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300" r:id="rId3"/>
    <p:sldId id="260" r:id="rId4"/>
    <p:sldId id="262" r:id="rId5"/>
    <p:sldId id="264" r:id="rId6"/>
    <p:sldId id="266" r:id="rId7"/>
    <p:sldId id="269" r:id="rId8"/>
    <p:sldId id="270" r:id="rId9"/>
    <p:sldId id="299"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4" r:id="rId30"/>
    <p:sldId id="295" r:id="rId31"/>
    <p:sldId id="298" r:id="rId3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DFF"/>
    <a:srgbClr val="252225"/>
    <a:srgbClr val="E3E3E3"/>
    <a:srgbClr val="E2E2E2"/>
    <a:srgbClr val="B4C7E7"/>
    <a:srgbClr val="E7E6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1800" autoAdjust="0"/>
  </p:normalViewPr>
  <p:slideViewPr>
    <p:cSldViewPr snapToGrid="0" snapToObjects="1">
      <p:cViewPr>
        <p:scale>
          <a:sx n="50" d="100"/>
          <a:sy n="50" d="100"/>
        </p:scale>
        <p:origin x="876" y="-28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75E433-582B-4EB8-B083-BD2332605E6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8812DFCB-3FAA-4F60-B8E7-293366BD6C3A}">
      <dgm:prSet phldrT="[Text]" custT="1"/>
      <dgm:spPr>
        <a:solidFill>
          <a:srgbClr val="5B9BD5">
            <a:lumMod val="60000"/>
            <a:lumOff val="40000"/>
          </a:srgbClr>
        </a:solidFill>
        <a:ln w="28575" cap="flat" cmpd="sng" algn="ctr">
          <a:solidFill>
            <a:srgbClr val="4472C4">
              <a:lumMod val="75000"/>
            </a:srgbClr>
          </a:solidFill>
          <a:prstDash val="solid"/>
          <a:miter lim="800000"/>
        </a:ln>
        <a:effectLst/>
      </dgm:spPr>
      <dgm:t>
        <a:bodyPr spcFirstLastPara="0" vert="horz" wrap="square" lIns="285072" tIns="0" rIns="285072" bIns="0" numCol="1" spcCol="1270" anchor="ctr" anchorCtr="0"/>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latin typeface="Calibri" panose="020F0502020204030204"/>
              <a:ea typeface="+mn-ea"/>
              <a:cs typeface="+mn-cs"/>
            </a:rPr>
            <a:t>Products</a:t>
          </a:r>
          <a:endParaRPr lang="en-IN" sz="2800" kern="1200" dirty="0">
            <a:solidFill>
              <a:schemeClr val="accent5">
                <a:lumMod val="75000"/>
              </a:schemeClr>
            </a:solidFill>
            <a:latin typeface="Calibri" panose="020F0502020204030204"/>
            <a:ea typeface="+mn-ea"/>
            <a:cs typeface="+mn-cs"/>
          </a:endParaRPr>
        </a:p>
      </dgm:t>
    </dgm:pt>
    <dgm:pt modelId="{C0AFA173-925F-408B-9DC2-1AE0BCE69769}" type="parTrans" cxnId="{D5865BA3-C346-4EA3-A225-8C0DA4B3D44C}">
      <dgm:prSet/>
      <dgm:spPr/>
      <dgm:t>
        <a:bodyPr/>
        <a:lstStyle/>
        <a:p>
          <a:endParaRPr lang="en-IN" sz="1600"/>
        </a:p>
      </dgm:t>
    </dgm:pt>
    <dgm:pt modelId="{F2BC96E0-CB49-4393-B4DB-215B82872366}" type="sibTrans" cxnId="{D5865BA3-C346-4EA3-A225-8C0DA4B3D44C}">
      <dgm:prSet/>
      <dgm:spPr/>
      <dgm:t>
        <a:bodyPr/>
        <a:lstStyle/>
        <a:p>
          <a:endParaRPr lang="en-IN" sz="1600"/>
        </a:p>
      </dgm:t>
    </dgm:pt>
    <dgm:pt modelId="{732E7E47-5EE9-4B3E-BCD5-50AB0D935940}">
      <dgm:prSet phldrT="[Text]" custT="1"/>
      <dgm:spPr/>
      <dgm:t>
        <a:bodyPr anchor="ctr"/>
        <a:lstStyle/>
        <a:p>
          <a:pPr algn="ctr"/>
          <a:r>
            <a:rPr lang="en-IN" sz="1800" dirty="0" err="1"/>
            <a:t>product_id</a:t>
          </a:r>
          <a:r>
            <a:rPr lang="en-IN" sz="1800" dirty="0"/>
            <a:t> (PK), name, category, price</a:t>
          </a:r>
        </a:p>
      </dgm:t>
    </dgm:pt>
    <dgm:pt modelId="{6C0C3402-80FF-49BF-8C03-1EEB0059BEEE}" type="parTrans" cxnId="{B69D0B86-9C6B-48C6-8D4E-DA0C141F273E}">
      <dgm:prSet/>
      <dgm:spPr/>
      <dgm:t>
        <a:bodyPr/>
        <a:lstStyle/>
        <a:p>
          <a:endParaRPr lang="en-IN" sz="1600"/>
        </a:p>
      </dgm:t>
    </dgm:pt>
    <dgm:pt modelId="{4839CEAD-BCFC-4028-8D93-2749CABDC9C3}" type="sibTrans" cxnId="{B69D0B86-9C6B-48C6-8D4E-DA0C141F273E}">
      <dgm:prSet/>
      <dgm:spPr/>
      <dgm:t>
        <a:bodyPr/>
        <a:lstStyle/>
        <a:p>
          <a:endParaRPr lang="en-IN" sz="1600"/>
        </a:p>
      </dgm:t>
    </dgm:pt>
    <dgm:pt modelId="{DC2FA31C-E5D2-41A1-ACA6-8B45CC714647}">
      <dgm:prSet phldrT="[Text]" custT="1"/>
      <dgm:spPr>
        <a:solidFill>
          <a:srgbClr val="5B9BD5">
            <a:lumMod val="60000"/>
            <a:lumOff val="40000"/>
          </a:srgbClr>
        </a:solidFill>
        <a:ln w="28575" cap="flat" cmpd="sng" algn="ctr">
          <a:solidFill>
            <a:srgbClr val="4472C4">
              <a:lumMod val="75000"/>
            </a:srgbClr>
          </a:solidFill>
          <a:prstDash val="solid"/>
          <a:miter lim="800000"/>
        </a:ln>
        <a:effectLst/>
      </dgm:spPr>
      <dgm:t>
        <a:bodyPr spcFirstLastPara="0" vert="horz" wrap="square" lIns="285072" tIns="0" rIns="285072" bIns="0" numCol="1" spcCol="1270" anchor="ctr" anchorCtr="0"/>
        <a:lstStyle/>
        <a:p>
          <a:pPr marL="0" lvl="0" indent="0" algn="ctr" defTabSz="1244600">
            <a:lnSpc>
              <a:spcPct val="90000"/>
            </a:lnSpc>
            <a:spcBef>
              <a:spcPct val="0"/>
            </a:spcBef>
            <a:spcAft>
              <a:spcPct val="35000"/>
            </a:spcAft>
            <a:buNone/>
          </a:pPr>
          <a:r>
            <a:rPr lang="en-US" sz="2800" kern="1200" dirty="0">
              <a:solidFill>
                <a:srgbClr val="5B9BD5">
                  <a:lumMod val="75000"/>
                </a:srgbClr>
              </a:solidFill>
              <a:latin typeface="Calibri" panose="020F0502020204030204"/>
              <a:ea typeface="+mn-ea"/>
              <a:cs typeface="+mn-cs"/>
            </a:rPr>
            <a:t>Inventory</a:t>
          </a:r>
          <a:endParaRPr lang="en-IN" sz="2800" kern="1200" dirty="0">
            <a:solidFill>
              <a:srgbClr val="5B9BD5">
                <a:lumMod val="75000"/>
              </a:srgbClr>
            </a:solidFill>
            <a:latin typeface="Calibri" panose="020F0502020204030204"/>
            <a:ea typeface="+mn-ea"/>
            <a:cs typeface="+mn-cs"/>
          </a:endParaRPr>
        </a:p>
      </dgm:t>
    </dgm:pt>
    <dgm:pt modelId="{66300928-BF3E-4090-BDCC-9B0C9B471FE5}" type="parTrans" cxnId="{BF298F17-D8BA-4681-86C3-B6C3F8011722}">
      <dgm:prSet/>
      <dgm:spPr/>
      <dgm:t>
        <a:bodyPr/>
        <a:lstStyle/>
        <a:p>
          <a:endParaRPr lang="en-IN" sz="1600"/>
        </a:p>
      </dgm:t>
    </dgm:pt>
    <dgm:pt modelId="{0543EA59-417C-4D13-AEAF-00E65945720D}" type="sibTrans" cxnId="{BF298F17-D8BA-4681-86C3-B6C3F8011722}">
      <dgm:prSet/>
      <dgm:spPr/>
      <dgm:t>
        <a:bodyPr/>
        <a:lstStyle/>
        <a:p>
          <a:endParaRPr lang="en-IN" sz="1600"/>
        </a:p>
      </dgm:t>
    </dgm:pt>
    <dgm:pt modelId="{14FEE90A-15FD-4802-9A51-E5C3A6A3585B}">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836211" tIns="333248" rIns="836211" bIns="128016" numCol="1" spcCol="1270" anchor="ctr" anchorCtr="0"/>
        <a:lstStyle/>
        <a:p>
          <a:pPr marL="171450" lvl="1" indent="-171450" algn="ctr" defTabSz="800100">
            <a:lnSpc>
              <a:spcPct val="90000"/>
            </a:lnSpc>
            <a:spcBef>
              <a:spcPct val="0"/>
            </a:spcBef>
            <a:spcAft>
              <a:spcPct val="15000"/>
            </a:spcAft>
            <a:buNone/>
          </a:pPr>
          <a:r>
            <a:rPr lang="en-IN" sz="1800" kern="1200" dirty="0" err="1">
              <a:solidFill>
                <a:prstClr val="black">
                  <a:hueOff val="0"/>
                  <a:satOff val="0"/>
                  <a:lumOff val="0"/>
                  <a:alphaOff val="0"/>
                </a:prstClr>
              </a:solidFill>
              <a:latin typeface="Calibri" panose="020F0502020204030204"/>
              <a:ea typeface="+mn-ea"/>
              <a:cs typeface="+mn-cs"/>
            </a:rPr>
            <a:t>inventory_id</a:t>
          </a:r>
          <a:r>
            <a:rPr lang="en-IN" sz="1800" kern="1200" dirty="0">
              <a:solidFill>
                <a:prstClr val="black">
                  <a:hueOff val="0"/>
                  <a:satOff val="0"/>
                  <a:lumOff val="0"/>
                  <a:alphaOff val="0"/>
                </a:prstClr>
              </a:solidFill>
              <a:latin typeface="Calibri" panose="020F0502020204030204"/>
              <a:ea typeface="+mn-ea"/>
              <a:cs typeface="+mn-cs"/>
            </a:rPr>
            <a:t> (PK), </a:t>
          </a:r>
          <a:r>
            <a:rPr lang="en-IN" sz="1800" kern="1200" dirty="0" err="1">
              <a:solidFill>
                <a:prstClr val="black">
                  <a:hueOff val="0"/>
                  <a:satOff val="0"/>
                  <a:lumOff val="0"/>
                  <a:alphaOff val="0"/>
                </a:prstClr>
              </a:solidFill>
              <a:latin typeface="Calibri" panose="020F0502020204030204"/>
              <a:ea typeface="+mn-ea"/>
              <a:cs typeface="+mn-cs"/>
            </a:rPr>
            <a:t>product_id</a:t>
          </a:r>
          <a:r>
            <a:rPr lang="en-IN" sz="1800" kern="1200" dirty="0">
              <a:solidFill>
                <a:prstClr val="black">
                  <a:hueOff val="0"/>
                  <a:satOff val="0"/>
                  <a:lumOff val="0"/>
                  <a:alphaOff val="0"/>
                </a:prstClr>
              </a:solidFill>
              <a:latin typeface="Calibri" panose="020F0502020204030204"/>
              <a:ea typeface="+mn-ea"/>
              <a:cs typeface="+mn-cs"/>
            </a:rPr>
            <a:t> (FK), </a:t>
          </a:r>
          <a:r>
            <a:rPr lang="en-IN" sz="1800" kern="1200" dirty="0" err="1">
              <a:solidFill>
                <a:prstClr val="black">
                  <a:hueOff val="0"/>
                  <a:satOff val="0"/>
                  <a:lumOff val="0"/>
                  <a:alphaOff val="0"/>
                </a:prstClr>
              </a:solidFill>
              <a:latin typeface="Calibri" panose="020F0502020204030204"/>
              <a:ea typeface="+mn-ea"/>
              <a:cs typeface="+mn-cs"/>
            </a:rPr>
            <a:t>current_stock</a:t>
          </a:r>
          <a:r>
            <a:rPr lang="en-IN" sz="1800" kern="1200" dirty="0">
              <a:solidFill>
                <a:prstClr val="black">
                  <a:hueOff val="0"/>
                  <a:satOff val="0"/>
                  <a:lumOff val="0"/>
                  <a:alphaOff val="0"/>
                </a:prstClr>
              </a:solidFill>
              <a:latin typeface="Calibri" panose="020F0502020204030204"/>
              <a:ea typeface="+mn-ea"/>
              <a:cs typeface="+mn-cs"/>
            </a:rPr>
            <a:t>, </a:t>
          </a:r>
          <a:r>
            <a:rPr lang="en-IN" sz="1800" kern="1200" dirty="0" err="1">
              <a:solidFill>
                <a:prstClr val="black">
                  <a:hueOff val="0"/>
                  <a:satOff val="0"/>
                  <a:lumOff val="0"/>
                  <a:alphaOff val="0"/>
                </a:prstClr>
              </a:solidFill>
              <a:latin typeface="Calibri" panose="020F0502020204030204"/>
              <a:ea typeface="+mn-ea"/>
              <a:cs typeface="+mn-cs"/>
            </a:rPr>
            <a:t>expiry_date</a:t>
          </a:r>
          <a:r>
            <a:rPr lang="en-IN" sz="1800" kern="1200" dirty="0">
              <a:solidFill>
                <a:prstClr val="black">
                  <a:hueOff val="0"/>
                  <a:satOff val="0"/>
                  <a:lumOff val="0"/>
                  <a:alphaOff val="0"/>
                </a:prstClr>
              </a:solidFill>
              <a:latin typeface="Calibri" panose="020F0502020204030204"/>
              <a:ea typeface="+mn-ea"/>
              <a:cs typeface="+mn-cs"/>
            </a:rPr>
            <a:t>, </a:t>
          </a:r>
          <a:r>
            <a:rPr lang="en-IN" sz="1800" kern="1200" dirty="0" err="1">
              <a:solidFill>
                <a:prstClr val="black">
                  <a:hueOff val="0"/>
                  <a:satOff val="0"/>
                  <a:lumOff val="0"/>
                  <a:alphaOff val="0"/>
                </a:prstClr>
              </a:solidFill>
              <a:latin typeface="Calibri" panose="020F0502020204030204"/>
              <a:ea typeface="+mn-ea"/>
              <a:cs typeface="+mn-cs"/>
            </a:rPr>
            <a:t>last_updated</a:t>
          </a:r>
          <a:endParaRPr lang="en-IN" sz="1800" kern="1200" dirty="0">
            <a:solidFill>
              <a:prstClr val="black">
                <a:hueOff val="0"/>
                <a:satOff val="0"/>
                <a:lumOff val="0"/>
                <a:alphaOff val="0"/>
              </a:prstClr>
            </a:solidFill>
            <a:latin typeface="Calibri" panose="020F0502020204030204"/>
            <a:ea typeface="+mn-ea"/>
            <a:cs typeface="+mn-cs"/>
          </a:endParaRPr>
        </a:p>
      </dgm:t>
    </dgm:pt>
    <dgm:pt modelId="{5C7B30B6-BC85-4C24-99D3-A418EEFA4D1A}" type="parTrans" cxnId="{2EFBAA1A-D729-43B6-927A-0C3D9ED68187}">
      <dgm:prSet/>
      <dgm:spPr/>
      <dgm:t>
        <a:bodyPr/>
        <a:lstStyle/>
        <a:p>
          <a:endParaRPr lang="en-IN" sz="1600"/>
        </a:p>
      </dgm:t>
    </dgm:pt>
    <dgm:pt modelId="{3AFB0CD4-ECA2-496C-9604-1EA7866A0B6B}" type="sibTrans" cxnId="{2EFBAA1A-D729-43B6-927A-0C3D9ED68187}">
      <dgm:prSet/>
      <dgm:spPr/>
      <dgm:t>
        <a:bodyPr/>
        <a:lstStyle/>
        <a:p>
          <a:endParaRPr lang="en-IN" sz="1600"/>
        </a:p>
      </dgm:t>
    </dgm:pt>
    <dgm:pt modelId="{F5FF95FC-C578-424F-918B-3DD0DA2E5F99}">
      <dgm:prSet phldrT="[Text]" custT="1"/>
      <dgm:spPr>
        <a:solidFill>
          <a:srgbClr val="5B9BD5">
            <a:lumMod val="60000"/>
            <a:lumOff val="40000"/>
          </a:srgbClr>
        </a:solidFill>
        <a:ln w="28575" cap="flat" cmpd="sng" algn="ctr">
          <a:solidFill>
            <a:srgbClr val="4472C4">
              <a:lumMod val="75000"/>
            </a:srgbClr>
          </a:solidFill>
          <a:prstDash val="solid"/>
          <a:miter lim="800000"/>
        </a:ln>
        <a:effectLst/>
      </dgm:spPr>
      <dgm:t>
        <a:bodyPr spcFirstLastPara="0" vert="horz" wrap="square" lIns="285072" tIns="0" rIns="285072" bIns="0" numCol="1" spcCol="1270" anchor="ctr" anchorCtr="0"/>
        <a:lstStyle/>
        <a:p>
          <a:pPr marL="0" lvl="0" indent="0" algn="ctr" defTabSz="1244600">
            <a:lnSpc>
              <a:spcPct val="90000"/>
            </a:lnSpc>
            <a:spcBef>
              <a:spcPct val="0"/>
            </a:spcBef>
            <a:spcAft>
              <a:spcPct val="35000"/>
            </a:spcAft>
            <a:buNone/>
          </a:pPr>
          <a:r>
            <a:rPr lang="en-US" sz="2800" kern="1200" dirty="0">
              <a:solidFill>
                <a:srgbClr val="5B9BD5">
                  <a:lumMod val="75000"/>
                </a:srgbClr>
              </a:solidFill>
              <a:latin typeface="Calibri" panose="020F0502020204030204"/>
              <a:ea typeface="+mn-ea"/>
              <a:cs typeface="+mn-cs"/>
            </a:rPr>
            <a:t>Suppliers</a:t>
          </a:r>
          <a:endParaRPr lang="en-IN" sz="2800" kern="1200" dirty="0">
            <a:solidFill>
              <a:srgbClr val="5B9BD5">
                <a:lumMod val="75000"/>
              </a:srgbClr>
            </a:solidFill>
            <a:latin typeface="Calibri" panose="020F0502020204030204"/>
            <a:ea typeface="+mn-ea"/>
            <a:cs typeface="+mn-cs"/>
          </a:endParaRPr>
        </a:p>
      </dgm:t>
    </dgm:pt>
    <dgm:pt modelId="{F6486CB6-11F2-4454-9A9E-281E8CCEAD13}" type="parTrans" cxnId="{10BE529B-B0A1-44B5-9E6A-F75AA10DC130}">
      <dgm:prSet/>
      <dgm:spPr/>
      <dgm:t>
        <a:bodyPr/>
        <a:lstStyle/>
        <a:p>
          <a:endParaRPr lang="en-IN" sz="1600"/>
        </a:p>
      </dgm:t>
    </dgm:pt>
    <dgm:pt modelId="{05DB7A8A-3542-458E-B451-E71996FC9163}" type="sibTrans" cxnId="{10BE529B-B0A1-44B5-9E6A-F75AA10DC130}">
      <dgm:prSet/>
      <dgm:spPr/>
      <dgm:t>
        <a:bodyPr/>
        <a:lstStyle/>
        <a:p>
          <a:endParaRPr lang="en-IN" sz="1600"/>
        </a:p>
      </dgm:t>
    </dgm:pt>
    <dgm:pt modelId="{9EC2CBB1-BBD5-45D3-90F3-4C0D3BB3D4A9}">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836211" tIns="333248" rIns="836211" bIns="128016" numCol="1" spcCol="1270" anchor="ctr" anchorCtr="0"/>
        <a:lstStyle/>
        <a:p>
          <a:pPr marL="171450" lvl="1" indent="-171450" algn="ctr" defTabSz="800100">
            <a:lnSpc>
              <a:spcPct val="90000"/>
            </a:lnSpc>
            <a:spcBef>
              <a:spcPct val="0"/>
            </a:spcBef>
            <a:spcAft>
              <a:spcPct val="15000"/>
            </a:spcAft>
            <a:buNone/>
          </a:pPr>
          <a:r>
            <a:rPr lang="en-IN" sz="1800" kern="1200" dirty="0" err="1">
              <a:solidFill>
                <a:prstClr val="black">
                  <a:hueOff val="0"/>
                  <a:satOff val="0"/>
                  <a:lumOff val="0"/>
                  <a:alphaOff val="0"/>
                </a:prstClr>
              </a:solidFill>
              <a:latin typeface="Calibri" panose="020F0502020204030204"/>
              <a:ea typeface="+mn-ea"/>
              <a:cs typeface="+mn-cs"/>
            </a:rPr>
            <a:t>supplier_id</a:t>
          </a:r>
          <a:r>
            <a:rPr lang="en-IN" sz="1800" kern="1200" dirty="0">
              <a:solidFill>
                <a:prstClr val="black">
                  <a:hueOff val="0"/>
                  <a:satOff val="0"/>
                  <a:lumOff val="0"/>
                  <a:alphaOff val="0"/>
                </a:prstClr>
              </a:solidFill>
              <a:latin typeface="Calibri" panose="020F0502020204030204"/>
              <a:ea typeface="+mn-ea"/>
              <a:cs typeface="+mn-cs"/>
            </a:rPr>
            <a:t> (PK), name, </a:t>
          </a:r>
          <a:r>
            <a:rPr lang="en-IN" sz="1800" kern="1200" dirty="0" err="1">
              <a:solidFill>
                <a:prstClr val="black">
                  <a:hueOff val="0"/>
                  <a:satOff val="0"/>
                  <a:lumOff val="0"/>
                  <a:alphaOff val="0"/>
                </a:prstClr>
              </a:solidFill>
              <a:latin typeface="Calibri" panose="020F0502020204030204"/>
              <a:ea typeface="+mn-ea"/>
              <a:cs typeface="+mn-cs"/>
            </a:rPr>
            <a:t>contact_person</a:t>
          </a:r>
          <a:r>
            <a:rPr lang="en-IN" sz="1800" kern="1200" dirty="0">
              <a:solidFill>
                <a:prstClr val="black">
                  <a:hueOff val="0"/>
                  <a:satOff val="0"/>
                  <a:lumOff val="0"/>
                  <a:alphaOff val="0"/>
                </a:prstClr>
              </a:solidFill>
              <a:latin typeface="Calibri" panose="020F0502020204030204"/>
              <a:ea typeface="+mn-ea"/>
              <a:cs typeface="+mn-cs"/>
            </a:rPr>
            <a:t>, email, phone</a:t>
          </a:r>
        </a:p>
      </dgm:t>
    </dgm:pt>
    <dgm:pt modelId="{7264C8B2-AED8-47A7-A926-ABE6036EB2B8}" type="parTrans" cxnId="{D6AACB08-C07E-4C91-989B-C6AF632532BE}">
      <dgm:prSet/>
      <dgm:spPr/>
      <dgm:t>
        <a:bodyPr/>
        <a:lstStyle/>
        <a:p>
          <a:endParaRPr lang="en-IN" sz="1600"/>
        </a:p>
      </dgm:t>
    </dgm:pt>
    <dgm:pt modelId="{79801386-4CDA-4C4A-B545-7539A9C07035}" type="sibTrans" cxnId="{D6AACB08-C07E-4C91-989B-C6AF632532BE}">
      <dgm:prSet/>
      <dgm:spPr/>
      <dgm:t>
        <a:bodyPr/>
        <a:lstStyle/>
        <a:p>
          <a:endParaRPr lang="en-IN" sz="1600"/>
        </a:p>
      </dgm:t>
    </dgm:pt>
    <dgm:pt modelId="{088BF959-4B05-4B58-B1A3-6273628D70E7}">
      <dgm:prSet phldrT="[Text]" custT="1"/>
      <dgm:spPr>
        <a:solidFill>
          <a:srgbClr val="5B9BD5">
            <a:lumMod val="60000"/>
            <a:lumOff val="40000"/>
          </a:srgbClr>
        </a:solidFill>
        <a:ln w="28575" cap="flat" cmpd="sng" algn="ctr">
          <a:solidFill>
            <a:srgbClr val="4472C4">
              <a:lumMod val="75000"/>
            </a:srgbClr>
          </a:solidFill>
          <a:prstDash val="solid"/>
          <a:miter lim="800000"/>
        </a:ln>
        <a:effectLst/>
      </dgm:spPr>
      <dgm:t>
        <a:bodyPr spcFirstLastPara="0" vert="horz" wrap="square" lIns="285072" tIns="0" rIns="285072" bIns="0" numCol="1" spcCol="1270" anchor="ctr" anchorCtr="0"/>
        <a:lstStyle/>
        <a:p>
          <a:pPr marL="0" lvl="0" indent="0" algn="ctr" defTabSz="1244600">
            <a:lnSpc>
              <a:spcPct val="90000"/>
            </a:lnSpc>
            <a:spcBef>
              <a:spcPct val="0"/>
            </a:spcBef>
            <a:spcAft>
              <a:spcPct val="35000"/>
            </a:spcAft>
            <a:buNone/>
          </a:pPr>
          <a:r>
            <a:rPr lang="en-US" sz="2800" kern="1200" dirty="0">
              <a:solidFill>
                <a:srgbClr val="5B9BD5">
                  <a:lumMod val="75000"/>
                </a:srgbClr>
              </a:solidFill>
              <a:latin typeface="Calibri" panose="020F0502020204030204"/>
              <a:ea typeface="+mn-ea"/>
              <a:cs typeface="+mn-cs"/>
            </a:rPr>
            <a:t>Purchases</a:t>
          </a:r>
          <a:endParaRPr lang="en-IN" sz="2800" kern="1200" dirty="0">
            <a:solidFill>
              <a:srgbClr val="5B9BD5">
                <a:lumMod val="75000"/>
              </a:srgbClr>
            </a:solidFill>
            <a:latin typeface="Calibri" panose="020F0502020204030204"/>
            <a:ea typeface="+mn-ea"/>
            <a:cs typeface="+mn-cs"/>
          </a:endParaRPr>
        </a:p>
      </dgm:t>
    </dgm:pt>
    <dgm:pt modelId="{71A3E35B-06AD-49B4-B27D-96D9663F6027}" type="parTrans" cxnId="{9F79D389-79B0-489B-88B0-CC59C73353DF}">
      <dgm:prSet/>
      <dgm:spPr/>
      <dgm:t>
        <a:bodyPr/>
        <a:lstStyle/>
        <a:p>
          <a:endParaRPr lang="en-IN" sz="1600"/>
        </a:p>
      </dgm:t>
    </dgm:pt>
    <dgm:pt modelId="{7C66BF50-DB3C-494D-B600-B886AE98A1FA}" type="sibTrans" cxnId="{9F79D389-79B0-489B-88B0-CC59C73353DF}">
      <dgm:prSet/>
      <dgm:spPr/>
      <dgm:t>
        <a:bodyPr/>
        <a:lstStyle/>
        <a:p>
          <a:endParaRPr lang="en-IN" sz="1600"/>
        </a:p>
      </dgm:t>
    </dgm:pt>
    <dgm:pt modelId="{617161A7-C57A-4329-B290-8390D3E2A4F4}">
      <dgm:prSet phldrT="[Text]" custT="1"/>
      <dgm:spPr>
        <a:solidFill>
          <a:srgbClr val="5B9BD5">
            <a:lumMod val="60000"/>
            <a:lumOff val="40000"/>
          </a:srgbClr>
        </a:solidFill>
        <a:ln w="28575" cap="flat" cmpd="sng" algn="ctr">
          <a:solidFill>
            <a:srgbClr val="4472C4">
              <a:lumMod val="75000"/>
            </a:srgbClr>
          </a:solidFill>
          <a:prstDash val="solid"/>
          <a:miter lim="800000"/>
        </a:ln>
        <a:effectLst/>
      </dgm:spPr>
      <dgm:t>
        <a:bodyPr spcFirstLastPara="0" vert="horz" wrap="square" lIns="285072" tIns="0" rIns="285072" bIns="0" numCol="1" spcCol="1270" anchor="ctr" anchorCtr="0"/>
        <a:lstStyle/>
        <a:p>
          <a:pPr marL="0" lvl="0" indent="0" algn="ctr" defTabSz="1244600">
            <a:lnSpc>
              <a:spcPct val="90000"/>
            </a:lnSpc>
            <a:spcBef>
              <a:spcPct val="0"/>
            </a:spcBef>
            <a:spcAft>
              <a:spcPct val="35000"/>
            </a:spcAft>
            <a:buNone/>
          </a:pPr>
          <a:r>
            <a:rPr lang="en-US" sz="2800" kern="1200" dirty="0">
              <a:solidFill>
                <a:srgbClr val="5B9BD5">
                  <a:lumMod val="75000"/>
                </a:srgbClr>
              </a:solidFill>
              <a:latin typeface="Calibri" panose="020F0502020204030204"/>
              <a:ea typeface="+mn-ea"/>
              <a:cs typeface="+mn-cs"/>
            </a:rPr>
            <a:t>Sales</a:t>
          </a:r>
          <a:endParaRPr lang="en-IN" sz="2800" kern="1200" dirty="0">
            <a:solidFill>
              <a:srgbClr val="5B9BD5">
                <a:lumMod val="75000"/>
              </a:srgbClr>
            </a:solidFill>
            <a:latin typeface="Calibri" panose="020F0502020204030204"/>
            <a:ea typeface="+mn-ea"/>
            <a:cs typeface="+mn-cs"/>
          </a:endParaRPr>
        </a:p>
      </dgm:t>
    </dgm:pt>
    <dgm:pt modelId="{20779DDC-F3E0-4D03-94F1-F65A6E567D18}" type="parTrans" cxnId="{26F6EF0D-C40C-4E9B-80D9-3E9C299827C3}">
      <dgm:prSet/>
      <dgm:spPr/>
      <dgm:t>
        <a:bodyPr/>
        <a:lstStyle/>
        <a:p>
          <a:endParaRPr lang="en-IN" sz="1600"/>
        </a:p>
      </dgm:t>
    </dgm:pt>
    <dgm:pt modelId="{0FC36C52-E2BE-40C4-A852-B99F166CE6C8}" type="sibTrans" cxnId="{26F6EF0D-C40C-4E9B-80D9-3E9C299827C3}">
      <dgm:prSet/>
      <dgm:spPr/>
      <dgm:t>
        <a:bodyPr/>
        <a:lstStyle/>
        <a:p>
          <a:endParaRPr lang="en-IN" sz="1600"/>
        </a:p>
      </dgm:t>
    </dgm:pt>
    <dgm:pt modelId="{65089027-3A75-4147-9CCA-0763C5E13EF7}">
      <dgm:prSet phldrT="[Text]" custT="1"/>
      <dgm:spPr>
        <a:solidFill>
          <a:schemeClr val="accent5">
            <a:lumMod val="60000"/>
            <a:lumOff val="40000"/>
          </a:schemeClr>
        </a:solidFill>
        <a:ln w="28575" cap="flat" cmpd="sng" algn="ctr">
          <a:solidFill>
            <a:schemeClr val="accent1">
              <a:lumMod val="75000"/>
            </a:schemeClr>
          </a:solidFill>
          <a:prstDash val="solid"/>
          <a:miter lim="800000"/>
        </a:ln>
        <a:effectLst/>
      </dgm:spPr>
      <dgm:t>
        <a:bodyPr spcFirstLastPara="0" vert="horz" wrap="square" lIns="285072" tIns="0" rIns="285072" bIns="0" numCol="1" spcCol="1270" anchor="ctr" anchorCtr="0"/>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latin typeface="Calibri" panose="020F0502020204030204"/>
              <a:ea typeface="+mn-ea"/>
              <a:cs typeface="+mn-cs"/>
            </a:rPr>
            <a:t>Shipments</a:t>
          </a:r>
          <a:endParaRPr lang="en-IN" sz="2800" kern="1200" dirty="0">
            <a:solidFill>
              <a:schemeClr val="accent5">
                <a:lumMod val="75000"/>
              </a:schemeClr>
            </a:solidFill>
            <a:latin typeface="Calibri" panose="020F0502020204030204"/>
            <a:ea typeface="+mn-ea"/>
            <a:cs typeface="+mn-cs"/>
          </a:endParaRPr>
        </a:p>
      </dgm:t>
    </dgm:pt>
    <dgm:pt modelId="{00D406A1-368E-496C-86DC-8C819D962311}" type="parTrans" cxnId="{6C03FD36-D250-4BCA-859E-38E0AACDD526}">
      <dgm:prSet/>
      <dgm:spPr/>
      <dgm:t>
        <a:bodyPr/>
        <a:lstStyle/>
        <a:p>
          <a:endParaRPr lang="en-IN" sz="1600"/>
        </a:p>
      </dgm:t>
    </dgm:pt>
    <dgm:pt modelId="{91ABF1AD-5A96-474E-AFA2-F4381E4EC1C4}" type="sibTrans" cxnId="{6C03FD36-D250-4BCA-859E-38E0AACDD526}">
      <dgm:prSet/>
      <dgm:spPr/>
      <dgm:t>
        <a:bodyPr/>
        <a:lstStyle/>
        <a:p>
          <a:endParaRPr lang="en-IN" sz="1600"/>
        </a:p>
      </dgm:t>
    </dgm:pt>
    <dgm:pt modelId="{1C81E997-FBEC-41A2-BDBD-8D4352C03EE4}">
      <dgm:prSe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836211" tIns="333248" rIns="836211" bIns="128016" numCol="1" spcCol="1270" anchor="ctr" anchorCtr="0"/>
        <a:lstStyle/>
        <a:p>
          <a:pPr marL="171450" lvl="1" indent="-171450" algn="ctr" defTabSz="800100">
            <a:lnSpc>
              <a:spcPct val="90000"/>
            </a:lnSpc>
            <a:spcBef>
              <a:spcPct val="0"/>
            </a:spcBef>
            <a:spcAft>
              <a:spcPct val="15000"/>
            </a:spcAft>
            <a:buNone/>
          </a:pPr>
          <a:r>
            <a:rPr lang="en-US" sz="1800" kern="1200" dirty="0" err="1">
              <a:solidFill>
                <a:prstClr val="black">
                  <a:hueOff val="0"/>
                  <a:satOff val="0"/>
                  <a:lumOff val="0"/>
                  <a:alphaOff val="0"/>
                </a:prstClr>
              </a:solidFill>
              <a:latin typeface="Calibri" panose="020F0502020204030204"/>
              <a:ea typeface="+mn-ea"/>
              <a:cs typeface="+mn-cs"/>
            </a:rPr>
            <a:t>purchase_id</a:t>
          </a:r>
          <a:r>
            <a:rPr lang="en-US" sz="1800" kern="1200" dirty="0">
              <a:solidFill>
                <a:prstClr val="black">
                  <a:hueOff val="0"/>
                  <a:satOff val="0"/>
                  <a:lumOff val="0"/>
                  <a:alphaOff val="0"/>
                </a:prstClr>
              </a:solidFill>
              <a:latin typeface="Calibri" panose="020F0502020204030204"/>
              <a:ea typeface="+mn-ea"/>
              <a:cs typeface="+mn-cs"/>
            </a:rPr>
            <a:t> (PK), </a:t>
          </a:r>
          <a:r>
            <a:rPr lang="en-US" sz="1800" kern="1200" dirty="0" err="1">
              <a:solidFill>
                <a:prstClr val="black">
                  <a:hueOff val="0"/>
                  <a:satOff val="0"/>
                  <a:lumOff val="0"/>
                  <a:alphaOff val="0"/>
                </a:prstClr>
              </a:solidFill>
              <a:latin typeface="Calibri" panose="020F0502020204030204"/>
              <a:ea typeface="+mn-ea"/>
              <a:cs typeface="+mn-cs"/>
            </a:rPr>
            <a:t>product_id</a:t>
          </a:r>
          <a:r>
            <a:rPr lang="en-US" sz="1800" kern="1200" dirty="0">
              <a:solidFill>
                <a:prstClr val="black">
                  <a:hueOff val="0"/>
                  <a:satOff val="0"/>
                  <a:lumOff val="0"/>
                  <a:alphaOff val="0"/>
                </a:prstClr>
              </a:solidFill>
              <a:latin typeface="Calibri" panose="020F0502020204030204"/>
              <a:ea typeface="+mn-ea"/>
              <a:cs typeface="+mn-cs"/>
            </a:rPr>
            <a:t> (FK), </a:t>
          </a:r>
          <a:r>
            <a:rPr lang="en-US" sz="1800" kern="1200" dirty="0" err="1">
              <a:solidFill>
                <a:prstClr val="black">
                  <a:hueOff val="0"/>
                  <a:satOff val="0"/>
                  <a:lumOff val="0"/>
                  <a:alphaOff val="0"/>
                </a:prstClr>
              </a:solidFill>
              <a:latin typeface="Calibri" panose="020F0502020204030204"/>
              <a:ea typeface="+mn-ea"/>
              <a:cs typeface="+mn-cs"/>
            </a:rPr>
            <a:t>supplier_id</a:t>
          </a:r>
          <a:r>
            <a:rPr lang="en-US" sz="1800" kern="1200" dirty="0">
              <a:solidFill>
                <a:prstClr val="black">
                  <a:hueOff val="0"/>
                  <a:satOff val="0"/>
                  <a:lumOff val="0"/>
                  <a:alphaOff val="0"/>
                </a:prstClr>
              </a:solidFill>
              <a:latin typeface="Calibri" panose="020F0502020204030204"/>
              <a:ea typeface="+mn-ea"/>
              <a:cs typeface="+mn-cs"/>
            </a:rPr>
            <a:t> (FK), quantity, </a:t>
          </a:r>
          <a:r>
            <a:rPr lang="en-US" sz="1800" kern="1200" dirty="0" err="1">
              <a:solidFill>
                <a:prstClr val="black">
                  <a:hueOff val="0"/>
                  <a:satOff val="0"/>
                  <a:lumOff val="0"/>
                  <a:alphaOff val="0"/>
                </a:prstClr>
              </a:solidFill>
              <a:latin typeface="Calibri" panose="020F0502020204030204"/>
              <a:ea typeface="+mn-ea"/>
              <a:cs typeface="+mn-cs"/>
            </a:rPr>
            <a:t>purchase_price</a:t>
          </a:r>
          <a:r>
            <a:rPr lang="en-US" sz="1800" kern="1200" dirty="0">
              <a:solidFill>
                <a:prstClr val="black">
                  <a:hueOff val="0"/>
                  <a:satOff val="0"/>
                  <a:lumOff val="0"/>
                  <a:alphaOff val="0"/>
                </a:prstClr>
              </a:solidFill>
              <a:latin typeface="Calibri" panose="020F0502020204030204"/>
              <a:ea typeface="+mn-ea"/>
              <a:cs typeface="+mn-cs"/>
            </a:rPr>
            <a:t>, </a:t>
          </a:r>
          <a:r>
            <a:rPr lang="en-US" sz="1800" kern="1200" dirty="0" err="1">
              <a:solidFill>
                <a:prstClr val="black">
                  <a:hueOff val="0"/>
                  <a:satOff val="0"/>
                  <a:lumOff val="0"/>
                  <a:alphaOff val="0"/>
                </a:prstClr>
              </a:solidFill>
              <a:latin typeface="Calibri" panose="020F0502020204030204"/>
              <a:ea typeface="+mn-ea"/>
              <a:cs typeface="+mn-cs"/>
            </a:rPr>
            <a:t>purchase_date</a:t>
          </a:r>
          <a:endParaRPr lang="en-IN" sz="1800" kern="1200" dirty="0">
            <a:solidFill>
              <a:prstClr val="black">
                <a:hueOff val="0"/>
                <a:satOff val="0"/>
                <a:lumOff val="0"/>
                <a:alphaOff val="0"/>
              </a:prstClr>
            </a:solidFill>
            <a:latin typeface="Calibri" panose="020F0502020204030204"/>
            <a:ea typeface="+mn-ea"/>
            <a:cs typeface="+mn-cs"/>
          </a:endParaRPr>
        </a:p>
      </dgm:t>
    </dgm:pt>
    <dgm:pt modelId="{5929E6C3-41D7-4A65-BBEB-FC10DC514885}" type="parTrans" cxnId="{E414F1C6-5DF7-429C-ACDB-615C2F6B1907}">
      <dgm:prSet/>
      <dgm:spPr/>
      <dgm:t>
        <a:bodyPr/>
        <a:lstStyle/>
        <a:p>
          <a:endParaRPr lang="en-IN" sz="1600"/>
        </a:p>
      </dgm:t>
    </dgm:pt>
    <dgm:pt modelId="{BCA76B93-34DC-4994-A4D2-2925FF7E6B1F}" type="sibTrans" cxnId="{E414F1C6-5DF7-429C-ACDB-615C2F6B1907}">
      <dgm:prSet/>
      <dgm:spPr/>
      <dgm:t>
        <a:bodyPr/>
        <a:lstStyle/>
        <a:p>
          <a:endParaRPr lang="en-IN" sz="1600"/>
        </a:p>
      </dgm:t>
    </dgm:pt>
    <dgm:pt modelId="{06BDF735-E74E-4417-A149-3A0B6D961DDB}">
      <dgm:prSe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836211" tIns="333248" rIns="836211" bIns="128016" numCol="1" spcCol="1270" anchor="ctr" anchorCtr="0"/>
        <a:lstStyle/>
        <a:p>
          <a:pPr marL="171450" lvl="1" indent="-171450" algn="ctr" defTabSz="800100">
            <a:lnSpc>
              <a:spcPct val="90000"/>
            </a:lnSpc>
            <a:spcBef>
              <a:spcPct val="0"/>
            </a:spcBef>
            <a:spcAft>
              <a:spcPct val="15000"/>
            </a:spcAft>
            <a:buNone/>
          </a:pPr>
          <a:r>
            <a:rPr lang="en-IN" sz="1800" kern="1200" dirty="0" err="1">
              <a:solidFill>
                <a:prstClr val="black">
                  <a:hueOff val="0"/>
                  <a:satOff val="0"/>
                  <a:lumOff val="0"/>
                  <a:alphaOff val="0"/>
                </a:prstClr>
              </a:solidFill>
              <a:latin typeface="Calibri" panose="020F0502020204030204"/>
              <a:ea typeface="+mn-ea"/>
              <a:cs typeface="+mn-cs"/>
            </a:rPr>
            <a:t>sale_id</a:t>
          </a:r>
          <a:r>
            <a:rPr lang="en-IN" sz="1800" kern="1200" dirty="0">
              <a:solidFill>
                <a:prstClr val="black">
                  <a:hueOff val="0"/>
                  <a:satOff val="0"/>
                  <a:lumOff val="0"/>
                  <a:alphaOff val="0"/>
                </a:prstClr>
              </a:solidFill>
              <a:latin typeface="Calibri" panose="020F0502020204030204"/>
              <a:ea typeface="+mn-ea"/>
              <a:cs typeface="+mn-cs"/>
            </a:rPr>
            <a:t> (PK), </a:t>
          </a:r>
          <a:r>
            <a:rPr lang="en-IN" sz="1800" kern="1200" dirty="0" err="1">
              <a:solidFill>
                <a:prstClr val="black">
                  <a:hueOff val="0"/>
                  <a:satOff val="0"/>
                  <a:lumOff val="0"/>
                  <a:alphaOff val="0"/>
                </a:prstClr>
              </a:solidFill>
              <a:latin typeface="Calibri" panose="020F0502020204030204"/>
              <a:ea typeface="+mn-ea"/>
              <a:cs typeface="+mn-cs"/>
            </a:rPr>
            <a:t>product_id</a:t>
          </a:r>
          <a:r>
            <a:rPr lang="en-IN" sz="1800" kern="1200" dirty="0">
              <a:solidFill>
                <a:prstClr val="black">
                  <a:hueOff val="0"/>
                  <a:satOff val="0"/>
                  <a:lumOff val="0"/>
                  <a:alphaOff val="0"/>
                </a:prstClr>
              </a:solidFill>
              <a:latin typeface="Calibri" panose="020F0502020204030204"/>
              <a:ea typeface="+mn-ea"/>
              <a:cs typeface="+mn-cs"/>
            </a:rPr>
            <a:t> (FK), quantity, </a:t>
          </a:r>
          <a:r>
            <a:rPr lang="en-IN" sz="1800" kern="1200" dirty="0" err="1">
              <a:solidFill>
                <a:prstClr val="black">
                  <a:hueOff val="0"/>
                  <a:satOff val="0"/>
                  <a:lumOff val="0"/>
                  <a:alphaOff val="0"/>
                </a:prstClr>
              </a:solidFill>
              <a:latin typeface="Calibri" panose="020F0502020204030204"/>
              <a:ea typeface="+mn-ea"/>
              <a:cs typeface="+mn-cs"/>
            </a:rPr>
            <a:t>sale_price</a:t>
          </a:r>
          <a:r>
            <a:rPr lang="en-IN" sz="1800" kern="1200" dirty="0">
              <a:solidFill>
                <a:prstClr val="black">
                  <a:hueOff val="0"/>
                  <a:satOff val="0"/>
                  <a:lumOff val="0"/>
                  <a:alphaOff val="0"/>
                </a:prstClr>
              </a:solidFill>
              <a:latin typeface="Calibri" panose="020F0502020204030204"/>
              <a:ea typeface="+mn-ea"/>
              <a:cs typeface="+mn-cs"/>
            </a:rPr>
            <a:t>, </a:t>
          </a:r>
          <a:r>
            <a:rPr lang="en-IN" sz="1800" kern="1200" dirty="0" err="1">
              <a:solidFill>
                <a:prstClr val="black">
                  <a:hueOff val="0"/>
                  <a:satOff val="0"/>
                  <a:lumOff val="0"/>
                  <a:alphaOff val="0"/>
                </a:prstClr>
              </a:solidFill>
              <a:latin typeface="Calibri" panose="020F0502020204030204"/>
              <a:ea typeface="+mn-ea"/>
              <a:cs typeface="+mn-cs"/>
            </a:rPr>
            <a:t>customer_name</a:t>
          </a:r>
          <a:r>
            <a:rPr lang="en-IN" sz="1800" kern="1200" dirty="0">
              <a:solidFill>
                <a:prstClr val="black">
                  <a:hueOff val="0"/>
                  <a:satOff val="0"/>
                  <a:lumOff val="0"/>
                  <a:alphaOff val="0"/>
                </a:prstClr>
              </a:solidFill>
              <a:latin typeface="Calibri" panose="020F0502020204030204"/>
              <a:ea typeface="+mn-ea"/>
              <a:cs typeface="+mn-cs"/>
            </a:rPr>
            <a:t>, </a:t>
          </a:r>
          <a:r>
            <a:rPr lang="en-IN" sz="1800" kern="1200" dirty="0" err="1">
              <a:solidFill>
                <a:prstClr val="black">
                  <a:hueOff val="0"/>
                  <a:satOff val="0"/>
                  <a:lumOff val="0"/>
                  <a:alphaOff val="0"/>
                </a:prstClr>
              </a:solidFill>
              <a:latin typeface="Calibri" panose="020F0502020204030204"/>
              <a:ea typeface="+mn-ea"/>
              <a:cs typeface="+mn-cs"/>
            </a:rPr>
            <a:t>sale_date</a:t>
          </a:r>
          <a:endParaRPr lang="en-IN" sz="1800" kern="1200" dirty="0">
            <a:solidFill>
              <a:prstClr val="black">
                <a:hueOff val="0"/>
                <a:satOff val="0"/>
                <a:lumOff val="0"/>
                <a:alphaOff val="0"/>
              </a:prstClr>
            </a:solidFill>
            <a:latin typeface="Calibri" panose="020F0502020204030204"/>
            <a:ea typeface="+mn-ea"/>
            <a:cs typeface="+mn-cs"/>
          </a:endParaRPr>
        </a:p>
      </dgm:t>
    </dgm:pt>
    <dgm:pt modelId="{A678DAF7-6712-4D57-9B39-AD65FE711B5C}" type="parTrans" cxnId="{10FE5B00-3507-4C88-8E26-EB9EEDE9A174}">
      <dgm:prSet/>
      <dgm:spPr/>
      <dgm:t>
        <a:bodyPr/>
        <a:lstStyle/>
        <a:p>
          <a:endParaRPr lang="en-IN" sz="2000"/>
        </a:p>
      </dgm:t>
    </dgm:pt>
    <dgm:pt modelId="{60CBC8E6-F79F-4DFF-9EEB-40E2445EDA08}" type="sibTrans" cxnId="{10FE5B00-3507-4C88-8E26-EB9EEDE9A174}">
      <dgm:prSet/>
      <dgm:spPr/>
      <dgm:t>
        <a:bodyPr/>
        <a:lstStyle/>
        <a:p>
          <a:endParaRPr lang="en-IN" sz="2000"/>
        </a:p>
      </dgm:t>
    </dgm:pt>
    <dgm:pt modelId="{6F6D5763-C57D-4628-95A1-5636D4A7B129}">
      <dgm:prSet custT="1"/>
      <dgm:spPr/>
      <dgm:t>
        <a:bodyPr/>
        <a:lstStyle/>
        <a:p>
          <a:pPr marL="171450" lvl="1" indent="-171450" algn="ctr" defTabSz="800100">
            <a:lnSpc>
              <a:spcPct val="90000"/>
            </a:lnSpc>
            <a:spcBef>
              <a:spcPct val="0"/>
            </a:spcBef>
            <a:spcAft>
              <a:spcPct val="15000"/>
            </a:spcAft>
            <a:buNone/>
          </a:pPr>
          <a:r>
            <a:rPr lang="en-IN" sz="1800" kern="1200" dirty="0" err="1">
              <a:solidFill>
                <a:prstClr val="black">
                  <a:hueOff val="0"/>
                  <a:satOff val="0"/>
                  <a:lumOff val="0"/>
                  <a:alphaOff val="0"/>
                </a:prstClr>
              </a:solidFill>
              <a:latin typeface="Calibri" panose="020F0502020204030204"/>
              <a:ea typeface="+mn-ea"/>
              <a:cs typeface="+mn-cs"/>
            </a:rPr>
            <a:t>shipment_id</a:t>
          </a:r>
          <a:r>
            <a:rPr lang="en-IN" sz="1800" kern="1200" dirty="0">
              <a:solidFill>
                <a:prstClr val="black">
                  <a:hueOff val="0"/>
                  <a:satOff val="0"/>
                  <a:lumOff val="0"/>
                  <a:alphaOff val="0"/>
                </a:prstClr>
              </a:solidFill>
              <a:latin typeface="Calibri" panose="020F0502020204030204"/>
              <a:ea typeface="+mn-ea"/>
              <a:cs typeface="+mn-cs"/>
            </a:rPr>
            <a:t> (PK), </a:t>
          </a:r>
          <a:r>
            <a:rPr lang="en-IN" sz="1800" kern="1200" dirty="0" err="1">
              <a:solidFill>
                <a:prstClr val="black">
                  <a:hueOff val="0"/>
                  <a:satOff val="0"/>
                  <a:lumOff val="0"/>
                  <a:alphaOff val="0"/>
                </a:prstClr>
              </a:solidFill>
              <a:latin typeface="Calibri" panose="020F0502020204030204"/>
              <a:ea typeface="+mn-ea"/>
              <a:cs typeface="+mn-cs"/>
            </a:rPr>
            <a:t>shipment_type</a:t>
          </a:r>
          <a:r>
            <a:rPr lang="en-IN" sz="1800" kern="1200" dirty="0">
              <a:solidFill>
                <a:prstClr val="black">
                  <a:hueOff val="0"/>
                  <a:satOff val="0"/>
                  <a:lumOff val="0"/>
                  <a:alphaOff val="0"/>
                </a:prstClr>
              </a:solidFill>
              <a:latin typeface="Calibri" panose="020F0502020204030204"/>
              <a:ea typeface="+mn-ea"/>
              <a:cs typeface="+mn-cs"/>
            </a:rPr>
            <a:t> (INBOUND/OUTBOUND), </a:t>
          </a:r>
          <a:r>
            <a:rPr lang="en-IN" sz="1800" kern="1200" dirty="0" err="1">
              <a:solidFill>
                <a:prstClr val="black">
                  <a:hueOff val="0"/>
                  <a:satOff val="0"/>
                  <a:lumOff val="0"/>
                  <a:alphaOff val="0"/>
                </a:prstClr>
              </a:solidFill>
              <a:latin typeface="Calibri" panose="020F0502020204030204"/>
              <a:ea typeface="+mn-ea"/>
              <a:cs typeface="+mn-cs"/>
            </a:rPr>
            <a:t>product_id</a:t>
          </a:r>
          <a:r>
            <a:rPr lang="en-IN" sz="1800" kern="1200" dirty="0">
              <a:solidFill>
                <a:prstClr val="black">
                  <a:hueOff val="0"/>
                  <a:satOff val="0"/>
                  <a:lumOff val="0"/>
                  <a:alphaOff val="0"/>
                </a:prstClr>
              </a:solidFill>
              <a:latin typeface="Calibri" panose="020F0502020204030204"/>
              <a:ea typeface="+mn-ea"/>
              <a:cs typeface="+mn-cs"/>
            </a:rPr>
            <a:t> (FK), </a:t>
          </a:r>
          <a:r>
            <a:rPr lang="en-IN" sz="1800" kern="1200" dirty="0" err="1">
              <a:solidFill>
                <a:prstClr val="black">
                  <a:hueOff val="0"/>
                  <a:satOff val="0"/>
                  <a:lumOff val="0"/>
                  <a:alphaOff val="0"/>
                </a:prstClr>
              </a:solidFill>
              <a:latin typeface="Calibri" panose="020F0502020204030204"/>
              <a:ea typeface="+mn-ea"/>
              <a:cs typeface="+mn-cs"/>
            </a:rPr>
            <a:t>purchase_id</a:t>
          </a:r>
          <a:r>
            <a:rPr lang="en-IN" sz="1800" kern="1200" dirty="0">
              <a:solidFill>
                <a:prstClr val="black">
                  <a:hueOff val="0"/>
                  <a:satOff val="0"/>
                  <a:lumOff val="0"/>
                  <a:alphaOff val="0"/>
                </a:prstClr>
              </a:solidFill>
              <a:latin typeface="Calibri" panose="020F0502020204030204"/>
              <a:ea typeface="+mn-ea"/>
              <a:cs typeface="+mn-cs"/>
            </a:rPr>
            <a:t> (FK), </a:t>
          </a:r>
          <a:r>
            <a:rPr lang="en-IN" sz="1800" kern="1200" dirty="0" err="1">
              <a:solidFill>
                <a:prstClr val="black">
                  <a:hueOff val="0"/>
                  <a:satOff val="0"/>
                  <a:lumOff val="0"/>
                  <a:alphaOff val="0"/>
                </a:prstClr>
              </a:solidFill>
              <a:latin typeface="Calibri" panose="020F0502020204030204"/>
              <a:ea typeface="+mn-ea"/>
              <a:cs typeface="+mn-cs"/>
            </a:rPr>
            <a:t>sale_id</a:t>
          </a:r>
          <a:r>
            <a:rPr lang="en-IN" sz="1800" kern="1200" dirty="0">
              <a:solidFill>
                <a:prstClr val="black">
                  <a:hueOff val="0"/>
                  <a:satOff val="0"/>
                  <a:lumOff val="0"/>
                  <a:alphaOff val="0"/>
                </a:prstClr>
              </a:solidFill>
              <a:latin typeface="Calibri" panose="020F0502020204030204"/>
              <a:ea typeface="+mn-ea"/>
              <a:cs typeface="+mn-cs"/>
            </a:rPr>
            <a:t> (FK), quantity, </a:t>
          </a:r>
          <a:r>
            <a:rPr lang="en-IN" sz="1800" kern="1200" dirty="0" err="1">
              <a:solidFill>
                <a:prstClr val="black">
                  <a:hueOff val="0"/>
                  <a:satOff val="0"/>
                  <a:lumOff val="0"/>
                  <a:alphaOff val="0"/>
                </a:prstClr>
              </a:solidFill>
              <a:latin typeface="Calibri" panose="020F0502020204030204"/>
              <a:ea typeface="+mn-ea"/>
              <a:cs typeface="+mn-cs"/>
            </a:rPr>
            <a:t>shipment_date</a:t>
          </a:r>
          <a:endParaRPr lang="en-IN" sz="1800" kern="1200" dirty="0">
            <a:solidFill>
              <a:prstClr val="black">
                <a:hueOff val="0"/>
                <a:satOff val="0"/>
                <a:lumOff val="0"/>
                <a:alphaOff val="0"/>
              </a:prstClr>
            </a:solidFill>
            <a:latin typeface="Calibri" panose="020F0502020204030204"/>
            <a:ea typeface="+mn-ea"/>
            <a:cs typeface="+mn-cs"/>
          </a:endParaRPr>
        </a:p>
      </dgm:t>
    </dgm:pt>
    <dgm:pt modelId="{C3A9D963-A5F0-4E9F-96FD-FAD5A95646C4}" type="parTrans" cxnId="{EDD00533-03F8-4072-ACDC-D39EE755262C}">
      <dgm:prSet/>
      <dgm:spPr/>
      <dgm:t>
        <a:bodyPr/>
        <a:lstStyle/>
        <a:p>
          <a:endParaRPr lang="en-IN" sz="2000"/>
        </a:p>
      </dgm:t>
    </dgm:pt>
    <dgm:pt modelId="{25B4D207-BEFA-4602-B514-9C0D2697496F}" type="sibTrans" cxnId="{EDD00533-03F8-4072-ACDC-D39EE755262C}">
      <dgm:prSet/>
      <dgm:spPr/>
      <dgm:t>
        <a:bodyPr/>
        <a:lstStyle/>
        <a:p>
          <a:endParaRPr lang="en-IN" sz="2000"/>
        </a:p>
      </dgm:t>
    </dgm:pt>
    <dgm:pt modelId="{13FC01A2-DC63-4808-A879-9880E0E1E100}" type="pres">
      <dgm:prSet presAssocID="{4575E433-582B-4EB8-B083-BD2332605E61}" presName="linear" presStyleCnt="0">
        <dgm:presLayoutVars>
          <dgm:dir/>
          <dgm:animLvl val="lvl"/>
          <dgm:resizeHandles val="exact"/>
        </dgm:presLayoutVars>
      </dgm:prSet>
      <dgm:spPr/>
    </dgm:pt>
    <dgm:pt modelId="{5F21ABD7-CB5C-4F4D-A1C9-D90E8329D754}" type="pres">
      <dgm:prSet presAssocID="{8812DFCB-3FAA-4F60-B8E7-293366BD6C3A}" presName="parentLin" presStyleCnt="0"/>
      <dgm:spPr/>
    </dgm:pt>
    <dgm:pt modelId="{C0CBC504-4934-4B80-A4B5-45CA37941EC9}" type="pres">
      <dgm:prSet presAssocID="{8812DFCB-3FAA-4F60-B8E7-293366BD6C3A}" presName="parentLeftMargin" presStyleLbl="node1" presStyleIdx="0" presStyleCnt="6"/>
      <dgm:spPr/>
    </dgm:pt>
    <dgm:pt modelId="{409B0DCF-2F96-4ECD-8603-ED5872281CB4}" type="pres">
      <dgm:prSet presAssocID="{8812DFCB-3FAA-4F60-B8E7-293366BD6C3A}" presName="parentText" presStyleLbl="node1" presStyleIdx="0" presStyleCnt="6" custScaleY="109425" custLinFactX="4719" custLinFactNeighborX="100000" custLinFactNeighborY="3105">
        <dgm:presLayoutVars>
          <dgm:chMax val="0"/>
          <dgm:bulletEnabled val="1"/>
        </dgm:presLayoutVars>
      </dgm:prSet>
      <dgm:spPr>
        <a:xfrm>
          <a:off x="1433346" y="30368"/>
          <a:ext cx="7542058" cy="516836"/>
        </a:xfrm>
        <a:prstGeom prst="roundRect">
          <a:avLst/>
        </a:prstGeom>
      </dgm:spPr>
    </dgm:pt>
    <dgm:pt modelId="{4F06894C-149A-4818-A5BA-8CDD0D123D6C}" type="pres">
      <dgm:prSet presAssocID="{8812DFCB-3FAA-4F60-B8E7-293366BD6C3A}" presName="negativeSpace" presStyleCnt="0"/>
      <dgm:spPr/>
    </dgm:pt>
    <dgm:pt modelId="{0F95A485-2DFE-41DB-92FB-D36F260C6BE2}" type="pres">
      <dgm:prSet presAssocID="{8812DFCB-3FAA-4F60-B8E7-293366BD6C3A}" presName="childText" presStyleLbl="conFgAcc1" presStyleIdx="0" presStyleCnt="6">
        <dgm:presLayoutVars>
          <dgm:bulletEnabled val="1"/>
        </dgm:presLayoutVars>
      </dgm:prSet>
      <dgm:spPr/>
    </dgm:pt>
    <dgm:pt modelId="{0DFB4325-0992-4BDD-8014-A44179A9FF74}" type="pres">
      <dgm:prSet presAssocID="{F2BC96E0-CB49-4393-B4DB-215B82872366}" presName="spaceBetweenRectangles" presStyleCnt="0"/>
      <dgm:spPr/>
    </dgm:pt>
    <dgm:pt modelId="{A8D49C2C-D8BC-4168-BAC6-FB724F255BE7}" type="pres">
      <dgm:prSet presAssocID="{DC2FA31C-E5D2-41A1-ACA6-8B45CC714647}" presName="parentLin" presStyleCnt="0"/>
      <dgm:spPr/>
    </dgm:pt>
    <dgm:pt modelId="{1CD26728-B645-447A-B564-FB5587404EE5}" type="pres">
      <dgm:prSet presAssocID="{DC2FA31C-E5D2-41A1-ACA6-8B45CC714647}" presName="parentLeftMargin" presStyleLbl="node1" presStyleIdx="0" presStyleCnt="6"/>
      <dgm:spPr/>
    </dgm:pt>
    <dgm:pt modelId="{4243F739-B348-4301-8DFF-224097136B3B}" type="pres">
      <dgm:prSet presAssocID="{DC2FA31C-E5D2-41A1-ACA6-8B45CC714647}" presName="parentText" presStyleLbl="node1" presStyleIdx="1" presStyleCnt="6" custLinFactX="4879" custLinFactNeighborX="100000" custLinFactNeighborY="5722">
        <dgm:presLayoutVars>
          <dgm:chMax val="0"/>
          <dgm:bulletEnabled val="1"/>
        </dgm:presLayoutVars>
      </dgm:prSet>
      <dgm:spPr>
        <a:xfrm>
          <a:off x="1445413" y="1128005"/>
          <a:ext cx="7542058" cy="472320"/>
        </a:xfrm>
        <a:prstGeom prst="roundRect">
          <a:avLst/>
        </a:prstGeom>
      </dgm:spPr>
    </dgm:pt>
    <dgm:pt modelId="{FB62A597-CABE-4BAF-8292-D40D3EA27ABC}" type="pres">
      <dgm:prSet presAssocID="{DC2FA31C-E5D2-41A1-ACA6-8B45CC714647}" presName="negativeSpace" presStyleCnt="0"/>
      <dgm:spPr/>
    </dgm:pt>
    <dgm:pt modelId="{B8FA8382-6506-47DE-81BB-AFCCD50476CF}" type="pres">
      <dgm:prSet presAssocID="{DC2FA31C-E5D2-41A1-ACA6-8B45CC714647}" presName="childText" presStyleLbl="conFgAcc1" presStyleIdx="1" presStyleCnt="6">
        <dgm:presLayoutVars>
          <dgm:bulletEnabled val="1"/>
        </dgm:presLayoutVars>
      </dgm:prSet>
      <dgm:spPr>
        <a:xfrm>
          <a:off x="0" y="1369192"/>
          <a:ext cx="10774368" cy="718200"/>
        </a:xfrm>
        <a:prstGeom prst="rect">
          <a:avLst/>
        </a:prstGeom>
      </dgm:spPr>
    </dgm:pt>
    <dgm:pt modelId="{0E6A543C-4B02-422C-841D-CF4877A8B2EB}" type="pres">
      <dgm:prSet presAssocID="{0543EA59-417C-4D13-AEAF-00E65945720D}" presName="spaceBetweenRectangles" presStyleCnt="0"/>
      <dgm:spPr/>
    </dgm:pt>
    <dgm:pt modelId="{AB8BAEA1-C92A-46BE-B453-001C442EDFA0}" type="pres">
      <dgm:prSet presAssocID="{F5FF95FC-C578-424F-918B-3DD0DA2E5F99}" presName="parentLin" presStyleCnt="0"/>
      <dgm:spPr/>
    </dgm:pt>
    <dgm:pt modelId="{18C30236-9B93-4292-B182-1D734F6DA4A9}" type="pres">
      <dgm:prSet presAssocID="{F5FF95FC-C578-424F-918B-3DD0DA2E5F99}" presName="parentLeftMargin" presStyleLbl="node1" presStyleIdx="1" presStyleCnt="6"/>
      <dgm:spPr/>
    </dgm:pt>
    <dgm:pt modelId="{5700D08F-1537-4369-A8F4-612ADFC891EA}" type="pres">
      <dgm:prSet presAssocID="{F5FF95FC-C578-424F-918B-3DD0DA2E5F99}" presName="parentText" presStyleLbl="node1" presStyleIdx="2" presStyleCnt="6" custLinFactX="5050" custLinFactNeighborX="100000" custLinFactNeighborY="2372">
        <dgm:presLayoutVars>
          <dgm:chMax val="0"/>
          <dgm:bulletEnabled val="1"/>
        </dgm:presLayoutVars>
      </dgm:prSet>
      <dgm:spPr>
        <a:xfrm>
          <a:off x="1458310" y="2152942"/>
          <a:ext cx="7542058" cy="472320"/>
        </a:xfrm>
        <a:prstGeom prst="roundRect">
          <a:avLst/>
        </a:prstGeom>
      </dgm:spPr>
    </dgm:pt>
    <dgm:pt modelId="{4C65A968-9E97-4CE9-9F35-8CFA74232F56}" type="pres">
      <dgm:prSet presAssocID="{F5FF95FC-C578-424F-918B-3DD0DA2E5F99}" presName="negativeSpace" presStyleCnt="0"/>
      <dgm:spPr/>
    </dgm:pt>
    <dgm:pt modelId="{458C740F-0DF0-417A-8508-5169A41457FC}" type="pres">
      <dgm:prSet presAssocID="{F5FF95FC-C578-424F-918B-3DD0DA2E5F99}" presName="childText" presStyleLbl="conFgAcc1" presStyleIdx="2" presStyleCnt="6">
        <dgm:presLayoutVars>
          <dgm:bulletEnabled val="1"/>
        </dgm:presLayoutVars>
      </dgm:prSet>
      <dgm:spPr>
        <a:xfrm>
          <a:off x="0" y="2409952"/>
          <a:ext cx="10774368" cy="718200"/>
        </a:xfrm>
        <a:prstGeom prst="rect">
          <a:avLst/>
        </a:prstGeom>
      </dgm:spPr>
    </dgm:pt>
    <dgm:pt modelId="{FFDFDD27-32A3-4A1E-947C-193175AC5064}" type="pres">
      <dgm:prSet presAssocID="{05DB7A8A-3542-458E-B451-E71996FC9163}" presName="spaceBetweenRectangles" presStyleCnt="0"/>
      <dgm:spPr/>
    </dgm:pt>
    <dgm:pt modelId="{3DDEC60F-3D8F-46ED-B07F-F9F71012A8F3}" type="pres">
      <dgm:prSet presAssocID="{088BF959-4B05-4B58-B1A3-6273628D70E7}" presName="parentLin" presStyleCnt="0"/>
      <dgm:spPr/>
    </dgm:pt>
    <dgm:pt modelId="{15A90553-AC1B-4901-B5EC-F9C22668F655}" type="pres">
      <dgm:prSet presAssocID="{088BF959-4B05-4B58-B1A3-6273628D70E7}" presName="parentLeftMargin" presStyleLbl="node1" presStyleIdx="2" presStyleCnt="6"/>
      <dgm:spPr/>
    </dgm:pt>
    <dgm:pt modelId="{B08BC08A-FAAE-4D83-8640-AC7CF5C130EA}" type="pres">
      <dgm:prSet presAssocID="{088BF959-4B05-4B58-B1A3-6273628D70E7}" presName="parentText" presStyleLbl="node1" presStyleIdx="3" presStyleCnt="6" custScaleY="94361" custLinFactX="5327" custLinFactNeighborX="100000" custLinFactNeighborY="10153">
        <dgm:presLayoutVars>
          <dgm:chMax val="0"/>
          <dgm:bulletEnabled val="1"/>
        </dgm:presLayoutVars>
      </dgm:prSet>
      <dgm:spPr>
        <a:xfrm>
          <a:off x="1479202" y="3230453"/>
          <a:ext cx="7542058" cy="445685"/>
        </a:xfrm>
        <a:prstGeom prst="roundRect">
          <a:avLst/>
        </a:prstGeom>
      </dgm:spPr>
    </dgm:pt>
    <dgm:pt modelId="{C99BE5A7-B8E4-40EC-8821-A2ACEE917E31}" type="pres">
      <dgm:prSet presAssocID="{088BF959-4B05-4B58-B1A3-6273628D70E7}" presName="negativeSpace" presStyleCnt="0"/>
      <dgm:spPr/>
    </dgm:pt>
    <dgm:pt modelId="{F4369CC8-802C-4B0C-87A1-54BFBACC8B19}" type="pres">
      <dgm:prSet presAssocID="{088BF959-4B05-4B58-B1A3-6273628D70E7}" presName="childText" presStyleLbl="conFgAcc1" presStyleIdx="3" presStyleCnt="6" custAng="10800000" custFlipVert="1" custScaleY="99864">
        <dgm:presLayoutVars>
          <dgm:bulletEnabled val="1"/>
        </dgm:presLayoutVars>
      </dgm:prSet>
      <dgm:spPr>
        <a:xfrm rot="10800000" flipV="1">
          <a:off x="0" y="3315293"/>
          <a:ext cx="10774368" cy="792899"/>
        </a:xfrm>
        <a:prstGeom prst="rect">
          <a:avLst/>
        </a:prstGeom>
      </dgm:spPr>
    </dgm:pt>
    <dgm:pt modelId="{784EDBEF-DD7C-4D9A-BAE8-89E53FBE5207}" type="pres">
      <dgm:prSet presAssocID="{7C66BF50-DB3C-494D-B600-B886AE98A1FA}" presName="spaceBetweenRectangles" presStyleCnt="0"/>
      <dgm:spPr/>
    </dgm:pt>
    <dgm:pt modelId="{225FEC3F-72E1-4550-9D10-47BB38C495D6}" type="pres">
      <dgm:prSet presAssocID="{617161A7-C57A-4329-B290-8390D3E2A4F4}" presName="parentLin" presStyleCnt="0"/>
      <dgm:spPr/>
    </dgm:pt>
    <dgm:pt modelId="{C76932DD-8B67-41FA-AFCC-AA1FE0251128}" type="pres">
      <dgm:prSet presAssocID="{617161A7-C57A-4329-B290-8390D3E2A4F4}" presName="parentLeftMargin" presStyleLbl="node1" presStyleIdx="3" presStyleCnt="6"/>
      <dgm:spPr/>
    </dgm:pt>
    <dgm:pt modelId="{B81F31C3-194B-4A22-841C-15C0EFAE73CB}" type="pres">
      <dgm:prSet presAssocID="{617161A7-C57A-4329-B290-8390D3E2A4F4}" presName="parentText" presStyleLbl="node1" presStyleIdx="4" presStyleCnt="6" custLinFactX="5655" custLinFactNeighborX="100000" custLinFactNeighborY="7994">
        <dgm:presLayoutVars>
          <dgm:chMax val="0"/>
          <dgm:bulletEnabled val="1"/>
        </dgm:presLayoutVars>
      </dgm:prSet>
      <dgm:spPr>
        <a:xfrm>
          <a:off x="1503940" y="4233405"/>
          <a:ext cx="7542058" cy="472320"/>
        </a:xfrm>
        <a:prstGeom prst="roundRect">
          <a:avLst/>
        </a:prstGeom>
      </dgm:spPr>
    </dgm:pt>
    <dgm:pt modelId="{83D1E201-045E-45D5-A50C-F999137294CE}" type="pres">
      <dgm:prSet presAssocID="{617161A7-C57A-4329-B290-8390D3E2A4F4}" presName="negativeSpace" presStyleCnt="0"/>
      <dgm:spPr/>
    </dgm:pt>
    <dgm:pt modelId="{44A5318C-17B6-4BE1-BF6B-CCE3145C3618}" type="pres">
      <dgm:prSet presAssocID="{617161A7-C57A-4329-B290-8390D3E2A4F4}" presName="childText" presStyleLbl="conFgAcc1" presStyleIdx="4" presStyleCnt="6" custScaleY="104316">
        <dgm:presLayoutVars>
          <dgm:bulletEnabled val="1"/>
        </dgm:presLayoutVars>
      </dgm:prSet>
      <dgm:spPr>
        <a:xfrm>
          <a:off x="0" y="4430753"/>
          <a:ext cx="10774368" cy="718200"/>
        </a:xfrm>
        <a:prstGeom prst="rect">
          <a:avLst/>
        </a:prstGeom>
      </dgm:spPr>
    </dgm:pt>
    <dgm:pt modelId="{E92C1C7A-14F5-49EE-9327-7F4D1EB93212}" type="pres">
      <dgm:prSet presAssocID="{0FC36C52-E2BE-40C4-A852-B99F166CE6C8}" presName="spaceBetweenRectangles" presStyleCnt="0"/>
      <dgm:spPr/>
    </dgm:pt>
    <dgm:pt modelId="{937EBB30-8B8D-402C-9D7C-F1A402A80A4B}" type="pres">
      <dgm:prSet presAssocID="{65089027-3A75-4147-9CCA-0763C5E13EF7}" presName="parentLin" presStyleCnt="0"/>
      <dgm:spPr/>
    </dgm:pt>
    <dgm:pt modelId="{46EF0003-A26A-4752-93AF-6E6CEBFD6276}" type="pres">
      <dgm:prSet presAssocID="{65089027-3A75-4147-9CCA-0763C5E13EF7}" presName="parentLeftMargin" presStyleLbl="node1" presStyleIdx="4" presStyleCnt="6"/>
      <dgm:spPr/>
    </dgm:pt>
    <dgm:pt modelId="{95AF4501-9F57-47E3-A86F-50D97C782880}" type="pres">
      <dgm:prSet presAssocID="{65089027-3A75-4147-9CCA-0763C5E13EF7}" presName="parentText" presStyleLbl="node1" presStyleIdx="5" presStyleCnt="6" custLinFactX="5991" custLinFactNeighborX="100000" custLinFactNeighborY="9690">
        <dgm:presLayoutVars>
          <dgm:chMax val="0"/>
          <dgm:bulletEnabled val="1"/>
        </dgm:presLayoutVars>
      </dgm:prSet>
      <dgm:spPr>
        <a:xfrm>
          <a:off x="538718" y="5254206"/>
          <a:ext cx="7542058" cy="531360"/>
        </a:xfrm>
        <a:prstGeom prst="roundRect">
          <a:avLst/>
        </a:prstGeom>
      </dgm:spPr>
    </dgm:pt>
    <dgm:pt modelId="{5A3615FC-7DD9-4F45-AEE5-0F45FA107A19}" type="pres">
      <dgm:prSet presAssocID="{65089027-3A75-4147-9CCA-0763C5E13EF7}" presName="negativeSpace" presStyleCnt="0"/>
      <dgm:spPr/>
    </dgm:pt>
    <dgm:pt modelId="{671B551D-D233-479C-8571-3A61D04955B1}" type="pres">
      <dgm:prSet presAssocID="{65089027-3A75-4147-9CCA-0763C5E13EF7}" presName="childText" presStyleLbl="conFgAcc1" presStyleIdx="5" presStyleCnt="6">
        <dgm:presLayoutVars>
          <dgm:bulletEnabled val="1"/>
        </dgm:presLayoutVars>
      </dgm:prSet>
      <dgm:spPr/>
    </dgm:pt>
  </dgm:ptLst>
  <dgm:cxnLst>
    <dgm:cxn modelId="{10FE5B00-3507-4C88-8E26-EB9EEDE9A174}" srcId="{617161A7-C57A-4329-B290-8390D3E2A4F4}" destId="{06BDF735-E74E-4417-A149-3A0B6D961DDB}" srcOrd="0" destOrd="0" parTransId="{A678DAF7-6712-4D57-9B39-AD65FE711B5C}" sibTransId="{60CBC8E6-F79F-4DFF-9EEB-40E2445EDA08}"/>
    <dgm:cxn modelId="{D6AACB08-C07E-4C91-989B-C6AF632532BE}" srcId="{F5FF95FC-C578-424F-918B-3DD0DA2E5F99}" destId="{9EC2CBB1-BBD5-45D3-90F3-4C0D3BB3D4A9}" srcOrd="0" destOrd="0" parTransId="{7264C8B2-AED8-47A7-A926-ABE6036EB2B8}" sibTransId="{79801386-4CDA-4C4A-B545-7539A9C07035}"/>
    <dgm:cxn modelId="{26F6EF0D-C40C-4E9B-80D9-3E9C299827C3}" srcId="{4575E433-582B-4EB8-B083-BD2332605E61}" destId="{617161A7-C57A-4329-B290-8390D3E2A4F4}" srcOrd="4" destOrd="0" parTransId="{20779DDC-F3E0-4D03-94F1-F65A6E567D18}" sibTransId="{0FC36C52-E2BE-40C4-A852-B99F166CE6C8}"/>
    <dgm:cxn modelId="{9B0BF813-8A31-4FF2-8378-95B38DF26FD9}" type="presOf" srcId="{DC2FA31C-E5D2-41A1-ACA6-8B45CC714647}" destId="{1CD26728-B645-447A-B564-FB5587404EE5}" srcOrd="0" destOrd="0" presId="urn:microsoft.com/office/officeart/2005/8/layout/list1"/>
    <dgm:cxn modelId="{BF298F17-D8BA-4681-86C3-B6C3F8011722}" srcId="{4575E433-582B-4EB8-B083-BD2332605E61}" destId="{DC2FA31C-E5D2-41A1-ACA6-8B45CC714647}" srcOrd="1" destOrd="0" parTransId="{66300928-BF3E-4090-BDCC-9B0C9B471FE5}" sibTransId="{0543EA59-417C-4D13-AEAF-00E65945720D}"/>
    <dgm:cxn modelId="{2EFBAA1A-D729-43B6-927A-0C3D9ED68187}" srcId="{DC2FA31C-E5D2-41A1-ACA6-8B45CC714647}" destId="{14FEE90A-15FD-4802-9A51-E5C3A6A3585B}" srcOrd="0" destOrd="0" parTransId="{5C7B30B6-BC85-4C24-99D3-A418EEFA4D1A}" sibTransId="{3AFB0CD4-ECA2-496C-9604-1EA7866A0B6B}"/>
    <dgm:cxn modelId="{E3117D1C-DDD5-4771-B672-32299F676978}" type="presOf" srcId="{F5FF95FC-C578-424F-918B-3DD0DA2E5F99}" destId="{5700D08F-1537-4369-A8F4-612ADFC891EA}" srcOrd="1" destOrd="0" presId="urn:microsoft.com/office/officeart/2005/8/layout/list1"/>
    <dgm:cxn modelId="{BF3FF426-A3BB-460C-A592-6AF661D0D567}" type="presOf" srcId="{732E7E47-5EE9-4B3E-BCD5-50AB0D935940}" destId="{0F95A485-2DFE-41DB-92FB-D36F260C6BE2}" srcOrd="0" destOrd="0" presId="urn:microsoft.com/office/officeart/2005/8/layout/list1"/>
    <dgm:cxn modelId="{10D9C52E-947D-4826-B678-B01BBB6CB23C}" type="presOf" srcId="{65089027-3A75-4147-9CCA-0763C5E13EF7}" destId="{95AF4501-9F57-47E3-A86F-50D97C782880}" srcOrd="1" destOrd="0" presId="urn:microsoft.com/office/officeart/2005/8/layout/list1"/>
    <dgm:cxn modelId="{7C2F7731-4056-4B96-AB0A-963EFCA1F392}" type="presOf" srcId="{06BDF735-E74E-4417-A149-3A0B6D961DDB}" destId="{44A5318C-17B6-4BE1-BF6B-CCE3145C3618}" srcOrd="0" destOrd="0" presId="urn:microsoft.com/office/officeart/2005/8/layout/list1"/>
    <dgm:cxn modelId="{EDD00533-03F8-4072-ACDC-D39EE755262C}" srcId="{65089027-3A75-4147-9CCA-0763C5E13EF7}" destId="{6F6D5763-C57D-4628-95A1-5636D4A7B129}" srcOrd="0" destOrd="0" parTransId="{C3A9D963-A5F0-4E9F-96FD-FAD5A95646C4}" sibTransId="{25B4D207-BEFA-4602-B514-9C0D2697496F}"/>
    <dgm:cxn modelId="{6C03FD36-D250-4BCA-859E-38E0AACDD526}" srcId="{4575E433-582B-4EB8-B083-BD2332605E61}" destId="{65089027-3A75-4147-9CCA-0763C5E13EF7}" srcOrd="5" destOrd="0" parTransId="{00D406A1-368E-496C-86DC-8C819D962311}" sibTransId="{91ABF1AD-5A96-474E-AFA2-F4381E4EC1C4}"/>
    <dgm:cxn modelId="{13F0D25E-B8EA-4728-A1BF-5EAA7F2FAE90}" type="presOf" srcId="{DC2FA31C-E5D2-41A1-ACA6-8B45CC714647}" destId="{4243F739-B348-4301-8DFF-224097136B3B}" srcOrd="1" destOrd="0" presId="urn:microsoft.com/office/officeart/2005/8/layout/list1"/>
    <dgm:cxn modelId="{959AC34E-7670-49DC-AE91-A05E594E9230}" type="presOf" srcId="{088BF959-4B05-4B58-B1A3-6273628D70E7}" destId="{15A90553-AC1B-4901-B5EC-F9C22668F655}" srcOrd="0" destOrd="0" presId="urn:microsoft.com/office/officeart/2005/8/layout/list1"/>
    <dgm:cxn modelId="{9D201D51-30B9-4465-8BB2-255B63A08777}" type="presOf" srcId="{617161A7-C57A-4329-B290-8390D3E2A4F4}" destId="{C76932DD-8B67-41FA-AFCC-AA1FE0251128}" srcOrd="0" destOrd="0" presId="urn:microsoft.com/office/officeart/2005/8/layout/list1"/>
    <dgm:cxn modelId="{8FEA8F56-8CDA-4EF0-A9C2-5B0AC33EF466}" type="presOf" srcId="{8812DFCB-3FAA-4F60-B8E7-293366BD6C3A}" destId="{C0CBC504-4934-4B80-A4B5-45CA37941EC9}" srcOrd="0" destOrd="0" presId="urn:microsoft.com/office/officeart/2005/8/layout/list1"/>
    <dgm:cxn modelId="{FB7BB884-A2F2-4E88-BB02-00393299BB7A}" type="presOf" srcId="{14FEE90A-15FD-4802-9A51-E5C3A6A3585B}" destId="{B8FA8382-6506-47DE-81BB-AFCCD50476CF}" srcOrd="0" destOrd="0" presId="urn:microsoft.com/office/officeart/2005/8/layout/list1"/>
    <dgm:cxn modelId="{B69D0B86-9C6B-48C6-8D4E-DA0C141F273E}" srcId="{8812DFCB-3FAA-4F60-B8E7-293366BD6C3A}" destId="{732E7E47-5EE9-4B3E-BCD5-50AB0D935940}" srcOrd="0" destOrd="0" parTransId="{6C0C3402-80FF-49BF-8C03-1EEB0059BEEE}" sibTransId="{4839CEAD-BCFC-4028-8D93-2749CABDC9C3}"/>
    <dgm:cxn modelId="{186D8F89-2989-4686-9EF9-BA7933B0AFDA}" type="presOf" srcId="{088BF959-4B05-4B58-B1A3-6273628D70E7}" destId="{B08BC08A-FAAE-4D83-8640-AC7CF5C130EA}" srcOrd="1" destOrd="0" presId="urn:microsoft.com/office/officeart/2005/8/layout/list1"/>
    <dgm:cxn modelId="{9F79D389-79B0-489B-88B0-CC59C73353DF}" srcId="{4575E433-582B-4EB8-B083-BD2332605E61}" destId="{088BF959-4B05-4B58-B1A3-6273628D70E7}" srcOrd="3" destOrd="0" parTransId="{71A3E35B-06AD-49B4-B27D-96D9663F6027}" sibTransId="{7C66BF50-DB3C-494D-B600-B886AE98A1FA}"/>
    <dgm:cxn modelId="{10BE529B-B0A1-44B5-9E6A-F75AA10DC130}" srcId="{4575E433-582B-4EB8-B083-BD2332605E61}" destId="{F5FF95FC-C578-424F-918B-3DD0DA2E5F99}" srcOrd="2" destOrd="0" parTransId="{F6486CB6-11F2-4454-9A9E-281E8CCEAD13}" sibTransId="{05DB7A8A-3542-458E-B451-E71996FC9163}"/>
    <dgm:cxn modelId="{D5865BA3-C346-4EA3-A225-8C0DA4B3D44C}" srcId="{4575E433-582B-4EB8-B083-BD2332605E61}" destId="{8812DFCB-3FAA-4F60-B8E7-293366BD6C3A}" srcOrd="0" destOrd="0" parTransId="{C0AFA173-925F-408B-9DC2-1AE0BCE69769}" sibTransId="{F2BC96E0-CB49-4393-B4DB-215B82872366}"/>
    <dgm:cxn modelId="{E414F1C6-5DF7-429C-ACDB-615C2F6B1907}" srcId="{088BF959-4B05-4B58-B1A3-6273628D70E7}" destId="{1C81E997-FBEC-41A2-BDBD-8D4352C03EE4}" srcOrd="0" destOrd="0" parTransId="{5929E6C3-41D7-4A65-BBEB-FC10DC514885}" sibTransId="{BCA76B93-34DC-4994-A4D2-2925FF7E6B1F}"/>
    <dgm:cxn modelId="{B097D5C8-4BE3-478D-B632-F842C3288919}" type="presOf" srcId="{4575E433-582B-4EB8-B083-BD2332605E61}" destId="{13FC01A2-DC63-4808-A879-9880E0E1E100}" srcOrd="0" destOrd="0" presId="urn:microsoft.com/office/officeart/2005/8/layout/list1"/>
    <dgm:cxn modelId="{1EE8EFD3-C115-4270-8C35-397FED24DA6D}" type="presOf" srcId="{8812DFCB-3FAA-4F60-B8E7-293366BD6C3A}" destId="{409B0DCF-2F96-4ECD-8603-ED5872281CB4}" srcOrd="1" destOrd="0" presId="urn:microsoft.com/office/officeart/2005/8/layout/list1"/>
    <dgm:cxn modelId="{553EE1DA-D0D5-4996-861D-991C25511943}" type="presOf" srcId="{617161A7-C57A-4329-B290-8390D3E2A4F4}" destId="{B81F31C3-194B-4A22-841C-15C0EFAE73CB}" srcOrd="1" destOrd="0" presId="urn:microsoft.com/office/officeart/2005/8/layout/list1"/>
    <dgm:cxn modelId="{72EFECE7-A63A-4387-8D8F-D4DC39A6D1C8}" type="presOf" srcId="{F5FF95FC-C578-424F-918B-3DD0DA2E5F99}" destId="{18C30236-9B93-4292-B182-1D734F6DA4A9}" srcOrd="0" destOrd="0" presId="urn:microsoft.com/office/officeart/2005/8/layout/list1"/>
    <dgm:cxn modelId="{FA7E78F2-1DF7-429A-ACBF-A77BD77E1CA3}" type="presOf" srcId="{1C81E997-FBEC-41A2-BDBD-8D4352C03EE4}" destId="{F4369CC8-802C-4B0C-87A1-54BFBACC8B19}" srcOrd="0" destOrd="0" presId="urn:microsoft.com/office/officeart/2005/8/layout/list1"/>
    <dgm:cxn modelId="{A2487CF3-0391-4209-88FD-8EE536C49FAD}" type="presOf" srcId="{6F6D5763-C57D-4628-95A1-5636D4A7B129}" destId="{671B551D-D233-479C-8571-3A61D04955B1}" srcOrd="0" destOrd="0" presId="urn:microsoft.com/office/officeart/2005/8/layout/list1"/>
    <dgm:cxn modelId="{91C881F3-D5FE-447C-AF7A-49323E417E85}" type="presOf" srcId="{9EC2CBB1-BBD5-45D3-90F3-4C0D3BB3D4A9}" destId="{458C740F-0DF0-417A-8508-5169A41457FC}" srcOrd="0" destOrd="0" presId="urn:microsoft.com/office/officeart/2005/8/layout/list1"/>
    <dgm:cxn modelId="{7C85BFF5-E463-4DFF-98E6-D9C94EDFDC5E}" type="presOf" srcId="{65089027-3A75-4147-9CCA-0763C5E13EF7}" destId="{46EF0003-A26A-4752-93AF-6E6CEBFD6276}" srcOrd="0" destOrd="0" presId="urn:microsoft.com/office/officeart/2005/8/layout/list1"/>
    <dgm:cxn modelId="{1C45208F-A016-403C-8AEA-16C021078650}" type="presParOf" srcId="{13FC01A2-DC63-4808-A879-9880E0E1E100}" destId="{5F21ABD7-CB5C-4F4D-A1C9-D90E8329D754}" srcOrd="0" destOrd="0" presId="urn:microsoft.com/office/officeart/2005/8/layout/list1"/>
    <dgm:cxn modelId="{7B28722C-A70C-47B7-8B01-75541603C226}" type="presParOf" srcId="{5F21ABD7-CB5C-4F4D-A1C9-D90E8329D754}" destId="{C0CBC504-4934-4B80-A4B5-45CA37941EC9}" srcOrd="0" destOrd="0" presId="urn:microsoft.com/office/officeart/2005/8/layout/list1"/>
    <dgm:cxn modelId="{E10424BF-EA59-475F-96C3-09FD46AF20A3}" type="presParOf" srcId="{5F21ABD7-CB5C-4F4D-A1C9-D90E8329D754}" destId="{409B0DCF-2F96-4ECD-8603-ED5872281CB4}" srcOrd="1" destOrd="0" presId="urn:microsoft.com/office/officeart/2005/8/layout/list1"/>
    <dgm:cxn modelId="{B91FBC17-8A93-41E1-9BAF-0CEFBF7A96A7}" type="presParOf" srcId="{13FC01A2-DC63-4808-A879-9880E0E1E100}" destId="{4F06894C-149A-4818-A5BA-8CDD0D123D6C}" srcOrd="1" destOrd="0" presId="urn:microsoft.com/office/officeart/2005/8/layout/list1"/>
    <dgm:cxn modelId="{49DB7441-D87D-4EE6-AA8C-017A0C42E253}" type="presParOf" srcId="{13FC01A2-DC63-4808-A879-9880E0E1E100}" destId="{0F95A485-2DFE-41DB-92FB-D36F260C6BE2}" srcOrd="2" destOrd="0" presId="urn:microsoft.com/office/officeart/2005/8/layout/list1"/>
    <dgm:cxn modelId="{7D1D524C-2ABF-44CC-835D-3B0CD8710246}" type="presParOf" srcId="{13FC01A2-DC63-4808-A879-9880E0E1E100}" destId="{0DFB4325-0992-4BDD-8014-A44179A9FF74}" srcOrd="3" destOrd="0" presId="urn:microsoft.com/office/officeart/2005/8/layout/list1"/>
    <dgm:cxn modelId="{E92B9905-BF6A-4DE1-9854-14E96588D6CD}" type="presParOf" srcId="{13FC01A2-DC63-4808-A879-9880E0E1E100}" destId="{A8D49C2C-D8BC-4168-BAC6-FB724F255BE7}" srcOrd="4" destOrd="0" presId="urn:microsoft.com/office/officeart/2005/8/layout/list1"/>
    <dgm:cxn modelId="{9E06A7D7-4F84-4EDA-A2BC-6A3DF6529DC5}" type="presParOf" srcId="{A8D49C2C-D8BC-4168-BAC6-FB724F255BE7}" destId="{1CD26728-B645-447A-B564-FB5587404EE5}" srcOrd="0" destOrd="0" presId="urn:microsoft.com/office/officeart/2005/8/layout/list1"/>
    <dgm:cxn modelId="{C3F81CDB-B905-4D9C-96C8-88E4B112FB7C}" type="presParOf" srcId="{A8D49C2C-D8BC-4168-BAC6-FB724F255BE7}" destId="{4243F739-B348-4301-8DFF-224097136B3B}" srcOrd="1" destOrd="0" presId="urn:microsoft.com/office/officeart/2005/8/layout/list1"/>
    <dgm:cxn modelId="{6E2D35AD-BEDE-4C5B-8677-B0CC371FDBDE}" type="presParOf" srcId="{13FC01A2-DC63-4808-A879-9880E0E1E100}" destId="{FB62A597-CABE-4BAF-8292-D40D3EA27ABC}" srcOrd="5" destOrd="0" presId="urn:microsoft.com/office/officeart/2005/8/layout/list1"/>
    <dgm:cxn modelId="{5B8DA043-348B-4271-B9AD-03EAA92759F9}" type="presParOf" srcId="{13FC01A2-DC63-4808-A879-9880E0E1E100}" destId="{B8FA8382-6506-47DE-81BB-AFCCD50476CF}" srcOrd="6" destOrd="0" presId="urn:microsoft.com/office/officeart/2005/8/layout/list1"/>
    <dgm:cxn modelId="{831E5F15-82A2-4ED5-A10D-0883181AE7FC}" type="presParOf" srcId="{13FC01A2-DC63-4808-A879-9880E0E1E100}" destId="{0E6A543C-4B02-422C-841D-CF4877A8B2EB}" srcOrd="7" destOrd="0" presId="urn:microsoft.com/office/officeart/2005/8/layout/list1"/>
    <dgm:cxn modelId="{643D6F07-683B-423B-A945-8486A15202C3}" type="presParOf" srcId="{13FC01A2-DC63-4808-A879-9880E0E1E100}" destId="{AB8BAEA1-C92A-46BE-B453-001C442EDFA0}" srcOrd="8" destOrd="0" presId="urn:microsoft.com/office/officeart/2005/8/layout/list1"/>
    <dgm:cxn modelId="{AAA24563-FEE6-45DE-B8E2-63FB2614FF63}" type="presParOf" srcId="{AB8BAEA1-C92A-46BE-B453-001C442EDFA0}" destId="{18C30236-9B93-4292-B182-1D734F6DA4A9}" srcOrd="0" destOrd="0" presId="urn:microsoft.com/office/officeart/2005/8/layout/list1"/>
    <dgm:cxn modelId="{09DB39B9-F042-432D-B00C-2E1FA51D00D4}" type="presParOf" srcId="{AB8BAEA1-C92A-46BE-B453-001C442EDFA0}" destId="{5700D08F-1537-4369-A8F4-612ADFC891EA}" srcOrd="1" destOrd="0" presId="urn:microsoft.com/office/officeart/2005/8/layout/list1"/>
    <dgm:cxn modelId="{2789E56E-5EBD-4428-A3BE-8DFDCBCBA5C3}" type="presParOf" srcId="{13FC01A2-DC63-4808-A879-9880E0E1E100}" destId="{4C65A968-9E97-4CE9-9F35-8CFA74232F56}" srcOrd="9" destOrd="0" presId="urn:microsoft.com/office/officeart/2005/8/layout/list1"/>
    <dgm:cxn modelId="{6DC11C2C-A5FD-409F-A6A9-AACDB7E222A7}" type="presParOf" srcId="{13FC01A2-DC63-4808-A879-9880E0E1E100}" destId="{458C740F-0DF0-417A-8508-5169A41457FC}" srcOrd="10" destOrd="0" presId="urn:microsoft.com/office/officeart/2005/8/layout/list1"/>
    <dgm:cxn modelId="{C2E3D715-C3A9-492B-8304-E1B6B5B5BE87}" type="presParOf" srcId="{13FC01A2-DC63-4808-A879-9880E0E1E100}" destId="{FFDFDD27-32A3-4A1E-947C-193175AC5064}" srcOrd="11" destOrd="0" presId="urn:microsoft.com/office/officeart/2005/8/layout/list1"/>
    <dgm:cxn modelId="{64B524DE-5501-446F-8C2C-A8B14AB470D8}" type="presParOf" srcId="{13FC01A2-DC63-4808-A879-9880E0E1E100}" destId="{3DDEC60F-3D8F-46ED-B07F-F9F71012A8F3}" srcOrd="12" destOrd="0" presId="urn:microsoft.com/office/officeart/2005/8/layout/list1"/>
    <dgm:cxn modelId="{7744D3B1-EF46-4490-AD22-4EC3514FAC00}" type="presParOf" srcId="{3DDEC60F-3D8F-46ED-B07F-F9F71012A8F3}" destId="{15A90553-AC1B-4901-B5EC-F9C22668F655}" srcOrd="0" destOrd="0" presId="urn:microsoft.com/office/officeart/2005/8/layout/list1"/>
    <dgm:cxn modelId="{11031183-6455-4CA0-9FAD-DBE008AEE595}" type="presParOf" srcId="{3DDEC60F-3D8F-46ED-B07F-F9F71012A8F3}" destId="{B08BC08A-FAAE-4D83-8640-AC7CF5C130EA}" srcOrd="1" destOrd="0" presId="urn:microsoft.com/office/officeart/2005/8/layout/list1"/>
    <dgm:cxn modelId="{F63DE2B9-0E41-46E7-80F3-8B9B51748EBE}" type="presParOf" srcId="{13FC01A2-DC63-4808-A879-9880E0E1E100}" destId="{C99BE5A7-B8E4-40EC-8821-A2ACEE917E31}" srcOrd="13" destOrd="0" presId="urn:microsoft.com/office/officeart/2005/8/layout/list1"/>
    <dgm:cxn modelId="{73BBF037-133C-4182-BE86-5E33F7E5443B}" type="presParOf" srcId="{13FC01A2-DC63-4808-A879-9880E0E1E100}" destId="{F4369CC8-802C-4B0C-87A1-54BFBACC8B19}" srcOrd="14" destOrd="0" presId="urn:microsoft.com/office/officeart/2005/8/layout/list1"/>
    <dgm:cxn modelId="{0ECF1B86-A9BB-4CA1-9171-950B4BFD047F}" type="presParOf" srcId="{13FC01A2-DC63-4808-A879-9880E0E1E100}" destId="{784EDBEF-DD7C-4D9A-BAE8-89E53FBE5207}" srcOrd="15" destOrd="0" presId="urn:microsoft.com/office/officeart/2005/8/layout/list1"/>
    <dgm:cxn modelId="{89B849AC-A1C4-44A9-B392-AF2B5C011E00}" type="presParOf" srcId="{13FC01A2-DC63-4808-A879-9880E0E1E100}" destId="{225FEC3F-72E1-4550-9D10-47BB38C495D6}" srcOrd="16" destOrd="0" presId="urn:microsoft.com/office/officeart/2005/8/layout/list1"/>
    <dgm:cxn modelId="{D91A8CAE-987C-46D9-BAA3-53B9F2C88C6A}" type="presParOf" srcId="{225FEC3F-72E1-4550-9D10-47BB38C495D6}" destId="{C76932DD-8B67-41FA-AFCC-AA1FE0251128}" srcOrd="0" destOrd="0" presId="urn:microsoft.com/office/officeart/2005/8/layout/list1"/>
    <dgm:cxn modelId="{7963EEA8-7AEA-4DF9-9226-D0D0FE2168AD}" type="presParOf" srcId="{225FEC3F-72E1-4550-9D10-47BB38C495D6}" destId="{B81F31C3-194B-4A22-841C-15C0EFAE73CB}" srcOrd="1" destOrd="0" presId="urn:microsoft.com/office/officeart/2005/8/layout/list1"/>
    <dgm:cxn modelId="{3C8639B2-C3DC-49F2-B963-4B2D66261C6A}" type="presParOf" srcId="{13FC01A2-DC63-4808-A879-9880E0E1E100}" destId="{83D1E201-045E-45D5-A50C-F999137294CE}" srcOrd="17" destOrd="0" presId="urn:microsoft.com/office/officeart/2005/8/layout/list1"/>
    <dgm:cxn modelId="{049EA2C5-B353-4028-9CAB-40B32DC7860F}" type="presParOf" srcId="{13FC01A2-DC63-4808-A879-9880E0E1E100}" destId="{44A5318C-17B6-4BE1-BF6B-CCE3145C3618}" srcOrd="18" destOrd="0" presId="urn:microsoft.com/office/officeart/2005/8/layout/list1"/>
    <dgm:cxn modelId="{1D3B21B5-5F7A-4EBB-B584-9B19922523AF}" type="presParOf" srcId="{13FC01A2-DC63-4808-A879-9880E0E1E100}" destId="{E92C1C7A-14F5-49EE-9327-7F4D1EB93212}" srcOrd="19" destOrd="0" presId="urn:microsoft.com/office/officeart/2005/8/layout/list1"/>
    <dgm:cxn modelId="{4D83E927-558F-47B3-8FD2-B61C5D2F6128}" type="presParOf" srcId="{13FC01A2-DC63-4808-A879-9880E0E1E100}" destId="{937EBB30-8B8D-402C-9D7C-F1A402A80A4B}" srcOrd="20" destOrd="0" presId="urn:microsoft.com/office/officeart/2005/8/layout/list1"/>
    <dgm:cxn modelId="{6BF7E39B-9F41-42B7-AC20-5C6F46343560}" type="presParOf" srcId="{937EBB30-8B8D-402C-9D7C-F1A402A80A4B}" destId="{46EF0003-A26A-4752-93AF-6E6CEBFD6276}" srcOrd="0" destOrd="0" presId="urn:microsoft.com/office/officeart/2005/8/layout/list1"/>
    <dgm:cxn modelId="{195183C6-B7DF-420B-AE30-5FB810873322}" type="presParOf" srcId="{937EBB30-8B8D-402C-9D7C-F1A402A80A4B}" destId="{95AF4501-9F57-47E3-A86F-50D97C782880}" srcOrd="1" destOrd="0" presId="urn:microsoft.com/office/officeart/2005/8/layout/list1"/>
    <dgm:cxn modelId="{BD8D93F5-19E2-42F5-89F4-F12C96188A98}" type="presParOf" srcId="{13FC01A2-DC63-4808-A879-9880E0E1E100}" destId="{5A3615FC-7DD9-4F45-AEE5-0F45FA107A19}" srcOrd="21" destOrd="0" presId="urn:microsoft.com/office/officeart/2005/8/layout/list1"/>
    <dgm:cxn modelId="{42FD2981-F1E9-4825-BC88-5C178F0B5DCB}" type="presParOf" srcId="{13FC01A2-DC63-4808-A879-9880E0E1E100}" destId="{671B551D-D233-479C-8571-3A61D04955B1}" srcOrd="2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E55E8E-B719-4FB9-BC47-BE7ACC1C79B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733DEB7-07E7-40E5-87D0-4DDB015426EF}">
      <dgm:prSet/>
      <dgm:spPr>
        <a:solidFill>
          <a:schemeClr val="accent5">
            <a:lumMod val="40000"/>
            <a:lumOff val="60000"/>
          </a:schemeClr>
        </a:solidFill>
        <a:ln w="28575">
          <a:solidFill>
            <a:schemeClr val="accent1">
              <a:lumMod val="75000"/>
            </a:schemeClr>
          </a:solidFill>
        </a:ln>
      </dgm:spPr>
      <dgm:t>
        <a:bodyPr/>
        <a:lstStyle/>
        <a:p>
          <a:pPr algn="ctr"/>
          <a:r>
            <a:rPr lang="en-US"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A: INVENTORY MANAGEMENT &amp; OPERATIONS</a:t>
          </a:r>
          <a:endParaRPr lang="en-US" dirty="0">
            <a:solidFill>
              <a:schemeClr val="accent5">
                <a:lumMod val="50000"/>
              </a:schemeClr>
            </a:solidFill>
          </a:endParaRPr>
        </a:p>
      </dgm:t>
    </dgm:pt>
    <dgm:pt modelId="{F909A11E-F82D-4D30-892A-1B124A3CEF5D}" type="parTrans" cxnId="{EA77E3E0-30B5-473D-93AB-9B5B597D4219}">
      <dgm:prSet/>
      <dgm:spPr/>
      <dgm:t>
        <a:bodyPr/>
        <a:lstStyle/>
        <a:p>
          <a:pPr algn="ctr"/>
          <a:endParaRPr lang="en-IN"/>
        </a:p>
      </dgm:t>
    </dgm:pt>
    <dgm:pt modelId="{E886DB09-9BCB-474B-AC7A-0EEAD49ECC6F}" type="sibTrans" cxnId="{EA77E3E0-30B5-473D-93AB-9B5B597D4219}">
      <dgm:prSet/>
      <dgm:spPr/>
      <dgm:t>
        <a:bodyPr/>
        <a:lstStyle/>
        <a:p>
          <a:pPr algn="ctr"/>
          <a:endParaRPr lang="en-IN"/>
        </a:p>
      </dgm:t>
    </dgm:pt>
    <dgm:pt modelId="{C54145E1-0314-483A-AF46-5DA41EF1F2E6}">
      <dgm:prSet/>
      <dgm:spPr>
        <a:solidFill>
          <a:schemeClr val="accent5">
            <a:lumMod val="40000"/>
            <a:lumOff val="60000"/>
          </a:schemeClr>
        </a:solidFill>
        <a:ln w="28575">
          <a:solidFill>
            <a:schemeClr val="accent1">
              <a:lumMod val="75000"/>
            </a:schemeClr>
          </a:solidFill>
        </a:ln>
      </dgm:spPr>
      <dgm:t>
        <a:bodyPr/>
        <a:lstStyle/>
        <a:p>
          <a:pPr algn="ctr"/>
          <a:r>
            <a:rPr lang="en-US"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B: PROCUREMENT &amp; SUPPLIER PERFORMANCE</a:t>
          </a:r>
          <a:endParaRPr lang="en-US" dirty="0">
            <a:solidFill>
              <a:schemeClr val="accent5">
                <a:lumMod val="50000"/>
              </a:schemeClr>
            </a:solidFill>
          </a:endParaRPr>
        </a:p>
      </dgm:t>
    </dgm:pt>
    <dgm:pt modelId="{BE08EAE2-AE01-483A-9B18-ADE25C1E1CD2}" type="parTrans" cxnId="{9560D2AD-C43E-48C5-B245-DC2130CFC1F1}">
      <dgm:prSet/>
      <dgm:spPr/>
      <dgm:t>
        <a:bodyPr/>
        <a:lstStyle/>
        <a:p>
          <a:pPr algn="ctr"/>
          <a:endParaRPr lang="en-IN"/>
        </a:p>
      </dgm:t>
    </dgm:pt>
    <dgm:pt modelId="{16290E16-FEE5-4C2D-8826-DEB38E806535}" type="sibTrans" cxnId="{9560D2AD-C43E-48C5-B245-DC2130CFC1F1}">
      <dgm:prSet/>
      <dgm:spPr/>
      <dgm:t>
        <a:bodyPr/>
        <a:lstStyle/>
        <a:p>
          <a:pPr algn="ctr"/>
          <a:endParaRPr lang="en-IN"/>
        </a:p>
      </dgm:t>
    </dgm:pt>
    <dgm:pt modelId="{874EFAE3-B4E2-4E96-B460-1D2BB4C62CA6}">
      <dgm:prSet/>
      <dgm:spPr>
        <a:solidFill>
          <a:schemeClr val="accent5">
            <a:lumMod val="40000"/>
            <a:lumOff val="60000"/>
          </a:schemeClr>
        </a:solidFill>
        <a:ln w="28575">
          <a:solidFill>
            <a:schemeClr val="accent1">
              <a:lumMod val="75000"/>
            </a:schemeClr>
          </a:solidFill>
        </a:ln>
      </dgm:spPr>
      <dgm:t>
        <a:bodyPr/>
        <a:lstStyle/>
        <a:p>
          <a:pPr algn="ctr"/>
          <a:r>
            <a:rPr lang="en-US"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G: KEY PERFORMANCE INDICATOR</a:t>
          </a:r>
          <a:endParaRPr lang="en-US" dirty="0">
            <a:solidFill>
              <a:schemeClr val="accent5">
                <a:lumMod val="50000"/>
              </a:schemeClr>
            </a:solidFill>
          </a:endParaRPr>
        </a:p>
      </dgm:t>
    </dgm:pt>
    <dgm:pt modelId="{A7164E02-C623-4B47-B0F0-E65456FE3E6F}" type="parTrans" cxnId="{CF05C96B-B3BC-4300-95FD-6634B784705A}">
      <dgm:prSet/>
      <dgm:spPr/>
      <dgm:t>
        <a:bodyPr/>
        <a:lstStyle/>
        <a:p>
          <a:pPr algn="ctr"/>
          <a:endParaRPr lang="en-IN"/>
        </a:p>
      </dgm:t>
    </dgm:pt>
    <dgm:pt modelId="{E37D6831-E37E-4B0D-BE89-8C1FF943666E}" type="sibTrans" cxnId="{CF05C96B-B3BC-4300-95FD-6634B784705A}">
      <dgm:prSet/>
      <dgm:spPr/>
      <dgm:t>
        <a:bodyPr/>
        <a:lstStyle/>
        <a:p>
          <a:pPr algn="ctr"/>
          <a:endParaRPr lang="en-IN"/>
        </a:p>
      </dgm:t>
    </dgm:pt>
    <dgm:pt modelId="{89698DC4-5126-4DD7-B175-828E892BBDCF}">
      <dgm:prSet/>
      <dgm:spPr>
        <a:solidFill>
          <a:schemeClr val="accent5">
            <a:lumMod val="40000"/>
            <a:lumOff val="60000"/>
          </a:schemeClr>
        </a:solidFill>
        <a:ln w="28575">
          <a:solidFill>
            <a:schemeClr val="accent1">
              <a:lumMod val="75000"/>
            </a:schemeClr>
          </a:solidFill>
        </a:ln>
      </dgm:spPr>
      <dgm:t>
        <a:bodyPr/>
        <a:lstStyle/>
        <a:p>
          <a:pPr algn="ctr"/>
          <a:r>
            <a:rPr lang="en-US">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F: ADVANCED ANALYSIS &amp; STRATEGY</a:t>
          </a:r>
          <a:endParaRPr lang="en-US" dirty="0">
            <a:solidFill>
              <a:schemeClr val="accent5">
                <a:lumMod val="50000"/>
              </a:schemeClr>
            </a:solidFill>
          </a:endParaRPr>
        </a:p>
      </dgm:t>
    </dgm:pt>
    <dgm:pt modelId="{461206F7-54ED-4672-98BE-52DDF9AED4E3}" type="parTrans" cxnId="{9EE1D620-6E73-483B-BD18-84B22F5FB848}">
      <dgm:prSet/>
      <dgm:spPr/>
      <dgm:t>
        <a:bodyPr/>
        <a:lstStyle/>
        <a:p>
          <a:pPr algn="ctr"/>
          <a:endParaRPr lang="en-IN"/>
        </a:p>
      </dgm:t>
    </dgm:pt>
    <dgm:pt modelId="{B68618AC-BC51-4D1B-8186-0E42A4AB9D1D}" type="sibTrans" cxnId="{9EE1D620-6E73-483B-BD18-84B22F5FB848}">
      <dgm:prSet/>
      <dgm:spPr/>
      <dgm:t>
        <a:bodyPr/>
        <a:lstStyle/>
        <a:p>
          <a:pPr algn="ctr"/>
          <a:endParaRPr lang="en-IN"/>
        </a:p>
      </dgm:t>
    </dgm:pt>
    <dgm:pt modelId="{DE637104-9638-4D8E-905E-5E12FA77E06F}">
      <dgm:prSet/>
      <dgm:spPr>
        <a:solidFill>
          <a:schemeClr val="accent5">
            <a:lumMod val="40000"/>
            <a:lumOff val="60000"/>
          </a:schemeClr>
        </a:solidFill>
        <a:ln w="28575">
          <a:solidFill>
            <a:schemeClr val="accent1">
              <a:lumMod val="75000"/>
            </a:schemeClr>
          </a:solidFill>
        </a:ln>
      </dgm:spPr>
      <dgm:t>
        <a:bodyPr/>
        <a:lstStyle/>
        <a:p>
          <a:pPr algn="ctr"/>
          <a:r>
            <a:rPr lang="en-US"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C: SALES VS INVENTORY DYNAMICS</a:t>
          </a:r>
          <a:endParaRPr lang="en-US" dirty="0">
            <a:solidFill>
              <a:schemeClr val="accent5">
                <a:lumMod val="50000"/>
              </a:schemeClr>
            </a:solidFill>
          </a:endParaRPr>
        </a:p>
      </dgm:t>
    </dgm:pt>
    <dgm:pt modelId="{55DB237C-7693-4F87-BDA0-BA1A278D1BA5}" type="parTrans" cxnId="{8E40F477-C1DD-4EEC-8373-FBEB63C54026}">
      <dgm:prSet/>
      <dgm:spPr/>
      <dgm:t>
        <a:bodyPr/>
        <a:lstStyle/>
        <a:p>
          <a:pPr algn="ctr"/>
          <a:endParaRPr lang="en-IN"/>
        </a:p>
      </dgm:t>
    </dgm:pt>
    <dgm:pt modelId="{14403977-47D1-4E20-A7C2-ECABA736E066}" type="sibTrans" cxnId="{8E40F477-C1DD-4EEC-8373-FBEB63C54026}">
      <dgm:prSet/>
      <dgm:spPr/>
      <dgm:t>
        <a:bodyPr/>
        <a:lstStyle/>
        <a:p>
          <a:pPr algn="ctr"/>
          <a:endParaRPr lang="en-IN"/>
        </a:p>
      </dgm:t>
    </dgm:pt>
    <dgm:pt modelId="{08906D81-5CCC-47C4-9837-FF35B300E4D4}">
      <dgm:prSet/>
      <dgm:spPr>
        <a:solidFill>
          <a:schemeClr val="accent5">
            <a:lumMod val="40000"/>
            <a:lumOff val="60000"/>
          </a:schemeClr>
        </a:solidFill>
        <a:ln w="28575">
          <a:solidFill>
            <a:schemeClr val="accent1">
              <a:lumMod val="75000"/>
            </a:schemeClr>
          </a:solidFill>
        </a:ln>
      </dgm:spPr>
      <dgm:t>
        <a:bodyPr/>
        <a:lstStyle/>
        <a:p>
          <a:pPr algn="ctr"/>
          <a:r>
            <a:rPr lang="en-US"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D: SHIPMENT TRENDS</a:t>
          </a:r>
          <a:endParaRPr lang="en-US" dirty="0">
            <a:solidFill>
              <a:schemeClr val="accent5">
                <a:lumMod val="50000"/>
              </a:schemeClr>
            </a:solidFill>
          </a:endParaRPr>
        </a:p>
      </dgm:t>
    </dgm:pt>
    <dgm:pt modelId="{9088433B-541B-4461-A82E-41BEDD565343}" type="parTrans" cxnId="{F07EBABA-9CA4-4BE3-A568-E96DC6FB5F27}">
      <dgm:prSet/>
      <dgm:spPr/>
      <dgm:t>
        <a:bodyPr/>
        <a:lstStyle/>
        <a:p>
          <a:endParaRPr lang="en-IN"/>
        </a:p>
      </dgm:t>
    </dgm:pt>
    <dgm:pt modelId="{193B6FA0-59DE-4416-B3DE-5F7BA22D75A2}" type="sibTrans" cxnId="{F07EBABA-9CA4-4BE3-A568-E96DC6FB5F27}">
      <dgm:prSet/>
      <dgm:spPr/>
      <dgm:t>
        <a:bodyPr/>
        <a:lstStyle/>
        <a:p>
          <a:endParaRPr lang="en-IN"/>
        </a:p>
      </dgm:t>
    </dgm:pt>
    <dgm:pt modelId="{9FC6D4B0-FE2F-4D08-8378-B2927FCF77A5}">
      <dgm:prSet/>
      <dgm:spPr>
        <a:solidFill>
          <a:schemeClr val="accent5">
            <a:lumMod val="40000"/>
            <a:lumOff val="60000"/>
          </a:schemeClr>
        </a:solidFill>
        <a:ln w="28575">
          <a:solidFill>
            <a:schemeClr val="accent1">
              <a:lumMod val="75000"/>
            </a:schemeClr>
          </a:solidFill>
        </a:ln>
      </dgm:spPr>
      <dgm:t>
        <a:bodyPr/>
        <a:lstStyle/>
        <a:p>
          <a:pPr algn="ctr"/>
          <a:r>
            <a:rPr lang="en-US">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a:t>
          </a:r>
          <a:r>
            <a:rPr lang="en-US"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E: FORECASTING INSIGHTS</a:t>
          </a:r>
          <a:endParaRPr lang="en-US" dirty="0">
            <a:solidFill>
              <a:schemeClr val="accent5">
                <a:lumMod val="50000"/>
              </a:schemeClr>
            </a:solidFill>
          </a:endParaRPr>
        </a:p>
      </dgm:t>
    </dgm:pt>
    <dgm:pt modelId="{B00FDCBD-A3CC-4ABA-BF6F-8E7092F7E56E}" type="parTrans" cxnId="{D24BAAE2-A468-4FB2-9DA5-F327E1131BAD}">
      <dgm:prSet/>
      <dgm:spPr/>
      <dgm:t>
        <a:bodyPr/>
        <a:lstStyle/>
        <a:p>
          <a:endParaRPr lang="en-IN"/>
        </a:p>
      </dgm:t>
    </dgm:pt>
    <dgm:pt modelId="{4DE546E8-2483-4834-AD9F-024D8FC06937}" type="sibTrans" cxnId="{D24BAAE2-A468-4FB2-9DA5-F327E1131BAD}">
      <dgm:prSet/>
      <dgm:spPr/>
      <dgm:t>
        <a:bodyPr/>
        <a:lstStyle/>
        <a:p>
          <a:endParaRPr lang="en-IN"/>
        </a:p>
      </dgm:t>
    </dgm:pt>
    <dgm:pt modelId="{F3D721B1-D254-4497-BF87-D28C1023FC7D}" type="pres">
      <dgm:prSet presAssocID="{25E55E8E-B719-4FB9-BC47-BE7ACC1C79BD}" presName="linear" presStyleCnt="0">
        <dgm:presLayoutVars>
          <dgm:animLvl val="lvl"/>
          <dgm:resizeHandles val="exact"/>
        </dgm:presLayoutVars>
      </dgm:prSet>
      <dgm:spPr/>
    </dgm:pt>
    <dgm:pt modelId="{8AE4C122-56CD-46B0-8015-DE755CD44EC5}" type="pres">
      <dgm:prSet presAssocID="{8733DEB7-07E7-40E5-87D0-4DDB015426EF}" presName="parentText" presStyleLbl="node1" presStyleIdx="0" presStyleCnt="7" custLinFactY="-1948" custLinFactNeighborX="685" custLinFactNeighborY="-100000">
        <dgm:presLayoutVars>
          <dgm:chMax val="0"/>
          <dgm:bulletEnabled val="1"/>
        </dgm:presLayoutVars>
      </dgm:prSet>
      <dgm:spPr/>
    </dgm:pt>
    <dgm:pt modelId="{F62C309C-F17B-4B05-96B2-D1230D924EF7}" type="pres">
      <dgm:prSet presAssocID="{E886DB09-9BCB-474B-AC7A-0EEAD49ECC6F}" presName="spacer" presStyleCnt="0"/>
      <dgm:spPr/>
    </dgm:pt>
    <dgm:pt modelId="{7695BFA6-BCE8-46CD-AAF0-121CD707952E}" type="pres">
      <dgm:prSet presAssocID="{C54145E1-0314-483A-AF46-5DA41EF1F2E6}" presName="parentText" presStyleLbl="node1" presStyleIdx="1" presStyleCnt="7" custLinFactNeighborY="-73066">
        <dgm:presLayoutVars>
          <dgm:chMax val="0"/>
          <dgm:bulletEnabled val="1"/>
        </dgm:presLayoutVars>
      </dgm:prSet>
      <dgm:spPr/>
    </dgm:pt>
    <dgm:pt modelId="{64C11F09-627D-4658-A909-EC33C8DE3B10}" type="pres">
      <dgm:prSet presAssocID="{16290E16-FEE5-4C2D-8826-DEB38E806535}" presName="spacer" presStyleCnt="0"/>
      <dgm:spPr/>
    </dgm:pt>
    <dgm:pt modelId="{6367989C-5173-4A53-9DF5-EDE06C9F0807}" type="pres">
      <dgm:prSet presAssocID="{DE637104-9638-4D8E-905E-5E12FA77E06F}" presName="parentText" presStyleLbl="node1" presStyleIdx="2" presStyleCnt="7" custLinFactNeighborY="-39006">
        <dgm:presLayoutVars>
          <dgm:chMax val="0"/>
          <dgm:bulletEnabled val="1"/>
        </dgm:presLayoutVars>
      </dgm:prSet>
      <dgm:spPr/>
    </dgm:pt>
    <dgm:pt modelId="{CFD3E1A9-F71E-48DF-BF31-BADE721C1695}" type="pres">
      <dgm:prSet presAssocID="{14403977-47D1-4E20-A7C2-ECABA736E066}" presName="spacer" presStyleCnt="0"/>
      <dgm:spPr/>
    </dgm:pt>
    <dgm:pt modelId="{3AA4DE42-183B-4A3C-9E0D-31E550F421E6}" type="pres">
      <dgm:prSet presAssocID="{08906D81-5CCC-47C4-9837-FF35B300E4D4}" presName="parentText" presStyleLbl="node1" presStyleIdx="3" presStyleCnt="7" custLinFactNeighborY="15003">
        <dgm:presLayoutVars>
          <dgm:chMax val="0"/>
          <dgm:bulletEnabled val="1"/>
        </dgm:presLayoutVars>
      </dgm:prSet>
      <dgm:spPr/>
    </dgm:pt>
    <dgm:pt modelId="{E0DD36FE-098F-40E3-9FF6-0006982A6611}" type="pres">
      <dgm:prSet presAssocID="{193B6FA0-59DE-4416-B3DE-5F7BA22D75A2}" presName="spacer" presStyleCnt="0"/>
      <dgm:spPr/>
    </dgm:pt>
    <dgm:pt modelId="{85F157C1-2CD4-468F-A3E0-A1EED1ABEDF7}" type="pres">
      <dgm:prSet presAssocID="{9FC6D4B0-FE2F-4D08-8378-B2927FCF77A5}" presName="parentText" presStyleLbl="node1" presStyleIdx="4" presStyleCnt="7" custLinFactNeighborX="0" custLinFactNeighborY="77363">
        <dgm:presLayoutVars>
          <dgm:chMax val="0"/>
          <dgm:bulletEnabled val="1"/>
        </dgm:presLayoutVars>
      </dgm:prSet>
      <dgm:spPr/>
    </dgm:pt>
    <dgm:pt modelId="{CA4B196C-5CF2-4805-B5C4-1FE1367DA98A}" type="pres">
      <dgm:prSet presAssocID="{4DE546E8-2483-4834-AD9F-024D8FC06937}" presName="spacer" presStyleCnt="0"/>
      <dgm:spPr/>
    </dgm:pt>
    <dgm:pt modelId="{663584A1-192B-4864-A199-E7B6DC918C7D}" type="pres">
      <dgm:prSet presAssocID="{89698DC4-5126-4DD7-B175-828E892BBDCF}" presName="parentText" presStyleLbl="node1" presStyleIdx="5" presStyleCnt="7" custLinFactY="5110" custLinFactNeighborY="100000">
        <dgm:presLayoutVars>
          <dgm:chMax val="0"/>
          <dgm:bulletEnabled val="1"/>
        </dgm:presLayoutVars>
      </dgm:prSet>
      <dgm:spPr/>
    </dgm:pt>
    <dgm:pt modelId="{01E2FD4B-6FFE-4292-BC5B-C161E7E91E04}" type="pres">
      <dgm:prSet presAssocID="{B68618AC-BC51-4D1B-8186-0E42A4AB9D1D}" presName="spacer" presStyleCnt="0"/>
      <dgm:spPr/>
    </dgm:pt>
    <dgm:pt modelId="{0F8FCEE3-1B13-46C3-A052-0374A91E5AC1}" type="pres">
      <dgm:prSet presAssocID="{874EFAE3-B4E2-4E96-B460-1D2BB4C62CA6}" presName="parentText" presStyleLbl="node1" presStyleIdx="6" presStyleCnt="7" custLinFactY="7064" custLinFactNeighborX="741" custLinFactNeighborY="100000">
        <dgm:presLayoutVars>
          <dgm:chMax val="0"/>
          <dgm:bulletEnabled val="1"/>
        </dgm:presLayoutVars>
      </dgm:prSet>
      <dgm:spPr/>
    </dgm:pt>
  </dgm:ptLst>
  <dgm:cxnLst>
    <dgm:cxn modelId="{9EE1D620-6E73-483B-BD18-84B22F5FB848}" srcId="{25E55E8E-B719-4FB9-BC47-BE7ACC1C79BD}" destId="{89698DC4-5126-4DD7-B175-828E892BBDCF}" srcOrd="5" destOrd="0" parTransId="{461206F7-54ED-4672-98BE-52DDF9AED4E3}" sibTransId="{B68618AC-BC51-4D1B-8186-0E42A4AB9D1D}"/>
    <dgm:cxn modelId="{39E0D55E-C92C-4981-996F-5F43E26D89CA}" type="presOf" srcId="{25E55E8E-B719-4FB9-BC47-BE7ACC1C79BD}" destId="{F3D721B1-D254-4497-BF87-D28C1023FC7D}" srcOrd="0" destOrd="0" presId="urn:microsoft.com/office/officeart/2005/8/layout/vList2"/>
    <dgm:cxn modelId="{2E47EA66-764A-4C3E-9900-7734586AD7AF}" type="presOf" srcId="{874EFAE3-B4E2-4E96-B460-1D2BB4C62CA6}" destId="{0F8FCEE3-1B13-46C3-A052-0374A91E5AC1}" srcOrd="0" destOrd="0" presId="urn:microsoft.com/office/officeart/2005/8/layout/vList2"/>
    <dgm:cxn modelId="{CF05C96B-B3BC-4300-95FD-6634B784705A}" srcId="{25E55E8E-B719-4FB9-BC47-BE7ACC1C79BD}" destId="{874EFAE3-B4E2-4E96-B460-1D2BB4C62CA6}" srcOrd="6" destOrd="0" parTransId="{A7164E02-C623-4B47-B0F0-E65456FE3E6F}" sibTransId="{E37D6831-E37E-4B0D-BE89-8C1FF943666E}"/>
    <dgm:cxn modelId="{D2C97B50-43C3-40C5-8683-44BB7BF2ABEF}" type="presOf" srcId="{89698DC4-5126-4DD7-B175-828E892BBDCF}" destId="{663584A1-192B-4864-A199-E7B6DC918C7D}" srcOrd="0" destOrd="0" presId="urn:microsoft.com/office/officeart/2005/8/layout/vList2"/>
    <dgm:cxn modelId="{8E40F477-C1DD-4EEC-8373-FBEB63C54026}" srcId="{25E55E8E-B719-4FB9-BC47-BE7ACC1C79BD}" destId="{DE637104-9638-4D8E-905E-5E12FA77E06F}" srcOrd="2" destOrd="0" parTransId="{55DB237C-7693-4F87-BDA0-BA1A278D1BA5}" sibTransId="{14403977-47D1-4E20-A7C2-ECABA736E066}"/>
    <dgm:cxn modelId="{9560D2AD-C43E-48C5-B245-DC2130CFC1F1}" srcId="{25E55E8E-B719-4FB9-BC47-BE7ACC1C79BD}" destId="{C54145E1-0314-483A-AF46-5DA41EF1F2E6}" srcOrd="1" destOrd="0" parTransId="{BE08EAE2-AE01-483A-9B18-ADE25C1E1CD2}" sibTransId="{16290E16-FEE5-4C2D-8826-DEB38E806535}"/>
    <dgm:cxn modelId="{BD3663B3-C217-47EB-9FFA-174DB2C23234}" type="presOf" srcId="{C54145E1-0314-483A-AF46-5DA41EF1F2E6}" destId="{7695BFA6-BCE8-46CD-AAF0-121CD707952E}" srcOrd="0" destOrd="0" presId="urn:microsoft.com/office/officeart/2005/8/layout/vList2"/>
    <dgm:cxn modelId="{B12E2DB6-19E5-4A98-B08D-BE5F24E18023}" type="presOf" srcId="{DE637104-9638-4D8E-905E-5E12FA77E06F}" destId="{6367989C-5173-4A53-9DF5-EDE06C9F0807}" srcOrd="0" destOrd="0" presId="urn:microsoft.com/office/officeart/2005/8/layout/vList2"/>
    <dgm:cxn modelId="{F07EBABA-9CA4-4BE3-A568-E96DC6FB5F27}" srcId="{25E55E8E-B719-4FB9-BC47-BE7ACC1C79BD}" destId="{08906D81-5CCC-47C4-9837-FF35B300E4D4}" srcOrd="3" destOrd="0" parTransId="{9088433B-541B-4461-A82E-41BEDD565343}" sibTransId="{193B6FA0-59DE-4416-B3DE-5F7BA22D75A2}"/>
    <dgm:cxn modelId="{86CBEBC8-DE8A-4D68-922B-10F679FFBB77}" type="presOf" srcId="{08906D81-5CCC-47C4-9837-FF35B300E4D4}" destId="{3AA4DE42-183B-4A3C-9E0D-31E550F421E6}" srcOrd="0" destOrd="0" presId="urn:microsoft.com/office/officeart/2005/8/layout/vList2"/>
    <dgm:cxn modelId="{3650B7DC-F2A2-4FBF-80DF-5C158ABF08EE}" type="presOf" srcId="{8733DEB7-07E7-40E5-87D0-4DDB015426EF}" destId="{8AE4C122-56CD-46B0-8015-DE755CD44EC5}" srcOrd="0" destOrd="0" presId="urn:microsoft.com/office/officeart/2005/8/layout/vList2"/>
    <dgm:cxn modelId="{EA77E3E0-30B5-473D-93AB-9B5B597D4219}" srcId="{25E55E8E-B719-4FB9-BC47-BE7ACC1C79BD}" destId="{8733DEB7-07E7-40E5-87D0-4DDB015426EF}" srcOrd="0" destOrd="0" parTransId="{F909A11E-F82D-4D30-892A-1B124A3CEF5D}" sibTransId="{E886DB09-9BCB-474B-AC7A-0EEAD49ECC6F}"/>
    <dgm:cxn modelId="{D24BAAE2-A468-4FB2-9DA5-F327E1131BAD}" srcId="{25E55E8E-B719-4FB9-BC47-BE7ACC1C79BD}" destId="{9FC6D4B0-FE2F-4D08-8378-B2927FCF77A5}" srcOrd="4" destOrd="0" parTransId="{B00FDCBD-A3CC-4ABA-BF6F-8E7092F7E56E}" sibTransId="{4DE546E8-2483-4834-AD9F-024D8FC06937}"/>
    <dgm:cxn modelId="{5CD397F3-B5A1-47B4-B2B1-050C8AD165B0}" type="presOf" srcId="{9FC6D4B0-FE2F-4D08-8378-B2927FCF77A5}" destId="{85F157C1-2CD4-468F-A3E0-A1EED1ABEDF7}" srcOrd="0" destOrd="0" presId="urn:microsoft.com/office/officeart/2005/8/layout/vList2"/>
    <dgm:cxn modelId="{E9432807-98C3-4FCB-8DE0-B696ACFA645D}" type="presParOf" srcId="{F3D721B1-D254-4497-BF87-D28C1023FC7D}" destId="{8AE4C122-56CD-46B0-8015-DE755CD44EC5}" srcOrd="0" destOrd="0" presId="urn:microsoft.com/office/officeart/2005/8/layout/vList2"/>
    <dgm:cxn modelId="{32BFE4A0-9416-40FE-9D2E-4B9F76ED30AF}" type="presParOf" srcId="{F3D721B1-D254-4497-BF87-D28C1023FC7D}" destId="{F62C309C-F17B-4B05-96B2-D1230D924EF7}" srcOrd="1" destOrd="0" presId="urn:microsoft.com/office/officeart/2005/8/layout/vList2"/>
    <dgm:cxn modelId="{B65B875C-EF81-46C2-9746-6340BDC7D833}" type="presParOf" srcId="{F3D721B1-D254-4497-BF87-D28C1023FC7D}" destId="{7695BFA6-BCE8-46CD-AAF0-121CD707952E}" srcOrd="2" destOrd="0" presId="urn:microsoft.com/office/officeart/2005/8/layout/vList2"/>
    <dgm:cxn modelId="{7A95EF31-C77D-4909-9280-DE4AF46A2ECB}" type="presParOf" srcId="{F3D721B1-D254-4497-BF87-D28C1023FC7D}" destId="{64C11F09-627D-4658-A909-EC33C8DE3B10}" srcOrd="3" destOrd="0" presId="urn:microsoft.com/office/officeart/2005/8/layout/vList2"/>
    <dgm:cxn modelId="{6EAC8359-3034-4144-93C5-E40F2BD9F819}" type="presParOf" srcId="{F3D721B1-D254-4497-BF87-D28C1023FC7D}" destId="{6367989C-5173-4A53-9DF5-EDE06C9F0807}" srcOrd="4" destOrd="0" presId="urn:microsoft.com/office/officeart/2005/8/layout/vList2"/>
    <dgm:cxn modelId="{629BD77E-D9DE-4259-A6DA-7E2568295C37}" type="presParOf" srcId="{F3D721B1-D254-4497-BF87-D28C1023FC7D}" destId="{CFD3E1A9-F71E-48DF-BF31-BADE721C1695}" srcOrd="5" destOrd="0" presId="urn:microsoft.com/office/officeart/2005/8/layout/vList2"/>
    <dgm:cxn modelId="{98FCF699-0F4F-4EE6-BAE4-A48CA08B5BA6}" type="presParOf" srcId="{F3D721B1-D254-4497-BF87-D28C1023FC7D}" destId="{3AA4DE42-183B-4A3C-9E0D-31E550F421E6}" srcOrd="6" destOrd="0" presId="urn:microsoft.com/office/officeart/2005/8/layout/vList2"/>
    <dgm:cxn modelId="{7F231B6F-63FF-477F-96D8-73321800EF08}" type="presParOf" srcId="{F3D721B1-D254-4497-BF87-D28C1023FC7D}" destId="{E0DD36FE-098F-40E3-9FF6-0006982A6611}" srcOrd="7" destOrd="0" presId="urn:microsoft.com/office/officeart/2005/8/layout/vList2"/>
    <dgm:cxn modelId="{930837B6-9B8F-4256-A640-314ED0E00D07}" type="presParOf" srcId="{F3D721B1-D254-4497-BF87-D28C1023FC7D}" destId="{85F157C1-2CD4-468F-A3E0-A1EED1ABEDF7}" srcOrd="8" destOrd="0" presId="urn:microsoft.com/office/officeart/2005/8/layout/vList2"/>
    <dgm:cxn modelId="{B070DA61-5AE4-49D0-A0F5-202C9DA0758C}" type="presParOf" srcId="{F3D721B1-D254-4497-BF87-D28C1023FC7D}" destId="{CA4B196C-5CF2-4805-B5C4-1FE1367DA98A}" srcOrd="9" destOrd="0" presId="urn:microsoft.com/office/officeart/2005/8/layout/vList2"/>
    <dgm:cxn modelId="{C4B9C489-F0CE-45B7-B845-17CE9A8BA52F}" type="presParOf" srcId="{F3D721B1-D254-4497-BF87-D28C1023FC7D}" destId="{663584A1-192B-4864-A199-E7B6DC918C7D}" srcOrd="10" destOrd="0" presId="urn:microsoft.com/office/officeart/2005/8/layout/vList2"/>
    <dgm:cxn modelId="{FCB9CD1C-8C0B-46FF-9475-C34069F9ABC7}" type="presParOf" srcId="{F3D721B1-D254-4497-BF87-D28C1023FC7D}" destId="{01E2FD4B-6FFE-4292-BC5B-C161E7E91E04}" srcOrd="11" destOrd="0" presId="urn:microsoft.com/office/officeart/2005/8/layout/vList2"/>
    <dgm:cxn modelId="{45982365-AF2D-4E4C-AEFE-90B8CB13EC73}" type="presParOf" srcId="{F3D721B1-D254-4497-BF87-D28C1023FC7D}" destId="{0F8FCEE3-1B13-46C3-A052-0374A91E5AC1}" srcOrd="12" destOrd="0" presId="urn:microsoft.com/office/officeart/2005/8/layout/vList2"/>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5A485-2DFE-41DB-92FB-D36F260C6BE2}">
      <dsp:nvSpPr>
        <dsp:cNvPr id="0" name=""/>
        <dsp:cNvSpPr/>
      </dsp:nvSpPr>
      <dsp:spPr>
        <a:xfrm>
          <a:off x="0" y="296379"/>
          <a:ext cx="10774368" cy="718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6211" tIns="333248" rIns="836211" bIns="128016" numCol="1" spcCol="1270" anchor="ctr" anchorCtr="0">
          <a:noAutofit/>
        </a:bodyPr>
        <a:lstStyle/>
        <a:p>
          <a:pPr marL="171450" lvl="1" indent="-171450" algn="ctr" defTabSz="800100">
            <a:lnSpc>
              <a:spcPct val="90000"/>
            </a:lnSpc>
            <a:spcBef>
              <a:spcPct val="0"/>
            </a:spcBef>
            <a:spcAft>
              <a:spcPct val="15000"/>
            </a:spcAft>
            <a:buChar char="•"/>
          </a:pPr>
          <a:r>
            <a:rPr lang="en-IN" sz="1800" kern="1200" dirty="0" err="1"/>
            <a:t>product_id</a:t>
          </a:r>
          <a:r>
            <a:rPr lang="en-IN" sz="1800" kern="1200" dirty="0"/>
            <a:t> (PK), name, category, price</a:t>
          </a:r>
        </a:p>
      </dsp:txBody>
      <dsp:txXfrm>
        <a:off x="0" y="296379"/>
        <a:ext cx="10774368" cy="718200"/>
      </dsp:txXfrm>
    </dsp:sp>
    <dsp:sp modelId="{409B0DCF-2F96-4ECD-8603-ED5872281CB4}">
      <dsp:nvSpPr>
        <dsp:cNvPr id="0" name=""/>
        <dsp:cNvSpPr/>
      </dsp:nvSpPr>
      <dsp:spPr>
        <a:xfrm>
          <a:off x="1433346" y="30368"/>
          <a:ext cx="7542058" cy="516836"/>
        </a:xfrm>
        <a:prstGeom prst="roundRect">
          <a:avLst/>
        </a:prstGeom>
        <a:solidFill>
          <a:srgbClr val="5B9BD5">
            <a:lumMod val="60000"/>
            <a:lumOff val="40000"/>
          </a:srgbClr>
        </a:solidFill>
        <a:ln w="28575" cap="flat" cmpd="sng" algn="ctr">
          <a:solidFill>
            <a:srgbClr val="4472C4">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072" tIns="0" rIns="285072" bIns="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latin typeface="Calibri" panose="020F0502020204030204"/>
              <a:ea typeface="+mn-ea"/>
              <a:cs typeface="+mn-cs"/>
            </a:rPr>
            <a:t>Products</a:t>
          </a:r>
          <a:endParaRPr lang="en-IN" sz="2800" kern="1200" dirty="0">
            <a:solidFill>
              <a:schemeClr val="accent5">
                <a:lumMod val="75000"/>
              </a:schemeClr>
            </a:solidFill>
            <a:latin typeface="Calibri" panose="020F0502020204030204"/>
            <a:ea typeface="+mn-ea"/>
            <a:cs typeface="+mn-cs"/>
          </a:endParaRPr>
        </a:p>
      </dsp:txBody>
      <dsp:txXfrm>
        <a:off x="1458576" y="55598"/>
        <a:ext cx="7491598" cy="466376"/>
      </dsp:txXfrm>
    </dsp:sp>
    <dsp:sp modelId="{B8FA8382-6506-47DE-81BB-AFCCD50476CF}">
      <dsp:nvSpPr>
        <dsp:cNvPr id="0" name=""/>
        <dsp:cNvSpPr/>
      </dsp:nvSpPr>
      <dsp:spPr>
        <a:xfrm>
          <a:off x="0" y="1337139"/>
          <a:ext cx="10774368" cy="718200"/>
        </a:xfrm>
        <a:prstGeom prst="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6211" tIns="333248" rIns="836211" bIns="128016" numCol="1" spcCol="1270" anchor="ctr" anchorCtr="0">
          <a:noAutofit/>
        </a:bodyPr>
        <a:lstStyle/>
        <a:p>
          <a:pPr marL="171450" lvl="1" indent="-171450" algn="ctr" defTabSz="800100">
            <a:lnSpc>
              <a:spcPct val="90000"/>
            </a:lnSpc>
            <a:spcBef>
              <a:spcPct val="0"/>
            </a:spcBef>
            <a:spcAft>
              <a:spcPct val="15000"/>
            </a:spcAft>
            <a:buNone/>
          </a:pPr>
          <a:r>
            <a:rPr lang="en-IN" sz="1800" kern="1200" dirty="0" err="1">
              <a:solidFill>
                <a:prstClr val="black">
                  <a:hueOff val="0"/>
                  <a:satOff val="0"/>
                  <a:lumOff val="0"/>
                  <a:alphaOff val="0"/>
                </a:prstClr>
              </a:solidFill>
              <a:latin typeface="Calibri" panose="020F0502020204030204"/>
              <a:ea typeface="+mn-ea"/>
              <a:cs typeface="+mn-cs"/>
            </a:rPr>
            <a:t>inventory_id</a:t>
          </a:r>
          <a:r>
            <a:rPr lang="en-IN" sz="1800" kern="1200" dirty="0">
              <a:solidFill>
                <a:prstClr val="black">
                  <a:hueOff val="0"/>
                  <a:satOff val="0"/>
                  <a:lumOff val="0"/>
                  <a:alphaOff val="0"/>
                </a:prstClr>
              </a:solidFill>
              <a:latin typeface="Calibri" panose="020F0502020204030204"/>
              <a:ea typeface="+mn-ea"/>
              <a:cs typeface="+mn-cs"/>
            </a:rPr>
            <a:t> (PK), </a:t>
          </a:r>
          <a:r>
            <a:rPr lang="en-IN" sz="1800" kern="1200" dirty="0" err="1">
              <a:solidFill>
                <a:prstClr val="black">
                  <a:hueOff val="0"/>
                  <a:satOff val="0"/>
                  <a:lumOff val="0"/>
                  <a:alphaOff val="0"/>
                </a:prstClr>
              </a:solidFill>
              <a:latin typeface="Calibri" panose="020F0502020204030204"/>
              <a:ea typeface="+mn-ea"/>
              <a:cs typeface="+mn-cs"/>
            </a:rPr>
            <a:t>product_id</a:t>
          </a:r>
          <a:r>
            <a:rPr lang="en-IN" sz="1800" kern="1200" dirty="0">
              <a:solidFill>
                <a:prstClr val="black">
                  <a:hueOff val="0"/>
                  <a:satOff val="0"/>
                  <a:lumOff val="0"/>
                  <a:alphaOff val="0"/>
                </a:prstClr>
              </a:solidFill>
              <a:latin typeface="Calibri" panose="020F0502020204030204"/>
              <a:ea typeface="+mn-ea"/>
              <a:cs typeface="+mn-cs"/>
            </a:rPr>
            <a:t> (FK), </a:t>
          </a:r>
          <a:r>
            <a:rPr lang="en-IN" sz="1800" kern="1200" dirty="0" err="1">
              <a:solidFill>
                <a:prstClr val="black">
                  <a:hueOff val="0"/>
                  <a:satOff val="0"/>
                  <a:lumOff val="0"/>
                  <a:alphaOff val="0"/>
                </a:prstClr>
              </a:solidFill>
              <a:latin typeface="Calibri" panose="020F0502020204030204"/>
              <a:ea typeface="+mn-ea"/>
              <a:cs typeface="+mn-cs"/>
            </a:rPr>
            <a:t>current_stock</a:t>
          </a:r>
          <a:r>
            <a:rPr lang="en-IN" sz="1800" kern="1200" dirty="0">
              <a:solidFill>
                <a:prstClr val="black">
                  <a:hueOff val="0"/>
                  <a:satOff val="0"/>
                  <a:lumOff val="0"/>
                  <a:alphaOff val="0"/>
                </a:prstClr>
              </a:solidFill>
              <a:latin typeface="Calibri" panose="020F0502020204030204"/>
              <a:ea typeface="+mn-ea"/>
              <a:cs typeface="+mn-cs"/>
            </a:rPr>
            <a:t>, </a:t>
          </a:r>
          <a:r>
            <a:rPr lang="en-IN" sz="1800" kern="1200" dirty="0" err="1">
              <a:solidFill>
                <a:prstClr val="black">
                  <a:hueOff val="0"/>
                  <a:satOff val="0"/>
                  <a:lumOff val="0"/>
                  <a:alphaOff val="0"/>
                </a:prstClr>
              </a:solidFill>
              <a:latin typeface="Calibri" panose="020F0502020204030204"/>
              <a:ea typeface="+mn-ea"/>
              <a:cs typeface="+mn-cs"/>
            </a:rPr>
            <a:t>expiry_date</a:t>
          </a:r>
          <a:r>
            <a:rPr lang="en-IN" sz="1800" kern="1200" dirty="0">
              <a:solidFill>
                <a:prstClr val="black">
                  <a:hueOff val="0"/>
                  <a:satOff val="0"/>
                  <a:lumOff val="0"/>
                  <a:alphaOff val="0"/>
                </a:prstClr>
              </a:solidFill>
              <a:latin typeface="Calibri" panose="020F0502020204030204"/>
              <a:ea typeface="+mn-ea"/>
              <a:cs typeface="+mn-cs"/>
            </a:rPr>
            <a:t>, </a:t>
          </a:r>
          <a:r>
            <a:rPr lang="en-IN" sz="1800" kern="1200" dirty="0" err="1">
              <a:solidFill>
                <a:prstClr val="black">
                  <a:hueOff val="0"/>
                  <a:satOff val="0"/>
                  <a:lumOff val="0"/>
                  <a:alphaOff val="0"/>
                </a:prstClr>
              </a:solidFill>
              <a:latin typeface="Calibri" panose="020F0502020204030204"/>
              <a:ea typeface="+mn-ea"/>
              <a:cs typeface="+mn-cs"/>
            </a:rPr>
            <a:t>last_updated</a:t>
          </a:r>
          <a:endParaRPr lang="en-IN" sz="1800" kern="1200" dirty="0">
            <a:solidFill>
              <a:prstClr val="black">
                <a:hueOff val="0"/>
                <a:satOff val="0"/>
                <a:lumOff val="0"/>
                <a:alphaOff val="0"/>
              </a:prstClr>
            </a:solidFill>
            <a:latin typeface="Calibri" panose="020F0502020204030204"/>
            <a:ea typeface="+mn-ea"/>
            <a:cs typeface="+mn-cs"/>
          </a:endParaRPr>
        </a:p>
      </dsp:txBody>
      <dsp:txXfrm>
        <a:off x="0" y="1337139"/>
        <a:ext cx="10774368" cy="718200"/>
      </dsp:txXfrm>
    </dsp:sp>
    <dsp:sp modelId="{4243F739-B348-4301-8DFF-224097136B3B}">
      <dsp:nvSpPr>
        <dsp:cNvPr id="0" name=""/>
        <dsp:cNvSpPr/>
      </dsp:nvSpPr>
      <dsp:spPr>
        <a:xfrm>
          <a:off x="1445413" y="1128005"/>
          <a:ext cx="7542058" cy="472320"/>
        </a:xfrm>
        <a:prstGeom prst="roundRect">
          <a:avLst/>
        </a:prstGeom>
        <a:solidFill>
          <a:srgbClr val="5B9BD5">
            <a:lumMod val="60000"/>
            <a:lumOff val="40000"/>
          </a:srgbClr>
        </a:solidFill>
        <a:ln w="28575" cap="flat" cmpd="sng" algn="ctr">
          <a:solidFill>
            <a:srgbClr val="4472C4">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072" tIns="0" rIns="285072" bIns="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5B9BD5">
                  <a:lumMod val="75000"/>
                </a:srgbClr>
              </a:solidFill>
              <a:latin typeface="Calibri" panose="020F0502020204030204"/>
              <a:ea typeface="+mn-ea"/>
              <a:cs typeface="+mn-cs"/>
            </a:rPr>
            <a:t>Inventory</a:t>
          </a:r>
          <a:endParaRPr lang="en-IN" sz="2800" kern="1200" dirty="0">
            <a:solidFill>
              <a:srgbClr val="5B9BD5">
                <a:lumMod val="75000"/>
              </a:srgbClr>
            </a:solidFill>
            <a:latin typeface="Calibri" panose="020F0502020204030204"/>
            <a:ea typeface="+mn-ea"/>
            <a:cs typeface="+mn-cs"/>
          </a:endParaRPr>
        </a:p>
      </dsp:txBody>
      <dsp:txXfrm>
        <a:off x="1468470" y="1151062"/>
        <a:ext cx="7495944" cy="426206"/>
      </dsp:txXfrm>
    </dsp:sp>
    <dsp:sp modelId="{458C740F-0DF0-417A-8508-5169A41457FC}">
      <dsp:nvSpPr>
        <dsp:cNvPr id="0" name=""/>
        <dsp:cNvSpPr/>
      </dsp:nvSpPr>
      <dsp:spPr>
        <a:xfrm>
          <a:off x="0" y="2377899"/>
          <a:ext cx="10774368" cy="718200"/>
        </a:xfrm>
        <a:prstGeom prst="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6211" tIns="333248" rIns="836211" bIns="128016" numCol="1" spcCol="1270" anchor="ctr" anchorCtr="0">
          <a:noAutofit/>
        </a:bodyPr>
        <a:lstStyle/>
        <a:p>
          <a:pPr marL="171450" lvl="1" indent="-171450" algn="ctr" defTabSz="800100">
            <a:lnSpc>
              <a:spcPct val="90000"/>
            </a:lnSpc>
            <a:spcBef>
              <a:spcPct val="0"/>
            </a:spcBef>
            <a:spcAft>
              <a:spcPct val="15000"/>
            </a:spcAft>
            <a:buNone/>
          </a:pPr>
          <a:r>
            <a:rPr lang="en-IN" sz="1800" kern="1200" dirty="0" err="1">
              <a:solidFill>
                <a:prstClr val="black">
                  <a:hueOff val="0"/>
                  <a:satOff val="0"/>
                  <a:lumOff val="0"/>
                  <a:alphaOff val="0"/>
                </a:prstClr>
              </a:solidFill>
              <a:latin typeface="Calibri" panose="020F0502020204030204"/>
              <a:ea typeface="+mn-ea"/>
              <a:cs typeface="+mn-cs"/>
            </a:rPr>
            <a:t>supplier_id</a:t>
          </a:r>
          <a:r>
            <a:rPr lang="en-IN" sz="1800" kern="1200" dirty="0">
              <a:solidFill>
                <a:prstClr val="black">
                  <a:hueOff val="0"/>
                  <a:satOff val="0"/>
                  <a:lumOff val="0"/>
                  <a:alphaOff val="0"/>
                </a:prstClr>
              </a:solidFill>
              <a:latin typeface="Calibri" panose="020F0502020204030204"/>
              <a:ea typeface="+mn-ea"/>
              <a:cs typeface="+mn-cs"/>
            </a:rPr>
            <a:t> (PK), name, </a:t>
          </a:r>
          <a:r>
            <a:rPr lang="en-IN" sz="1800" kern="1200" dirty="0" err="1">
              <a:solidFill>
                <a:prstClr val="black">
                  <a:hueOff val="0"/>
                  <a:satOff val="0"/>
                  <a:lumOff val="0"/>
                  <a:alphaOff val="0"/>
                </a:prstClr>
              </a:solidFill>
              <a:latin typeface="Calibri" panose="020F0502020204030204"/>
              <a:ea typeface="+mn-ea"/>
              <a:cs typeface="+mn-cs"/>
            </a:rPr>
            <a:t>contact_person</a:t>
          </a:r>
          <a:r>
            <a:rPr lang="en-IN" sz="1800" kern="1200" dirty="0">
              <a:solidFill>
                <a:prstClr val="black">
                  <a:hueOff val="0"/>
                  <a:satOff val="0"/>
                  <a:lumOff val="0"/>
                  <a:alphaOff val="0"/>
                </a:prstClr>
              </a:solidFill>
              <a:latin typeface="Calibri" panose="020F0502020204030204"/>
              <a:ea typeface="+mn-ea"/>
              <a:cs typeface="+mn-cs"/>
            </a:rPr>
            <a:t>, email, phone</a:t>
          </a:r>
        </a:p>
      </dsp:txBody>
      <dsp:txXfrm>
        <a:off x="0" y="2377899"/>
        <a:ext cx="10774368" cy="718200"/>
      </dsp:txXfrm>
    </dsp:sp>
    <dsp:sp modelId="{5700D08F-1537-4369-A8F4-612ADFC891EA}">
      <dsp:nvSpPr>
        <dsp:cNvPr id="0" name=""/>
        <dsp:cNvSpPr/>
      </dsp:nvSpPr>
      <dsp:spPr>
        <a:xfrm>
          <a:off x="1458310" y="2152942"/>
          <a:ext cx="7542058" cy="472320"/>
        </a:xfrm>
        <a:prstGeom prst="roundRect">
          <a:avLst/>
        </a:prstGeom>
        <a:solidFill>
          <a:srgbClr val="5B9BD5">
            <a:lumMod val="60000"/>
            <a:lumOff val="40000"/>
          </a:srgbClr>
        </a:solidFill>
        <a:ln w="28575" cap="flat" cmpd="sng" algn="ctr">
          <a:solidFill>
            <a:srgbClr val="4472C4">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072" tIns="0" rIns="285072" bIns="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5B9BD5">
                  <a:lumMod val="75000"/>
                </a:srgbClr>
              </a:solidFill>
              <a:latin typeface="Calibri" panose="020F0502020204030204"/>
              <a:ea typeface="+mn-ea"/>
              <a:cs typeface="+mn-cs"/>
            </a:rPr>
            <a:t>Suppliers</a:t>
          </a:r>
          <a:endParaRPr lang="en-IN" sz="2800" kern="1200" dirty="0">
            <a:solidFill>
              <a:srgbClr val="5B9BD5">
                <a:lumMod val="75000"/>
              </a:srgbClr>
            </a:solidFill>
            <a:latin typeface="Calibri" panose="020F0502020204030204"/>
            <a:ea typeface="+mn-ea"/>
            <a:cs typeface="+mn-cs"/>
          </a:endParaRPr>
        </a:p>
      </dsp:txBody>
      <dsp:txXfrm>
        <a:off x="1481367" y="2175999"/>
        <a:ext cx="7495944" cy="426206"/>
      </dsp:txXfrm>
    </dsp:sp>
    <dsp:sp modelId="{F4369CC8-802C-4B0C-87A1-54BFBACC8B19}">
      <dsp:nvSpPr>
        <dsp:cNvPr id="0" name=""/>
        <dsp:cNvSpPr/>
      </dsp:nvSpPr>
      <dsp:spPr>
        <a:xfrm rot="10800000" flipV="1">
          <a:off x="0" y="3392025"/>
          <a:ext cx="10774368" cy="717223"/>
        </a:xfrm>
        <a:prstGeom prst="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6211" tIns="333248" rIns="836211" bIns="128016" numCol="1" spcCol="1270" anchor="ctr" anchorCtr="0">
          <a:noAutofit/>
        </a:bodyPr>
        <a:lstStyle/>
        <a:p>
          <a:pPr marL="171450" lvl="1" indent="-171450" algn="ctr" defTabSz="800100">
            <a:lnSpc>
              <a:spcPct val="90000"/>
            </a:lnSpc>
            <a:spcBef>
              <a:spcPct val="0"/>
            </a:spcBef>
            <a:spcAft>
              <a:spcPct val="15000"/>
            </a:spcAft>
            <a:buNone/>
          </a:pPr>
          <a:r>
            <a:rPr lang="en-US" sz="1800" kern="1200" dirty="0" err="1">
              <a:solidFill>
                <a:prstClr val="black">
                  <a:hueOff val="0"/>
                  <a:satOff val="0"/>
                  <a:lumOff val="0"/>
                  <a:alphaOff val="0"/>
                </a:prstClr>
              </a:solidFill>
              <a:latin typeface="Calibri" panose="020F0502020204030204"/>
              <a:ea typeface="+mn-ea"/>
              <a:cs typeface="+mn-cs"/>
            </a:rPr>
            <a:t>purchase_id</a:t>
          </a:r>
          <a:r>
            <a:rPr lang="en-US" sz="1800" kern="1200" dirty="0">
              <a:solidFill>
                <a:prstClr val="black">
                  <a:hueOff val="0"/>
                  <a:satOff val="0"/>
                  <a:lumOff val="0"/>
                  <a:alphaOff val="0"/>
                </a:prstClr>
              </a:solidFill>
              <a:latin typeface="Calibri" panose="020F0502020204030204"/>
              <a:ea typeface="+mn-ea"/>
              <a:cs typeface="+mn-cs"/>
            </a:rPr>
            <a:t> (PK), </a:t>
          </a:r>
          <a:r>
            <a:rPr lang="en-US" sz="1800" kern="1200" dirty="0" err="1">
              <a:solidFill>
                <a:prstClr val="black">
                  <a:hueOff val="0"/>
                  <a:satOff val="0"/>
                  <a:lumOff val="0"/>
                  <a:alphaOff val="0"/>
                </a:prstClr>
              </a:solidFill>
              <a:latin typeface="Calibri" panose="020F0502020204030204"/>
              <a:ea typeface="+mn-ea"/>
              <a:cs typeface="+mn-cs"/>
            </a:rPr>
            <a:t>product_id</a:t>
          </a:r>
          <a:r>
            <a:rPr lang="en-US" sz="1800" kern="1200" dirty="0">
              <a:solidFill>
                <a:prstClr val="black">
                  <a:hueOff val="0"/>
                  <a:satOff val="0"/>
                  <a:lumOff val="0"/>
                  <a:alphaOff val="0"/>
                </a:prstClr>
              </a:solidFill>
              <a:latin typeface="Calibri" panose="020F0502020204030204"/>
              <a:ea typeface="+mn-ea"/>
              <a:cs typeface="+mn-cs"/>
            </a:rPr>
            <a:t> (FK), </a:t>
          </a:r>
          <a:r>
            <a:rPr lang="en-US" sz="1800" kern="1200" dirty="0" err="1">
              <a:solidFill>
                <a:prstClr val="black">
                  <a:hueOff val="0"/>
                  <a:satOff val="0"/>
                  <a:lumOff val="0"/>
                  <a:alphaOff val="0"/>
                </a:prstClr>
              </a:solidFill>
              <a:latin typeface="Calibri" panose="020F0502020204030204"/>
              <a:ea typeface="+mn-ea"/>
              <a:cs typeface="+mn-cs"/>
            </a:rPr>
            <a:t>supplier_id</a:t>
          </a:r>
          <a:r>
            <a:rPr lang="en-US" sz="1800" kern="1200" dirty="0">
              <a:solidFill>
                <a:prstClr val="black">
                  <a:hueOff val="0"/>
                  <a:satOff val="0"/>
                  <a:lumOff val="0"/>
                  <a:alphaOff val="0"/>
                </a:prstClr>
              </a:solidFill>
              <a:latin typeface="Calibri" panose="020F0502020204030204"/>
              <a:ea typeface="+mn-ea"/>
              <a:cs typeface="+mn-cs"/>
            </a:rPr>
            <a:t> (FK), quantity, </a:t>
          </a:r>
          <a:r>
            <a:rPr lang="en-US" sz="1800" kern="1200" dirty="0" err="1">
              <a:solidFill>
                <a:prstClr val="black">
                  <a:hueOff val="0"/>
                  <a:satOff val="0"/>
                  <a:lumOff val="0"/>
                  <a:alphaOff val="0"/>
                </a:prstClr>
              </a:solidFill>
              <a:latin typeface="Calibri" panose="020F0502020204030204"/>
              <a:ea typeface="+mn-ea"/>
              <a:cs typeface="+mn-cs"/>
            </a:rPr>
            <a:t>purchase_price</a:t>
          </a:r>
          <a:r>
            <a:rPr lang="en-US" sz="1800" kern="1200" dirty="0">
              <a:solidFill>
                <a:prstClr val="black">
                  <a:hueOff val="0"/>
                  <a:satOff val="0"/>
                  <a:lumOff val="0"/>
                  <a:alphaOff val="0"/>
                </a:prstClr>
              </a:solidFill>
              <a:latin typeface="Calibri" panose="020F0502020204030204"/>
              <a:ea typeface="+mn-ea"/>
              <a:cs typeface="+mn-cs"/>
            </a:rPr>
            <a:t>, </a:t>
          </a:r>
          <a:r>
            <a:rPr lang="en-US" sz="1800" kern="1200" dirty="0" err="1">
              <a:solidFill>
                <a:prstClr val="black">
                  <a:hueOff val="0"/>
                  <a:satOff val="0"/>
                  <a:lumOff val="0"/>
                  <a:alphaOff val="0"/>
                </a:prstClr>
              </a:solidFill>
              <a:latin typeface="Calibri" panose="020F0502020204030204"/>
              <a:ea typeface="+mn-ea"/>
              <a:cs typeface="+mn-cs"/>
            </a:rPr>
            <a:t>purchase_date</a:t>
          </a:r>
          <a:endParaRPr lang="en-IN" sz="1800" kern="1200" dirty="0">
            <a:solidFill>
              <a:prstClr val="black">
                <a:hueOff val="0"/>
                <a:satOff val="0"/>
                <a:lumOff val="0"/>
                <a:alphaOff val="0"/>
              </a:prstClr>
            </a:solidFill>
            <a:latin typeface="Calibri" panose="020F0502020204030204"/>
            <a:ea typeface="+mn-ea"/>
            <a:cs typeface="+mn-cs"/>
          </a:endParaRPr>
        </a:p>
      </dsp:txBody>
      <dsp:txXfrm rot="-10800000">
        <a:off x="0" y="3392025"/>
        <a:ext cx="10774368" cy="717223"/>
      </dsp:txXfrm>
    </dsp:sp>
    <dsp:sp modelId="{B08BC08A-FAAE-4D83-8640-AC7CF5C130EA}">
      <dsp:nvSpPr>
        <dsp:cNvPr id="0" name=""/>
        <dsp:cNvSpPr/>
      </dsp:nvSpPr>
      <dsp:spPr>
        <a:xfrm>
          <a:off x="1479202" y="3230453"/>
          <a:ext cx="7542058" cy="445685"/>
        </a:xfrm>
        <a:prstGeom prst="roundRect">
          <a:avLst/>
        </a:prstGeom>
        <a:solidFill>
          <a:srgbClr val="5B9BD5">
            <a:lumMod val="60000"/>
            <a:lumOff val="40000"/>
          </a:srgbClr>
        </a:solidFill>
        <a:ln w="28575" cap="flat" cmpd="sng" algn="ctr">
          <a:solidFill>
            <a:srgbClr val="4472C4">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072" tIns="0" rIns="285072" bIns="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5B9BD5">
                  <a:lumMod val="75000"/>
                </a:srgbClr>
              </a:solidFill>
              <a:latin typeface="Calibri" panose="020F0502020204030204"/>
              <a:ea typeface="+mn-ea"/>
              <a:cs typeface="+mn-cs"/>
            </a:rPr>
            <a:t>Purchases</a:t>
          </a:r>
          <a:endParaRPr lang="en-IN" sz="2800" kern="1200" dirty="0">
            <a:solidFill>
              <a:srgbClr val="5B9BD5">
                <a:lumMod val="75000"/>
              </a:srgbClr>
            </a:solidFill>
            <a:latin typeface="Calibri" panose="020F0502020204030204"/>
            <a:ea typeface="+mn-ea"/>
            <a:cs typeface="+mn-cs"/>
          </a:endParaRPr>
        </a:p>
      </dsp:txBody>
      <dsp:txXfrm>
        <a:off x="1500959" y="3252210"/>
        <a:ext cx="7498544" cy="402171"/>
      </dsp:txXfrm>
    </dsp:sp>
    <dsp:sp modelId="{44A5318C-17B6-4BE1-BF6B-CCE3145C3618}">
      <dsp:nvSpPr>
        <dsp:cNvPr id="0" name=""/>
        <dsp:cNvSpPr/>
      </dsp:nvSpPr>
      <dsp:spPr>
        <a:xfrm>
          <a:off x="0" y="4431808"/>
          <a:ext cx="10774368" cy="749197"/>
        </a:xfrm>
        <a:prstGeom prst="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6211" tIns="333248" rIns="836211" bIns="128016" numCol="1" spcCol="1270" anchor="ctr" anchorCtr="0">
          <a:noAutofit/>
        </a:bodyPr>
        <a:lstStyle/>
        <a:p>
          <a:pPr marL="171450" lvl="1" indent="-171450" algn="ctr" defTabSz="800100">
            <a:lnSpc>
              <a:spcPct val="90000"/>
            </a:lnSpc>
            <a:spcBef>
              <a:spcPct val="0"/>
            </a:spcBef>
            <a:spcAft>
              <a:spcPct val="15000"/>
            </a:spcAft>
            <a:buNone/>
          </a:pPr>
          <a:r>
            <a:rPr lang="en-IN" sz="1800" kern="1200" dirty="0" err="1">
              <a:solidFill>
                <a:prstClr val="black">
                  <a:hueOff val="0"/>
                  <a:satOff val="0"/>
                  <a:lumOff val="0"/>
                  <a:alphaOff val="0"/>
                </a:prstClr>
              </a:solidFill>
              <a:latin typeface="Calibri" panose="020F0502020204030204"/>
              <a:ea typeface="+mn-ea"/>
              <a:cs typeface="+mn-cs"/>
            </a:rPr>
            <a:t>sale_id</a:t>
          </a:r>
          <a:r>
            <a:rPr lang="en-IN" sz="1800" kern="1200" dirty="0">
              <a:solidFill>
                <a:prstClr val="black">
                  <a:hueOff val="0"/>
                  <a:satOff val="0"/>
                  <a:lumOff val="0"/>
                  <a:alphaOff val="0"/>
                </a:prstClr>
              </a:solidFill>
              <a:latin typeface="Calibri" panose="020F0502020204030204"/>
              <a:ea typeface="+mn-ea"/>
              <a:cs typeface="+mn-cs"/>
            </a:rPr>
            <a:t> (PK), </a:t>
          </a:r>
          <a:r>
            <a:rPr lang="en-IN" sz="1800" kern="1200" dirty="0" err="1">
              <a:solidFill>
                <a:prstClr val="black">
                  <a:hueOff val="0"/>
                  <a:satOff val="0"/>
                  <a:lumOff val="0"/>
                  <a:alphaOff val="0"/>
                </a:prstClr>
              </a:solidFill>
              <a:latin typeface="Calibri" panose="020F0502020204030204"/>
              <a:ea typeface="+mn-ea"/>
              <a:cs typeface="+mn-cs"/>
            </a:rPr>
            <a:t>product_id</a:t>
          </a:r>
          <a:r>
            <a:rPr lang="en-IN" sz="1800" kern="1200" dirty="0">
              <a:solidFill>
                <a:prstClr val="black">
                  <a:hueOff val="0"/>
                  <a:satOff val="0"/>
                  <a:lumOff val="0"/>
                  <a:alphaOff val="0"/>
                </a:prstClr>
              </a:solidFill>
              <a:latin typeface="Calibri" panose="020F0502020204030204"/>
              <a:ea typeface="+mn-ea"/>
              <a:cs typeface="+mn-cs"/>
            </a:rPr>
            <a:t> (FK), quantity, </a:t>
          </a:r>
          <a:r>
            <a:rPr lang="en-IN" sz="1800" kern="1200" dirty="0" err="1">
              <a:solidFill>
                <a:prstClr val="black">
                  <a:hueOff val="0"/>
                  <a:satOff val="0"/>
                  <a:lumOff val="0"/>
                  <a:alphaOff val="0"/>
                </a:prstClr>
              </a:solidFill>
              <a:latin typeface="Calibri" panose="020F0502020204030204"/>
              <a:ea typeface="+mn-ea"/>
              <a:cs typeface="+mn-cs"/>
            </a:rPr>
            <a:t>sale_price</a:t>
          </a:r>
          <a:r>
            <a:rPr lang="en-IN" sz="1800" kern="1200" dirty="0">
              <a:solidFill>
                <a:prstClr val="black">
                  <a:hueOff val="0"/>
                  <a:satOff val="0"/>
                  <a:lumOff val="0"/>
                  <a:alphaOff val="0"/>
                </a:prstClr>
              </a:solidFill>
              <a:latin typeface="Calibri" panose="020F0502020204030204"/>
              <a:ea typeface="+mn-ea"/>
              <a:cs typeface="+mn-cs"/>
            </a:rPr>
            <a:t>, </a:t>
          </a:r>
          <a:r>
            <a:rPr lang="en-IN" sz="1800" kern="1200" dirty="0" err="1">
              <a:solidFill>
                <a:prstClr val="black">
                  <a:hueOff val="0"/>
                  <a:satOff val="0"/>
                  <a:lumOff val="0"/>
                  <a:alphaOff val="0"/>
                </a:prstClr>
              </a:solidFill>
              <a:latin typeface="Calibri" panose="020F0502020204030204"/>
              <a:ea typeface="+mn-ea"/>
              <a:cs typeface="+mn-cs"/>
            </a:rPr>
            <a:t>customer_name</a:t>
          </a:r>
          <a:r>
            <a:rPr lang="en-IN" sz="1800" kern="1200" dirty="0">
              <a:solidFill>
                <a:prstClr val="black">
                  <a:hueOff val="0"/>
                  <a:satOff val="0"/>
                  <a:lumOff val="0"/>
                  <a:alphaOff val="0"/>
                </a:prstClr>
              </a:solidFill>
              <a:latin typeface="Calibri" panose="020F0502020204030204"/>
              <a:ea typeface="+mn-ea"/>
              <a:cs typeface="+mn-cs"/>
            </a:rPr>
            <a:t>, </a:t>
          </a:r>
          <a:r>
            <a:rPr lang="en-IN" sz="1800" kern="1200" dirty="0" err="1">
              <a:solidFill>
                <a:prstClr val="black">
                  <a:hueOff val="0"/>
                  <a:satOff val="0"/>
                  <a:lumOff val="0"/>
                  <a:alphaOff val="0"/>
                </a:prstClr>
              </a:solidFill>
              <a:latin typeface="Calibri" panose="020F0502020204030204"/>
              <a:ea typeface="+mn-ea"/>
              <a:cs typeface="+mn-cs"/>
            </a:rPr>
            <a:t>sale_date</a:t>
          </a:r>
          <a:endParaRPr lang="en-IN" sz="1800" kern="1200" dirty="0">
            <a:solidFill>
              <a:prstClr val="black">
                <a:hueOff val="0"/>
                <a:satOff val="0"/>
                <a:lumOff val="0"/>
                <a:alphaOff val="0"/>
              </a:prstClr>
            </a:solidFill>
            <a:latin typeface="Calibri" panose="020F0502020204030204"/>
            <a:ea typeface="+mn-ea"/>
            <a:cs typeface="+mn-cs"/>
          </a:endParaRPr>
        </a:p>
      </dsp:txBody>
      <dsp:txXfrm>
        <a:off x="0" y="4431808"/>
        <a:ext cx="10774368" cy="749197"/>
      </dsp:txXfrm>
    </dsp:sp>
    <dsp:sp modelId="{B81F31C3-194B-4A22-841C-15C0EFAE73CB}">
      <dsp:nvSpPr>
        <dsp:cNvPr id="0" name=""/>
        <dsp:cNvSpPr/>
      </dsp:nvSpPr>
      <dsp:spPr>
        <a:xfrm>
          <a:off x="1503940" y="4233405"/>
          <a:ext cx="7542058" cy="472320"/>
        </a:xfrm>
        <a:prstGeom prst="roundRect">
          <a:avLst/>
        </a:prstGeom>
        <a:solidFill>
          <a:srgbClr val="5B9BD5">
            <a:lumMod val="60000"/>
            <a:lumOff val="40000"/>
          </a:srgbClr>
        </a:solidFill>
        <a:ln w="28575" cap="flat" cmpd="sng" algn="ctr">
          <a:solidFill>
            <a:srgbClr val="4472C4">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072" tIns="0" rIns="285072" bIns="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5B9BD5">
                  <a:lumMod val="75000"/>
                </a:srgbClr>
              </a:solidFill>
              <a:latin typeface="Calibri" panose="020F0502020204030204"/>
              <a:ea typeface="+mn-ea"/>
              <a:cs typeface="+mn-cs"/>
            </a:rPr>
            <a:t>Sales</a:t>
          </a:r>
          <a:endParaRPr lang="en-IN" sz="2800" kern="1200" dirty="0">
            <a:solidFill>
              <a:srgbClr val="5B9BD5">
                <a:lumMod val="75000"/>
              </a:srgbClr>
            </a:solidFill>
            <a:latin typeface="Calibri" panose="020F0502020204030204"/>
            <a:ea typeface="+mn-ea"/>
            <a:cs typeface="+mn-cs"/>
          </a:endParaRPr>
        </a:p>
      </dsp:txBody>
      <dsp:txXfrm>
        <a:off x="1526997" y="4256462"/>
        <a:ext cx="7495944" cy="426206"/>
      </dsp:txXfrm>
    </dsp:sp>
    <dsp:sp modelId="{671B551D-D233-479C-8571-3A61D04955B1}">
      <dsp:nvSpPr>
        <dsp:cNvPr id="0" name=""/>
        <dsp:cNvSpPr/>
      </dsp:nvSpPr>
      <dsp:spPr>
        <a:xfrm>
          <a:off x="0" y="5503565"/>
          <a:ext cx="10774368" cy="9827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6211" tIns="333248" rIns="836211" bIns="128016" numCol="1" spcCol="1270" anchor="t" anchorCtr="0">
          <a:noAutofit/>
        </a:bodyPr>
        <a:lstStyle/>
        <a:p>
          <a:pPr marL="171450" lvl="1" indent="-171450" algn="ctr" defTabSz="800100">
            <a:lnSpc>
              <a:spcPct val="90000"/>
            </a:lnSpc>
            <a:spcBef>
              <a:spcPct val="0"/>
            </a:spcBef>
            <a:spcAft>
              <a:spcPct val="15000"/>
            </a:spcAft>
            <a:buNone/>
          </a:pPr>
          <a:r>
            <a:rPr lang="en-IN" sz="1800" kern="1200" dirty="0" err="1">
              <a:solidFill>
                <a:prstClr val="black">
                  <a:hueOff val="0"/>
                  <a:satOff val="0"/>
                  <a:lumOff val="0"/>
                  <a:alphaOff val="0"/>
                </a:prstClr>
              </a:solidFill>
              <a:latin typeface="Calibri" panose="020F0502020204030204"/>
              <a:ea typeface="+mn-ea"/>
              <a:cs typeface="+mn-cs"/>
            </a:rPr>
            <a:t>shipment_id</a:t>
          </a:r>
          <a:r>
            <a:rPr lang="en-IN" sz="1800" kern="1200" dirty="0">
              <a:solidFill>
                <a:prstClr val="black">
                  <a:hueOff val="0"/>
                  <a:satOff val="0"/>
                  <a:lumOff val="0"/>
                  <a:alphaOff val="0"/>
                </a:prstClr>
              </a:solidFill>
              <a:latin typeface="Calibri" panose="020F0502020204030204"/>
              <a:ea typeface="+mn-ea"/>
              <a:cs typeface="+mn-cs"/>
            </a:rPr>
            <a:t> (PK), </a:t>
          </a:r>
          <a:r>
            <a:rPr lang="en-IN" sz="1800" kern="1200" dirty="0" err="1">
              <a:solidFill>
                <a:prstClr val="black">
                  <a:hueOff val="0"/>
                  <a:satOff val="0"/>
                  <a:lumOff val="0"/>
                  <a:alphaOff val="0"/>
                </a:prstClr>
              </a:solidFill>
              <a:latin typeface="Calibri" panose="020F0502020204030204"/>
              <a:ea typeface="+mn-ea"/>
              <a:cs typeface="+mn-cs"/>
            </a:rPr>
            <a:t>shipment_type</a:t>
          </a:r>
          <a:r>
            <a:rPr lang="en-IN" sz="1800" kern="1200" dirty="0">
              <a:solidFill>
                <a:prstClr val="black">
                  <a:hueOff val="0"/>
                  <a:satOff val="0"/>
                  <a:lumOff val="0"/>
                  <a:alphaOff val="0"/>
                </a:prstClr>
              </a:solidFill>
              <a:latin typeface="Calibri" panose="020F0502020204030204"/>
              <a:ea typeface="+mn-ea"/>
              <a:cs typeface="+mn-cs"/>
            </a:rPr>
            <a:t> (INBOUND/OUTBOUND), </a:t>
          </a:r>
          <a:r>
            <a:rPr lang="en-IN" sz="1800" kern="1200" dirty="0" err="1">
              <a:solidFill>
                <a:prstClr val="black">
                  <a:hueOff val="0"/>
                  <a:satOff val="0"/>
                  <a:lumOff val="0"/>
                  <a:alphaOff val="0"/>
                </a:prstClr>
              </a:solidFill>
              <a:latin typeface="Calibri" panose="020F0502020204030204"/>
              <a:ea typeface="+mn-ea"/>
              <a:cs typeface="+mn-cs"/>
            </a:rPr>
            <a:t>product_id</a:t>
          </a:r>
          <a:r>
            <a:rPr lang="en-IN" sz="1800" kern="1200" dirty="0">
              <a:solidFill>
                <a:prstClr val="black">
                  <a:hueOff val="0"/>
                  <a:satOff val="0"/>
                  <a:lumOff val="0"/>
                  <a:alphaOff val="0"/>
                </a:prstClr>
              </a:solidFill>
              <a:latin typeface="Calibri" panose="020F0502020204030204"/>
              <a:ea typeface="+mn-ea"/>
              <a:cs typeface="+mn-cs"/>
            </a:rPr>
            <a:t> (FK), </a:t>
          </a:r>
          <a:r>
            <a:rPr lang="en-IN" sz="1800" kern="1200" dirty="0" err="1">
              <a:solidFill>
                <a:prstClr val="black">
                  <a:hueOff val="0"/>
                  <a:satOff val="0"/>
                  <a:lumOff val="0"/>
                  <a:alphaOff val="0"/>
                </a:prstClr>
              </a:solidFill>
              <a:latin typeface="Calibri" panose="020F0502020204030204"/>
              <a:ea typeface="+mn-ea"/>
              <a:cs typeface="+mn-cs"/>
            </a:rPr>
            <a:t>purchase_id</a:t>
          </a:r>
          <a:r>
            <a:rPr lang="en-IN" sz="1800" kern="1200" dirty="0">
              <a:solidFill>
                <a:prstClr val="black">
                  <a:hueOff val="0"/>
                  <a:satOff val="0"/>
                  <a:lumOff val="0"/>
                  <a:alphaOff val="0"/>
                </a:prstClr>
              </a:solidFill>
              <a:latin typeface="Calibri" panose="020F0502020204030204"/>
              <a:ea typeface="+mn-ea"/>
              <a:cs typeface="+mn-cs"/>
            </a:rPr>
            <a:t> (FK), </a:t>
          </a:r>
          <a:r>
            <a:rPr lang="en-IN" sz="1800" kern="1200" dirty="0" err="1">
              <a:solidFill>
                <a:prstClr val="black">
                  <a:hueOff val="0"/>
                  <a:satOff val="0"/>
                  <a:lumOff val="0"/>
                  <a:alphaOff val="0"/>
                </a:prstClr>
              </a:solidFill>
              <a:latin typeface="Calibri" panose="020F0502020204030204"/>
              <a:ea typeface="+mn-ea"/>
              <a:cs typeface="+mn-cs"/>
            </a:rPr>
            <a:t>sale_id</a:t>
          </a:r>
          <a:r>
            <a:rPr lang="en-IN" sz="1800" kern="1200" dirty="0">
              <a:solidFill>
                <a:prstClr val="black">
                  <a:hueOff val="0"/>
                  <a:satOff val="0"/>
                  <a:lumOff val="0"/>
                  <a:alphaOff val="0"/>
                </a:prstClr>
              </a:solidFill>
              <a:latin typeface="Calibri" panose="020F0502020204030204"/>
              <a:ea typeface="+mn-ea"/>
              <a:cs typeface="+mn-cs"/>
            </a:rPr>
            <a:t> (FK), quantity, </a:t>
          </a:r>
          <a:r>
            <a:rPr lang="en-IN" sz="1800" kern="1200" dirty="0" err="1">
              <a:solidFill>
                <a:prstClr val="black">
                  <a:hueOff val="0"/>
                  <a:satOff val="0"/>
                  <a:lumOff val="0"/>
                  <a:alphaOff val="0"/>
                </a:prstClr>
              </a:solidFill>
              <a:latin typeface="Calibri" panose="020F0502020204030204"/>
              <a:ea typeface="+mn-ea"/>
              <a:cs typeface="+mn-cs"/>
            </a:rPr>
            <a:t>shipment_date</a:t>
          </a:r>
          <a:endParaRPr lang="en-IN" sz="1800" kern="1200" dirty="0">
            <a:solidFill>
              <a:prstClr val="black">
                <a:hueOff val="0"/>
                <a:satOff val="0"/>
                <a:lumOff val="0"/>
                <a:alphaOff val="0"/>
              </a:prstClr>
            </a:solidFill>
            <a:latin typeface="Calibri" panose="020F0502020204030204"/>
            <a:ea typeface="+mn-ea"/>
            <a:cs typeface="+mn-cs"/>
          </a:endParaRPr>
        </a:p>
      </dsp:txBody>
      <dsp:txXfrm>
        <a:off x="0" y="5503565"/>
        <a:ext cx="10774368" cy="982799"/>
      </dsp:txXfrm>
    </dsp:sp>
    <dsp:sp modelId="{95AF4501-9F57-47E3-A86F-50D97C782880}">
      <dsp:nvSpPr>
        <dsp:cNvPr id="0" name=""/>
        <dsp:cNvSpPr/>
      </dsp:nvSpPr>
      <dsp:spPr>
        <a:xfrm>
          <a:off x="1529281" y="5313173"/>
          <a:ext cx="7542058" cy="472320"/>
        </a:xfrm>
        <a:prstGeom prst="roundRect">
          <a:avLst/>
        </a:prstGeom>
        <a:solidFill>
          <a:schemeClr val="accent5">
            <a:lumMod val="60000"/>
            <a:lumOff val="40000"/>
          </a:schemeClr>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072" tIns="0" rIns="285072" bIns="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latin typeface="Calibri" panose="020F0502020204030204"/>
              <a:ea typeface="+mn-ea"/>
              <a:cs typeface="+mn-cs"/>
            </a:rPr>
            <a:t>Shipments</a:t>
          </a:r>
          <a:endParaRPr lang="en-IN" sz="2800" kern="1200" dirty="0">
            <a:solidFill>
              <a:schemeClr val="accent5">
                <a:lumMod val="75000"/>
              </a:schemeClr>
            </a:solidFill>
            <a:latin typeface="Calibri" panose="020F0502020204030204"/>
            <a:ea typeface="+mn-ea"/>
            <a:cs typeface="+mn-cs"/>
          </a:endParaRPr>
        </a:p>
      </dsp:txBody>
      <dsp:txXfrm>
        <a:off x="1552338" y="5336230"/>
        <a:ext cx="7495944"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4C122-56CD-46B0-8015-DE755CD44EC5}">
      <dsp:nvSpPr>
        <dsp:cNvPr id="0" name=""/>
        <dsp:cNvSpPr/>
      </dsp:nvSpPr>
      <dsp:spPr>
        <a:xfrm>
          <a:off x="0" y="23312"/>
          <a:ext cx="13406787" cy="455715"/>
        </a:xfrm>
        <a:prstGeom prst="roundRect">
          <a:avLst/>
        </a:prstGeom>
        <a:solidFill>
          <a:schemeClr val="accent5">
            <a:lumMod val="40000"/>
            <a:lumOff val="60000"/>
          </a:schemeClr>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A: INVENTORY MANAGEMENT &amp; OPERATIONS</a:t>
          </a:r>
          <a:endParaRPr lang="en-US" sz="1900" kern="1200" dirty="0">
            <a:solidFill>
              <a:schemeClr val="accent5">
                <a:lumMod val="50000"/>
              </a:schemeClr>
            </a:solidFill>
          </a:endParaRPr>
        </a:p>
      </dsp:txBody>
      <dsp:txXfrm>
        <a:off x="22246" y="45558"/>
        <a:ext cx="13362295" cy="411223"/>
      </dsp:txXfrm>
    </dsp:sp>
    <dsp:sp modelId="{7695BFA6-BCE8-46CD-AAF0-121CD707952E}">
      <dsp:nvSpPr>
        <dsp:cNvPr id="0" name=""/>
        <dsp:cNvSpPr/>
      </dsp:nvSpPr>
      <dsp:spPr>
        <a:xfrm>
          <a:off x="0" y="557362"/>
          <a:ext cx="13406787" cy="455715"/>
        </a:xfrm>
        <a:prstGeom prst="roundRect">
          <a:avLst/>
        </a:prstGeom>
        <a:solidFill>
          <a:schemeClr val="accent5">
            <a:lumMod val="40000"/>
            <a:lumOff val="60000"/>
          </a:schemeClr>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B: PROCUREMENT &amp; SUPPLIER PERFORMANCE</a:t>
          </a:r>
          <a:endParaRPr lang="en-US" sz="1900" kern="1200" dirty="0">
            <a:solidFill>
              <a:schemeClr val="accent5">
                <a:lumMod val="50000"/>
              </a:schemeClr>
            </a:solidFill>
          </a:endParaRPr>
        </a:p>
      </dsp:txBody>
      <dsp:txXfrm>
        <a:off x="22246" y="579608"/>
        <a:ext cx="13362295" cy="411223"/>
      </dsp:txXfrm>
    </dsp:sp>
    <dsp:sp modelId="{6367989C-5173-4A53-9DF5-EDE06C9F0807}">
      <dsp:nvSpPr>
        <dsp:cNvPr id="0" name=""/>
        <dsp:cNvSpPr/>
      </dsp:nvSpPr>
      <dsp:spPr>
        <a:xfrm>
          <a:off x="0" y="1086435"/>
          <a:ext cx="13406787" cy="455715"/>
        </a:xfrm>
        <a:prstGeom prst="roundRect">
          <a:avLst/>
        </a:prstGeom>
        <a:solidFill>
          <a:schemeClr val="accent5">
            <a:lumMod val="40000"/>
            <a:lumOff val="60000"/>
          </a:schemeClr>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C: SALES VS INVENTORY DYNAMICS</a:t>
          </a:r>
          <a:endParaRPr lang="en-US" sz="1900" kern="1200" dirty="0">
            <a:solidFill>
              <a:schemeClr val="accent5">
                <a:lumMod val="50000"/>
              </a:schemeClr>
            </a:solidFill>
          </a:endParaRPr>
        </a:p>
      </dsp:txBody>
      <dsp:txXfrm>
        <a:off x="22246" y="1108681"/>
        <a:ext cx="13362295" cy="411223"/>
      </dsp:txXfrm>
    </dsp:sp>
    <dsp:sp modelId="{3AA4DE42-183B-4A3C-9E0D-31E550F421E6}">
      <dsp:nvSpPr>
        <dsp:cNvPr id="0" name=""/>
        <dsp:cNvSpPr/>
      </dsp:nvSpPr>
      <dsp:spPr>
        <a:xfrm>
          <a:off x="0" y="1626424"/>
          <a:ext cx="13406787" cy="455715"/>
        </a:xfrm>
        <a:prstGeom prst="roundRect">
          <a:avLst/>
        </a:prstGeom>
        <a:solidFill>
          <a:schemeClr val="accent5">
            <a:lumMod val="40000"/>
            <a:lumOff val="60000"/>
          </a:schemeClr>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D: SHIPMENT TRENDS</a:t>
          </a:r>
          <a:endParaRPr lang="en-US" sz="1900" kern="1200" dirty="0">
            <a:solidFill>
              <a:schemeClr val="accent5">
                <a:lumMod val="50000"/>
              </a:schemeClr>
            </a:solidFill>
          </a:endParaRPr>
        </a:p>
      </dsp:txBody>
      <dsp:txXfrm>
        <a:off x="22246" y="1648670"/>
        <a:ext cx="13362295" cy="411223"/>
      </dsp:txXfrm>
    </dsp:sp>
    <dsp:sp modelId="{85F157C1-2CD4-468F-A3E0-A1EED1ABEDF7}">
      <dsp:nvSpPr>
        <dsp:cNvPr id="0" name=""/>
        <dsp:cNvSpPr/>
      </dsp:nvSpPr>
      <dsp:spPr>
        <a:xfrm>
          <a:off x="0" y="2170982"/>
          <a:ext cx="13406787" cy="455715"/>
        </a:xfrm>
        <a:prstGeom prst="roundRect">
          <a:avLst/>
        </a:prstGeom>
        <a:solidFill>
          <a:schemeClr val="accent5">
            <a:lumMod val="40000"/>
            <a:lumOff val="60000"/>
          </a:schemeClr>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a:t>
          </a:r>
          <a:r>
            <a:rPr lang="en-US" sz="1900" kern="1200"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E: FORECASTING INSIGHTS</a:t>
          </a:r>
          <a:endParaRPr lang="en-US" sz="1900" kern="1200" dirty="0">
            <a:solidFill>
              <a:schemeClr val="accent5">
                <a:lumMod val="50000"/>
              </a:schemeClr>
            </a:solidFill>
          </a:endParaRPr>
        </a:p>
      </dsp:txBody>
      <dsp:txXfrm>
        <a:off x="22246" y="2193228"/>
        <a:ext cx="13362295" cy="411223"/>
      </dsp:txXfrm>
    </dsp:sp>
    <dsp:sp modelId="{663584A1-192B-4864-A199-E7B6DC918C7D}">
      <dsp:nvSpPr>
        <dsp:cNvPr id="0" name=""/>
        <dsp:cNvSpPr/>
      </dsp:nvSpPr>
      <dsp:spPr>
        <a:xfrm>
          <a:off x="0" y="2717091"/>
          <a:ext cx="13406787" cy="455715"/>
        </a:xfrm>
        <a:prstGeom prst="roundRect">
          <a:avLst/>
        </a:prstGeom>
        <a:solidFill>
          <a:schemeClr val="accent5">
            <a:lumMod val="40000"/>
            <a:lumOff val="60000"/>
          </a:schemeClr>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F: ADVANCED ANALYSIS &amp; STRATEGY</a:t>
          </a:r>
          <a:endParaRPr lang="en-US" sz="1900" kern="1200" dirty="0">
            <a:solidFill>
              <a:schemeClr val="accent5">
                <a:lumMod val="50000"/>
              </a:schemeClr>
            </a:solidFill>
          </a:endParaRPr>
        </a:p>
      </dsp:txBody>
      <dsp:txXfrm>
        <a:off x="22246" y="2739337"/>
        <a:ext cx="13362295" cy="411223"/>
      </dsp:txXfrm>
    </dsp:sp>
    <dsp:sp modelId="{0F8FCEE3-1B13-46C3-A052-0374A91E5AC1}">
      <dsp:nvSpPr>
        <dsp:cNvPr id="0" name=""/>
        <dsp:cNvSpPr/>
      </dsp:nvSpPr>
      <dsp:spPr>
        <a:xfrm>
          <a:off x="0" y="3236429"/>
          <a:ext cx="13406787" cy="455715"/>
        </a:xfrm>
        <a:prstGeom prst="roundRect">
          <a:avLst/>
        </a:prstGeom>
        <a:solidFill>
          <a:schemeClr val="accent5">
            <a:lumMod val="40000"/>
            <a:lumOff val="60000"/>
          </a:schemeClr>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5">
                  <a:lumMod val="50000"/>
                </a:schemeClr>
              </a:solidFill>
              <a:latin typeface="思源黑体-思源黑体-Bold" pitchFamily="34" charset="0"/>
              <a:ea typeface="思源黑体-思源黑体-Bold" pitchFamily="34" charset="-122"/>
              <a:cs typeface="思源黑体-思源黑体-Bold" pitchFamily="34" charset="-120"/>
            </a:rPr>
            <a:t>SECTION G: KEY PERFORMANCE INDICATOR</a:t>
          </a:r>
          <a:endParaRPr lang="en-US" sz="1900" kern="1200" dirty="0">
            <a:solidFill>
              <a:schemeClr val="accent5">
                <a:lumMod val="50000"/>
              </a:schemeClr>
            </a:solidFill>
          </a:endParaRPr>
        </a:p>
      </dsp:txBody>
      <dsp:txXfrm>
        <a:off x="22246" y="3258675"/>
        <a:ext cx="13362295"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601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mam. Thankyou for giving me this opportunity to present my project. I’m Shamal Pradip Kumbhar, and today I’ll be presenting on Inventory Management System Analysis using SQL. This presentation will explore how structured data and SQL can help solve major inventory management challenges.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helps to </a:t>
            </a:r>
            <a:r>
              <a:rPr lang="en-US" b="1" dirty="0"/>
              <a:t>identify products at risk</a:t>
            </a:r>
            <a:r>
              <a:rPr lang="en-US" dirty="0"/>
              <a:t> of becoming unavailable due to low inventory levels. </a:t>
            </a:r>
          </a:p>
          <a:p>
            <a:r>
              <a:rPr lang="en-US" dirty="0"/>
              <a:t>It also helps </a:t>
            </a:r>
            <a:r>
              <a:rPr lang="en-US" b="1" dirty="0"/>
              <a:t>prevent stockouts</a:t>
            </a:r>
            <a:r>
              <a:rPr lang="en-US" dirty="0"/>
              <a:t> which can lead to </a:t>
            </a:r>
            <a:r>
              <a:rPr lang="en-US" b="1" dirty="0"/>
              <a:t>missed sales, customer dissatisfaction</a:t>
            </a:r>
            <a:r>
              <a:rPr lang="en-US" dirty="0"/>
              <a:t>, and </a:t>
            </a:r>
            <a:r>
              <a:rPr lang="en-US" b="1" dirty="0"/>
              <a:t>disruption in supply chain operations.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I have used joins to connect products and inventory table and used comparison operation to find the stock level below 10 which is assumed value.</a:t>
            </a:r>
          </a:p>
          <a:p>
            <a:endParaRPr lang="en-US" b="1" dirty="0"/>
          </a:p>
          <a:p>
            <a:r>
              <a:rPr lang="en-US" b="1" dirty="0"/>
              <a:t>The insight we get here is that the </a:t>
            </a:r>
            <a:r>
              <a:rPr lang="en-US" sz="1200" dirty="0">
                <a:solidFill>
                  <a:srgbClr val="03141C"/>
                </a:solidFill>
                <a:ea typeface="Arial-Regular" pitchFamily="34" charset="-122"/>
                <a:cs typeface="Arial-Regular" pitchFamily="34" charset="-120"/>
              </a:rPr>
              <a:t>Dell Inspiron 15 needs to be restocked as it is running below critical level 10 to avoid customer dissatisfaction.</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question focuses on Product Shelf Life Monitoring</a:t>
            </a:r>
            <a:r>
              <a:rPr lang="en-US" b="0" dirty="0"/>
              <a:t> and </a:t>
            </a:r>
            <a:r>
              <a:rPr lang="en-US" b="1" dirty="0"/>
              <a:t>Expiry Risk Management.</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 used </a:t>
            </a:r>
            <a:r>
              <a:rPr lang="en-US" dirty="0" err="1"/>
              <a:t>datediff</a:t>
            </a:r>
            <a:r>
              <a:rPr lang="en-US" dirty="0"/>
              <a:t> function to find the days between expiry date and last updated date from inventory table giving as shelf life</a:t>
            </a:r>
          </a:p>
          <a:p>
            <a:endParaRPr lang="en-US" b="1" dirty="0"/>
          </a:p>
          <a:p>
            <a:r>
              <a:rPr lang="en-US" b="0" dirty="0"/>
              <a:t>The insights we get is that the</a:t>
            </a:r>
            <a:r>
              <a:rPr lang="en-US" b="1" dirty="0"/>
              <a:t> perishable items such as Maggi Noodles must be cleared first due to shorter shelf life </a:t>
            </a:r>
            <a:r>
              <a:rPr lang="en-US" dirty="0"/>
              <a:t>to reduce risk of expiry and product wastage.</a:t>
            </a:r>
            <a:endParaRPr lang="en-US" b="1" dirty="0"/>
          </a:p>
          <a:p>
            <a:r>
              <a:rPr lang="en-US" b="1"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focuses on evaluating how well the procurement process and suppliers are performing</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we Identify which are the top suppliers</a:t>
            </a:r>
            <a:r>
              <a:rPr lang="en-US" dirty="0"/>
              <a:t> from where we procure more to understand who the business depends on most.</a:t>
            </a:r>
          </a:p>
          <a:p>
            <a:r>
              <a:rPr lang="en-US" dirty="0"/>
              <a:t>It also determines </a:t>
            </a:r>
            <a:r>
              <a:rPr lang="en-US" b="1" dirty="0"/>
              <a:t>spend concentration</a:t>
            </a:r>
            <a:r>
              <a:rPr lang="en-US" dirty="0"/>
              <a:t>, which can uncover risks.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3141C"/>
                </a:solidFill>
                <a:ea typeface="Arial-Regular" pitchFamily="34" charset="-122"/>
              </a:rPr>
              <a:t>Query- used sum function to calculate total purchase value for a product and then used same to calculate percentage by dividing with a subquery to find final purchase value for all products.</a:t>
            </a:r>
            <a:endParaRPr lang="en-US" b="1" dirty="0"/>
          </a:p>
          <a:p>
            <a:endParaRPr lang="en-US" dirty="0"/>
          </a:p>
          <a:p>
            <a:r>
              <a:rPr lang="en-US" dirty="0"/>
              <a:t>The insights that we get here is that </a:t>
            </a:r>
            <a:r>
              <a:rPr lang="en-US" sz="1200" b="1" dirty="0">
                <a:solidFill>
                  <a:srgbClr val="03141C"/>
                </a:solidFill>
                <a:ea typeface="Arial-Regular" pitchFamily="34" charset="-122"/>
                <a:cs typeface="Arial-Regular" pitchFamily="34" charset="-120"/>
              </a:rPr>
              <a:t>A large percent of business is depended on </a:t>
            </a:r>
            <a:r>
              <a:rPr lang="en-US" sz="1200" b="1" dirty="0" err="1">
                <a:solidFill>
                  <a:srgbClr val="03141C"/>
                </a:solidFill>
                <a:ea typeface="Arial-Regular" pitchFamily="34" charset="-122"/>
                <a:cs typeface="Arial-Regular" pitchFamily="34" charset="-120"/>
              </a:rPr>
              <a:t>ElectroWorld</a:t>
            </a:r>
            <a:r>
              <a:rPr lang="en-US" sz="1200" b="1" dirty="0">
                <a:solidFill>
                  <a:srgbClr val="03141C"/>
                </a:solidFill>
                <a:ea typeface="Arial-Regular" pitchFamily="34" charset="-122"/>
                <a:cs typeface="Arial-Regular" pitchFamily="34" charset="-120"/>
              </a:rPr>
              <a:t> Pvt. Ltd which suggests negotiation with suppliers to reduce the risk of over investment.</a:t>
            </a:r>
          </a:p>
          <a:p>
            <a:endParaRPr lang="en-US" sz="1200" b="1" dirty="0">
              <a:solidFill>
                <a:srgbClr val="03141C"/>
              </a:solidFill>
              <a:ea typeface="Arial-Regular" pitchFamily="34" charset="-122"/>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focuses to </a:t>
            </a:r>
            <a:r>
              <a:rPr lang="en-US" b="1" dirty="0"/>
              <a:t>calculate the average number of days</a:t>
            </a:r>
            <a:r>
              <a:rPr lang="en-US" dirty="0"/>
              <a:t> it takes for each supplier to deliver products after an order is placed.</a:t>
            </a:r>
          </a:p>
          <a:p>
            <a:r>
              <a:rPr lang="en-US" dirty="0"/>
              <a:t>Helps assess how </a:t>
            </a:r>
            <a:r>
              <a:rPr lang="en-US" b="1" dirty="0"/>
              <a:t>reliable and prompt suppliers</a:t>
            </a:r>
            <a:r>
              <a:rPr lang="en-US" dirty="0"/>
              <a:t> are in fulfilling orders.</a:t>
            </a:r>
          </a:p>
          <a:p>
            <a:endParaRPr lang="en-US" dirty="0"/>
          </a:p>
          <a:p>
            <a:r>
              <a:rPr lang="en-US" dirty="0"/>
              <a:t>Query – used </a:t>
            </a:r>
            <a:r>
              <a:rPr lang="en-US" dirty="0" err="1"/>
              <a:t>datediff</a:t>
            </a:r>
            <a:r>
              <a:rPr lang="en-US" dirty="0"/>
              <a:t> function to find no. of days between shipment date from shipment table and purchase date from purchases table. Applying avg function and round function to round up the value for days.</a:t>
            </a:r>
          </a:p>
          <a:p>
            <a:endParaRPr lang="en-US" dirty="0"/>
          </a:p>
          <a:p>
            <a:pPr marL="0" indent="0" algn="just">
              <a:lnSpc>
                <a:spcPts val="2780"/>
              </a:lnSpc>
              <a:buNone/>
            </a:pPr>
            <a:r>
              <a:rPr lang="en-US" dirty="0"/>
              <a:t>Insights we get here is that </a:t>
            </a:r>
            <a:r>
              <a:rPr lang="en-US" dirty="0" err="1"/>
              <a:t>toolzoon</a:t>
            </a:r>
            <a:r>
              <a:rPr lang="en-US" dirty="0"/>
              <a:t> hardware take </a:t>
            </a:r>
            <a:r>
              <a:rPr lang="en-US" sz="1200" dirty="0">
                <a:solidFill>
                  <a:srgbClr val="03141C"/>
                </a:solidFill>
                <a:ea typeface="Arial-Regular" pitchFamily="34" charset="-122"/>
                <a:cs typeface="Arial-Regular" pitchFamily="34" charset="-120"/>
              </a:rPr>
              <a:t>Shorter avg days which tell us how responsive the supplier is while longer avg time may lead to stockouts.</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focuses on </a:t>
            </a:r>
            <a:r>
              <a:rPr lang="en-US" b="1" dirty="0"/>
              <a:t>analyzing the relationship between product sales and inventory levels</a:t>
            </a:r>
            <a:r>
              <a:rPr lang="en-US" dirty="0"/>
              <a:t>, which is essential for balancing supply and demand efficiently.</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focuses to determine whether:</a:t>
            </a:r>
          </a:p>
          <a:p>
            <a:r>
              <a:rPr lang="en-US" b="1" dirty="0"/>
              <a:t>More products are being purchased than sold</a:t>
            </a:r>
            <a:r>
              <a:rPr lang="en-US" dirty="0"/>
              <a:t> (Overstocking), or</a:t>
            </a:r>
          </a:p>
          <a:p>
            <a:r>
              <a:rPr lang="en-US" b="1" dirty="0"/>
              <a:t>More products are being sold than purchased</a:t>
            </a:r>
            <a:r>
              <a:rPr lang="en-US" dirty="0"/>
              <a:t> (Understocking)</a:t>
            </a:r>
          </a:p>
          <a:p>
            <a:endParaRPr lang="en-US" dirty="0"/>
          </a:p>
          <a:p>
            <a:r>
              <a:rPr lang="en-US" dirty="0"/>
              <a:t>Query – used sum with arithmetic operator (-) between quantity purchased and quantity sold giving as stock balance</a:t>
            </a:r>
          </a:p>
          <a:p>
            <a:endParaRPr lang="en-US" dirty="0"/>
          </a:p>
          <a:p>
            <a:r>
              <a:rPr lang="en-US" dirty="0"/>
              <a:t>Insights – we can clearly see that the stock balance is consistently high indicating overstocking suggesting stock clearance sales and discounts.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objective of this question is To:</a:t>
            </a:r>
          </a:p>
          <a:p>
            <a:pPr marL="171450" indent="-171450">
              <a:buFont typeface="Arial" panose="020B0604020202020204" pitchFamily="34" charset="0"/>
              <a:buChar char="•"/>
            </a:pPr>
            <a:r>
              <a:rPr lang="en-US" dirty="0"/>
              <a:t>Identify the most </a:t>
            </a:r>
            <a:r>
              <a:rPr lang="en-US" b="1" dirty="0"/>
              <a:t>profitable</a:t>
            </a:r>
            <a:r>
              <a:rPr lang="en-US" dirty="0"/>
              <a:t> and </a:t>
            </a:r>
            <a:r>
              <a:rPr lang="en-US" b="1" dirty="0"/>
              <a:t>least profitable</a:t>
            </a:r>
            <a:r>
              <a:rPr lang="en-US" dirty="0"/>
              <a:t> products.</a:t>
            </a:r>
          </a:p>
          <a:p>
            <a:pPr marL="171450" indent="-171450">
              <a:buFont typeface="Arial" panose="020B0604020202020204" pitchFamily="34" charset="0"/>
              <a:buChar char="•"/>
            </a:pPr>
            <a:r>
              <a:rPr lang="en-US" dirty="0"/>
              <a:t>Use this information to </a:t>
            </a:r>
            <a:r>
              <a:rPr lang="en-US" b="1" dirty="0"/>
              <a:t>adjust pricing</a:t>
            </a:r>
            <a:r>
              <a:rPr lang="en-US" dirty="0"/>
              <a:t>, </a:t>
            </a:r>
            <a:r>
              <a:rPr lang="en-US" b="1" dirty="0"/>
              <a:t>negotiate with suppliers</a:t>
            </a:r>
            <a:r>
              <a:rPr lang="en-US" dirty="0"/>
              <a:t>, or </a:t>
            </a:r>
            <a:r>
              <a:rPr lang="en-US" b="1" dirty="0"/>
              <a:t>discontinue low-margin items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Query – calculated total revenue from sales quantity * product price and total cost from sales quantity * Purchase Price. Then differentiated both by using arithmetic operator(-) this gives us total profit.</a:t>
            </a:r>
          </a:p>
          <a:p>
            <a:pPr marL="0" indent="0">
              <a:buFont typeface="Arial" panose="020B0604020202020204" pitchFamily="34" charset="0"/>
              <a:buNone/>
            </a:pPr>
            <a:endParaRPr lang="en-US" dirty="0"/>
          </a:p>
          <a:p>
            <a:pPr marL="0" indent="0" algn="just">
              <a:lnSpc>
                <a:spcPts val="2780"/>
              </a:lnSpc>
              <a:buNone/>
            </a:pPr>
            <a:r>
              <a:rPr lang="en-US" dirty="0"/>
              <a:t>Insights - </a:t>
            </a:r>
            <a:r>
              <a:rPr lang="en-US" sz="1200" dirty="0">
                <a:solidFill>
                  <a:srgbClr val="03141C"/>
                </a:solidFill>
                <a:ea typeface="Arial-Regular" pitchFamily="34" charset="-122"/>
                <a:cs typeface="Arial-Regular" pitchFamily="34" charset="-120"/>
              </a:rPr>
              <a:t>• iPhone 14 generates the most profit which suggests to ensure it's prominently marketed and never out of stock.</a:t>
            </a:r>
            <a:endParaRPr lang="en-US" sz="1200" dirty="0"/>
          </a:p>
          <a:p>
            <a:pPr marL="0" indent="0" algn="just">
              <a:lnSpc>
                <a:spcPts val="2780"/>
              </a:lnSpc>
              <a:buNone/>
            </a:pPr>
            <a:r>
              <a:rPr lang="en-US" sz="1200" dirty="0">
                <a:solidFill>
                  <a:srgbClr val="03141C"/>
                </a:solidFill>
                <a:ea typeface="Arial-Regular" pitchFamily="34" charset="-122"/>
                <a:cs typeface="Arial-Regular" pitchFamily="34" charset="-120"/>
              </a:rPr>
              <a:t>    • Dettol Handwash sells well, but yields almost no profit which suggest to reassess pricing or supplier deals.</a:t>
            </a:r>
            <a:endParaRPr lang="en-US" sz="1200" dirty="0"/>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SHIPMENT TRENDS</a:t>
            </a:r>
            <a:endParaRPr lang="en-US" dirty="0"/>
          </a:p>
          <a:p>
            <a:r>
              <a:rPr lang="en-US" dirty="0"/>
              <a:t>focuses on analyzing </a:t>
            </a:r>
            <a:r>
              <a:rPr lang="en-US" b="1" dirty="0"/>
              <a:t>patterns in inbound and outbound shipments</a:t>
            </a:r>
            <a:r>
              <a:rPr lang="en-US" dirty="0"/>
              <a:t> over time to understand how inventory is moving through the supply chain.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We’ll walk through the challenges in inventory management, our objectives, the data schema, SQL concepts used, analysis of the inventory system, and finally, strategies for improvement based on data-driven insights</a:t>
            </a:r>
            <a:endParaRPr lang="en-IN" dirty="0"/>
          </a:p>
        </p:txBody>
      </p:sp>
    </p:spTree>
    <p:extLst>
      <p:ext uri="{BB962C8B-B14F-4D97-AF65-F5344CB8AC3E}">
        <p14:creationId xmlns:p14="http://schemas.microsoft.com/office/powerpoint/2010/main" val="2684767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helps to Track </a:t>
            </a:r>
          </a:p>
          <a:p>
            <a:pPr marL="171450" indent="-171450">
              <a:buFont typeface="Arial" panose="020B0604020202020204" pitchFamily="34" charset="0"/>
              <a:buChar char="•"/>
            </a:pPr>
            <a:r>
              <a:rPr lang="en-US" b="1" dirty="0"/>
              <a:t>how active each month is</a:t>
            </a:r>
            <a:r>
              <a:rPr lang="en-US" dirty="0"/>
              <a:t> in terms of supply chain movement.</a:t>
            </a:r>
          </a:p>
          <a:p>
            <a:pPr marL="171450" indent="-171450">
              <a:buFont typeface="Arial" panose="020B0604020202020204" pitchFamily="34" charset="0"/>
              <a:buChar char="•"/>
            </a:pPr>
            <a:r>
              <a:rPr lang="en-US" dirty="0"/>
              <a:t>Detect </a:t>
            </a:r>
            <a:r>
              <a:rPr lang="en-US" b="1" dirty="0"/>
              <a:t>spikes or drops</a:t>
            </a:r>
            <a:r>
              <a:rPr lang="en-US" dirty="0"/>
              <a:t> in shipments that could indicate:</a:t>
            </a:r>
          </a:p>
          <a:p>
            <a:pPr marL="228600" indent="-228600">
              <a:buFont typeface="+mj-lt"/>
              <a:buAutoNum type="arabicPeriod"/>
            </a:pPr>
            <a:r>
              <a:rPr lang="en-US" dirty="0"/>
              <a:t>Seasonal demand</a:t>
            </a:r>
          </a:p>
          <a:p>
            <a:pPr marL="228600" indent="-228600">
              <a:buFont typeface="+mj-lt"/>
              <a:buAutoNum type="arabicPeriod"/>
            </a:pPr>
            <a:r>
              <a:rPr lang="en-US" dirty="0"/>
              <a:t>Delays</a:t>
            </a:r>
          </a:p>
          <a:p>
            <a:pPr marL="228600" indent="-228600">
              <a:buFont typeface="+mj-lt"/>
              <a:buAutoNum type="arabicPeriod"/>
            </a:pPr>
            <a:r>
              <a:rPr lang="en-US" dirty="0"/>
              <a:t>Inventory buildup or depletion</a:t>
            </a:r>
          </a:p>
          <a:p>
            <a:pPr marL="228600" indent="-228600">
              <a:buFont typeface="+mj-lt"/>
              <a:buAutoNum type="arabicPeriod"/>
            </a:pPr>
            <a:endParaRPr lang="en-US" dirty="0"/>
          </a:p>
          <a:p>
            <a:pPr marL="0" indent="0">
              <a:buFont typeface="+mj-lt"/>
              <a:buNone/>
            </a:pPr>
            <a:r>
              <a:rPr lang="en-US" dirty="0"/>
              <a:t>Query – used date format function to extract from the shipment date using “%Y-%m” to display full year and month no. then grouping by shipment type to give shipment type count in that particular month.</a:t>
            </a:r>
          </a:p>
          <a:p>
            <a:pPr marL="0" indent="0">
              <a:buFont typeface="+mj-lt"/>
              <a:buNone/>
            </a:pPr>
            <a:endParaRPr lang="en-US" dirty="0"/>
          </a:p>
          <a:p>
            <a:pPr marL="0" indent="0">
              <a:buFont typeface="+mj-lt"/>
              <a:buNone/>
            </a:pPr>
            <a:r>
              <a:rPr lang="en-US" dirty="0"/>
              <a:t>Insight - </a:t>
            </a:r>
            <a:r>
              <a:rPr lang="en-US" sz="1200" dirty="0">
                <a:solidFill>
                  <a:srgbClr val="03141C"/>
                </a:solidFill>
                <a:ea typeface="Arial-Regular" pitchFamily="34" charset="-122"/>
                <a:cs typeface="Arial-Regular" pitchFamily="34" charset="-120"/>
              </a:rPr>
              <a:t>Outbound shipments spike at quarter start, suggesting planned restocking. No outbound shipments in 2024- Dec might point to low demand.</a:t>
            </a:r>
            <a:endParaRPr lang="en-US" dirty="0"/>
          </a:p>
          <a:p>
            <a:pPr marL="0" indent="0">
              <a:buFont typeface="+mj-lt"/>
              <a:buNone/>
            </a:pPr>
            <a:endParaRPr lang="en-US" dirty="0"/>
          </a:p>
          <a:p>
            <a:pPr marL="0" indent="0">
              <a:buFont typeface="+mj-lt"/>
              <a:buNone/>
            </a:pPr>
            <a:endParaRPr lang="en-US" dirty="0"/>
          </a:p>
          <a:p>
            <a:pPr marL="0" indent="0">
              <a:buFont typeface="+mj-lt"/>
              <a:buNone/>
            </a:pPr>
            <a:endParaRPr lang="en-US" dirty="0"/>
          </a:p>
          <a:p>
            <a:pPr marL="0" indent="0">
              <a:buFont typeface="+mj-lt"/>
              <a:buNone/>
            </a:pP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focuses </a:t>
            </a:r>
          </a:p>
          <a:p>
            <a:r>
              <a:rPr lang="en-US" dirty="0"/>
              <a:t>To calculate the </a:t>
            </a:r>
            <a:r>
              <a:rPr lang="en-US" b="1" dirty="0"/>
              <a:t>shipment fill rate</a:t>
            </a:r>
            <a:r>
              <a:rPr lang="en-US" dirty="0"/>
              <a:t> for a product category </a:t>
            </a:r>
            <a:r>
              <a:rPr lang="en-US" dirty="0" err="1"/>
              <a:t>i.e</a:t>
            </a:r>
            <a:r>
              <a:rPr lang="en-US" dirty="0"/>
              <a:t> (how much of the ordered quantity was actually sold).</a:t>
            </a:r>
          </a:p>
          <a:p>
            <a:endParaRPr lang="en-US" dirty="0"/>
          </a:p>
          <a:p>
            <a:r>
              <a:rPr lang="en-US" b="1" dirty="0"/>
              <a:t>Query – here we have calculated </a:t>
            </a:r>
          </a:p>
          <a:p>
            <a:pPr marL="228600" indent="-228600">
              <a:buFont typeface="+mj-lt"/>
              <a:buAutoNum type="arabicPeriod"/>
            </a:pPr>
            <a:r>
              <a:rPr lang="en-US" b="1" dirty="0"/>
              <a:t>first total inbound  by using case operator inside sum function to sum up only shipment quantities which are inbound shipment type.</a:t>
            </a:r>
          </a:p>
          <a:p>
            <a:pPr marL="228600" indent="-228600">
              <a:buFont typeface="+mj-lt"/>
              <a:buAutoNum type="arabicPeriod"/>
            </a:pPr>
            <a:r>
              <a:rPr lang="en-US" b="1" dirty="0"/>
              <a:t>Then total outbound was calculated in the </a:t>
            </a:r>
            <a:r>
              <a:rPr lang="en-US" b="1" dirty="0" err="1"/>
              <a:t>similer</a:t>
            </a:r>
            <a:r>
              <a:rPr lang="en-US" b="1" dirty="0"/>
              <a:t> manner but the shipment quantities were calculated with outbound shipments only</a:t>
            </a:r>
          </a:p>
          <a:p>
            <a:pPr marL="228600" indent="-228600">
              <a:buFont typeface="+mj-lt"/>
              <a:buAutoNum type="arabicPeriod"/>
            </a:pPr>
            <a:r>
              <a:rPr lang="en-US" b="1" dirty="0"/>
              <a:t>Found out shipment rate % by dividing total outbound with total inbound * 100 and using round() function to round the decimals </a:t>
            </a:r>
            <a:r>
              <a:rPr lang="en-US" b="1" dirty="0" err="1"/>
              <a:t>upto</a:t>
            </a:r>
            <a:r>
              <a:rPr lang="en-US" b="1" dirty="0"/>
              <a:t> to 2 places.</a:t>
            </a:r>
          </a:p>
          <a:p>
            <a:pPr marL="228600" indent="-228600">
              <a:buFont typeface="+mj-lt"/>
              <a:buAutoNum type="arabicPeriod"/>
            </a:pPr>
            <a:r>
              <a:rPr lang="en-US" b="1" dirty="0"/>
              <a:t>To group this result into categories I used group by function on category .</a:t>
            </a:r>
          </a:p>
          <a:p>
            <a:pPr marL="228600" indent="-228600">
              <a:buFont typeface="+mj-lt"/>
              <a:buAutoNum type="arabicPeriod"/>
            </a:pPr>
            <a:endParaRPr lang="en-US" b="1" dirty="0"/>
          </a:p>
          <a:p>
            <a:pPr marL="0" indent="0">
              <a:buFont typeface="+mj-lt"/>
              <a:buNone/>
            </a:pPr>
            <a:r>
              <a:rPr lang="en-US" b="1" dirty="0"/>
              <a:t>Insights – here Hp laser jet printer from electronics category has the maximum fill rate. </a:t>
            </a:r>
            <a:r>
              <a:rPr lang="en-US" b="1" dirty="0" err="1"/>
              <a:t>i.e</a:t>
            </a:r>
            <a:r>
              <a:rPr lang="en-US" b="1" dirty="0"/>
              <a:t> </a:t>
            </a:r>
            <a:r>
              <a:rPr lang="en-US" sz="1200" dirty="0">
                <a:solidFill>
                  <a:srgbClr val="03141C"/>
                </a:solidFill>
                <a:ea typeface="Arial-Regular" pitchFamily="34" charset="-122"/>
                <a:cs typeface="Arial-Regular" pitchFamily="34" charset="-120"/>
              </a:rPr>
              <a:t>Products with high fill rates are aligned with customer demand; low fill rate products might need discounts, marketing, or stock reduction.</a:t>
            </a:r>
            <a:endParaRPr lang="en-US" b="1"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focuses on using </a:t>
            </a:r>
            <a:r>
              <a:rPr lang="en-US" b="1" dirty="0"/>
              <a:t>historical inventory, sales, and purchase data</a:t>
            </a:r>
            <a:r>
              <a:rPr lang="en-US" dirty="0"/>
              <a:t> to </a:t>
            </a:r>
            <a:r>
              <a:rPr lang="en-US" b="1" dirty="0"/>
              <a:t>predict future inventory behavior</a:t>
            </a:r>
            <a:r>
              <a:rPr lang="en-US" dirty="0"/>
              <a:t>, particularly to </a:t>
            </a:r>
            <a:r>
              <a:rPr lang="en-US" b="1" dirty="0"/>
              <a:t>prevent stockouts</a:t>
            </a:r>
            <a:r>
              <a:rPr lang="en-US" dirty="0"/>
              <a:t> and maintain optimal stock levels.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a:t>
            </a:r>
            <a:r>
              <a:rPr lang="en-US" b="1" dirty="0"/>
              <a:t>identify Stockout risk products</a:t>
            </a:r>
            <a:r>
              <a:rPr lang="en-US" dirty="0"/>
              <a:t> by:</a:t>
            </a:r>
          </a:p>
          <a:p>
            <a:r>
              <a:rPr lang="en-US" dirty="0"/>
              <a:t>Calculating </a:t>
            </a:r>
            <a:r>
              <a:rPr lang="en-US" b="1" dirty="0"/>
              <a:t>how long current stock will last based on recent sales trends</a:t>
            </a:r>
            <a:r>
              <a:rPr lang="en-US" dirty="0"/>
              <a:t>.</a:t>
            </a:r>
          </a:p>
          <a:p>
            <a:r>
              <a:rPr lang="en-US" dirty="0"/>
              <a:t>Flagging items that may need </a:t>
            </a:r>
            <a:r>
              <a:rPr lang="en-US" b="1" dirty="0"/>
              <a:t>urgent replenishment</a:t>
            </a:r>
            <a:r>
              <a:rPr lang="en-US" dirty="0"/>
              <a:t> to avoid stockouts.</a:t>
            </a:r>
          </a:p>
          <a:p>
            <a:r>
              <a:rPr lang="en-US" dirty="0"/>
              <a:t> </a:t>
            </a:r>
          </a:p>
          <a:p>
            <a:r>
              <a:rPr lang="en-US" b="1" dirty="0"/>
              <a:t>Query – </a:t>
            </a:r>
          </a:p>
          <a:p>
            <a:pPr marL="228600" indent="-228600">
              <a:buFont typeface="+mj-lt"/>
              <a:buAutoNum type="arabicPeriod"/>
            </a:pPr>
            <a:r>
              <a:rPr lang="en-US" b="1" dirty="0"/>
              <a:t>Calculated total stock from current stock of inventory table</a:t>
            </a:r>
          </a:p>
          <a:p>
            <a:pPr marL="228600" indent="-228600">
              <a:buFont typeface="+mj-lt"/>
              <a:buAutoNum type="arabicPeriod"/>
            </a:pPr>
            <a:r>
              <a:rPr lang="en-US" b="1" dirty="0"/>
              <a:t>Calculated average daily sales from sum of quantity from sales table divided by count of distinct sales date from sales date.</a:t>
            </a:r>
          </a:p>
          <a:p>
            <a:pPr marL="228600" indent="-228600">
              <a:buFont typeface="+mj-lt"/>
              <a:buAutoNum type="arabicPeriod"/>
            </a:pPr>
            <a:r>
              <a:rPr lang="en-US" b="1" dirty="0"/>
              <a:t>Then calculated days until category empty by dividing total stocks with avg daily sales </a:t>
            </a:r>
          </a:p>
          <a:p>
            <a:pPr marL="228600" indent="-228600">
              <a:buFont typeface="+mj-lt"/>
              <a:buAutoNum type="arabicPeriod"/>
            </a:pPr>
            <a:r>
              <a:rPr lang="en-US" b="1" dirty="0"/>
              <a:t>Group by category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Insights - </a:t>
            </a:r>
            <a:r>
              <a:rPr lang="en-US" sz="1200" dirty="0">
                <a:solidFill>
                  <a:srgbClr val="03141C"/>
                </a:solidFill>
                <a:ea typeface="Arial-Regular" pitchFamily="34" charset="-122"/>
                <a:cs typeface="Arial-Regular" pitchFamily="34" charset="-120"/>
              </a:rPr>
              <a:t>Healthcare category may run out in next 2 days suggesting reorder.</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 question focuses To </a:t>
            </a:r>
            <a:r>
              <a:rPr lang="en-US" b="1" dirty="0"/>
              <a:t>forecast stock depletion</a:t>
            </a:r>
            <a:r>
              <a:rPr lang="en-US" dirty="0"/>
              <a:t> of products over the next 30 days using recent sales data, so that businesses can:</a:t>
            </a:r>
          </a:p>
          <a:p>
            <a:pPr marL="171450" indent="-171450">
              <a:buFont typeface="Arial" panose="020B0604020202020204" pitchFamily="34" charset="0"/>
              <a:buChar char="•"/>
            </a:pPr>
            <a:r>
              <a:rPr lang="en-US" b="1" dirty="0"/>
              <a:t>Restock on time</a:t>
            </a:r>
            <a:endParaRPr lang="en-US" dirty="0"/>
          </a:p>
          <a:p>
            <a:pPr marL="171450" indent="-171450">
              <a:buFont typeface="Arial" panose="020B0604020202020204" pitchFamily="34" charset="0"/>
              <a:buChar char="•"/>
            </a:pPr>
            <a:r>
              <a:rPr lang="en-US" dirty="0"/>
              <a:t>Avoid </a:t>
            </a:r>
            <a:r>
              <a:rPr lang="en-US" b="1" dirty="0"/>
              <a:t>stockouts</a:t>
            </a:r>
            <a:endParaRPr lang="en-US" dirty="0"/>
          </a:p>
          <a:p>
            <a:pPr marL="171450" indent="-171450">
              <a:buFont typeface="Arial" panose="020B0604020202020204" pitchFamily="34" charset="0"/>
              <a:buChar char="•"/>
            </a:pPr>
            <a:r>
              <a:rPr lang="en-US" dirty="0"/>
              <a:t>Reduce emergency or last-minute purchases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Query – </a:t>
            </a:r>
          </a:p>
          <a:p>
            <a:pPr marL="228600" indent="-228600">
              <a:buFont typeface="+mj-lt"/>
              <a:buAutoNum type="arabicPeriod"/>
            </a:pPr>
            <a:r>
              <a:rPr lang="en-US" b="1" dirty="0"/>
              <a:t>Calculated total stock from current stock of inventory table</a:t>
            </a:r>
          </a:p>
          <a:p>
            <a:pPr marL="228600" indent="-228600">
              <a:buFont typeface="+mj-lt"/>
              <a:buAutoNum type="arabicPeriod"/>
            </a:pPr>
            <a:r>
              <a:rPr lang="en-US" b="1" dirty="0"/>
              <a:t>Calculated average daily sales from sum of quantity from sales table divided by count of distinct sales date from sales date.</a:t>
            </a:r>
          </a:p>
          <a:p>
            <a:pPr marL="228600" indent="-228600">
              <a:buFont typeface="+mj-lt"/>
              <a:buAutoNum type="arabicPeriod"/>
            </a:pPr>
            <a:r>
              <a:rPr lang="en-US" b="1" dirty="0"/>
              <a:t>Then calculated days until category empty by dividing total stocks with avg daily sales </a:t>
            </a:r>
          </a:p>
          <a:p>
            <a:pPr marL="228600" indent="-228600">
              <a:buFont typeface="+mj-lt"/>
              <a:buAutoNum type="arabicPeriod"/>
            </a:pPr>
            <a:r>
              <a:rPr lang="en-US" b="1" dirty="0"/>
              <a:t>Group by category</a:t>
            </a:r>
          </a:p>
          <a:p>
            <a:pPr marL="228600" indent="-228600">
              <a:buFont typeface="+mj-lt"/>
              <a:buAutoNum type="arabicPeriod"/>
            </a:pPr>
            <a:r>
              <a:rPr lang="en-US" b="1" dirty="0"/>
              <a:t>Use having clause to filter groups with &lt;= 30 days until stock out.</a:t>
            </a:r>
          </a:p>
          <a:p>
            <a:pPr marL="228600" indent="-228600">
              <a:buFont typeface="+mj-lt"/>
              <a:buAutoNum type="arabicPeriod"/>
            </a:pPr>
            <a:endParaRPr lang="en-US" b="1" dirty="0"/>
          </a:p>
          <a:p>
            <a:pPr marL="0" indent="0">
              <a:buFont typeface="+mj-lt"/>
              <a:buNone/>
            </a:pPr>
            <a:r>
              <a:rPr lang="en-US" b="1" dirty="0"/>
              <a:t>Insights- </a:t>
            </a:r>
            <a:r>
              <a:rPr lang="en-US" sz="1200" dirty="0">
                <a:solidFill>
                  <a:srgbClr val="03141C"/>
                </a:solidFill>
                <a:ea typeface="Arial-Regular" pitchFamily="34" charset="-122"/>
                <a:cs typeface="Arial-Regular" pitchFamily="34" charset="-120"/>
              </a:rPr>
              <a:t>HP laser jet printer has less than a day left for stock out suggesting reorder.</a:t>
            </a:r>
            <a:endParaRPr lang="en-US" b="1"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dives deeper into </a:t>
            </a:r>
            <a:r>
              <a:rPr lang="en-US" b="1" dirty="0"/>
              <a:t>data-driven decision-making</a:t>
            </a:r>
            <a:r>
              <a:rPr lang="en-US" dirty="0"/>
              <a:t> using advanced SQL analysis. It goes beyond basic inventory tracking to identify </a:t>
            </a:r>
            <a:r>
              <a:rPr lang="en-US" b="1" dirty="0"/>
              <a:t>inefficiencies</a:t>
            </a:r>
            <a:r>
              <a:rPr lang="en-US" dirty="0"/>
              <a:t>, </a:t>
            </a:r>
            <a:r>
              <a:rPr lang="en-US" b="1" dirty="0"/>
              <a:t>cost drivers</a:t>
            </a:r>
            <a:r>
              <a:rPr lang="en-US" dirty="0"/>
              <a:t>, and </a:t>
            </a:r>
            <a:r>
              <a:rPr lang="en-US" b="1" dirty="0"/>
              <a:t>strategic opportunities</a:t>
            </a:r>
            <a:r>
              <a:rPr lang="en-US" dirty="0"/>
              <a:t> for optimization.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objectifies To </a:t>
            </a:r>
            <a:r>
              <a:rPr lang="en-US" b="1" dirty="0"/>
              <a:t>detect products</a:t>
            </a:r>
            <a:r>
              <a:rPr lang="en-US" dirty="0"/>
              <a:t> that haven’t sold in the last 90 days, and then suggest actions to:</a:t>
            </a:r>
          </a:p>
          <a:p>
            <a:r>
              <a:rPr lang="en-US" dirty="0"/>
              <a:t>Free up warehouse space</a:t>
            </a:r>
          </a:p>
          <a:p>
            <a:r>
              <a:rPr lang="en-US" dirty="0"/>
              <a:t>Recover tied-up capital</a:t>
            </a:r>
          </a:p>
          <a:p>
            <a:r>
              <a:rPr lang="en-US" dirty="0"/>
              <a:t>Improve inventory efficiency</a:t>
            </a:r>
          </a:p>
          <a:p>
            <a:endParaRPr lang="en-US" dirty="0"/>
          </a:p>
          <a:p>
            <a:r>
              <a:rPr lang="en-US" b="1" dirty="0"/>
              <a:t>Queries-</a:t>
            </a:r>
          </a:p>
          <a:p>
            <a:pPr marL="228600" indent="-228600">
              <a:buFont typeface="+mj-lt"/>
              <a:buAutoNum type="arabicPeriod"/>
            </a:pPr>
            <a:r>
              <a:rPr lang="en-US" b="1" dirty="0"/>
              <a:t>Used max() aggregate function on sales date from sales table to calculate last sold date</a:t>
            </a:r>
          </a:p>
          <a:p>
            <a:pPr marL="228600" indent="-228600">
              <a:buFont typeface="+mj-lt"/>
              <a:buAutoNum type="arabicPeriod"/>
            </a:pPr>
            <a:r>
              <a:rPr lang="en-US" b="1" dirty="0"/>
              <a:t>Apply group by on product name and current stock</a:t>
            </a:r>
          </a:p>
          <a:p>
            <a:pPr marL="228600" indent="-228600">
              <a:buFont typeface="+mj-lt"/>
              <a:buAutoNum type="arabicPeriod"/>
            </a:pPr>
            <a:r>
              <a:rPr lang="en-US" b="1" dirty="0"/>
              <a:t>Use having to filter groups based on condition that last sold date should be lesser than 90 days(current days- interval of 90days)</a:t>
            </a:r>
          </a:p>
          <a:p>
            <a:endParaRPr lang="en-US" b="1" dirty="0"/>
          </a:p>
          <a:p>
            <a:endParaRPr lang="en-US" dirty="0"/>
          </a:p>
          <a:p>
            <a:pPr marL="0" indent="0" algn="just">
              <a:lnSpc>
                <a:spcPts val="2780"/>
              </a:lnSpc>
              <a:buNone/>
            </a:pPr>
            <a:r>
              <a:rPr lang="en-US" dirty="0" err="1"/>
              <a:t>Insghts</a:t>
            </a:r>
            <a:r>
              <a:rPr lang="en-US" dirty="0"/>
              <a:t>-</a:t>
            </a:r>
            <a:r>
              <a:rPr lang="en-US" sz="1200" dirty="0">
                <a:solidFill>
                  <a:srgbClr val="03141C"/>
                </a:solidFill>
                <a:ea typeface="Arial-Regular" pitchFamily="34" charset="-122"/>
              </a:rPr>
              <a:t> </a:t>
            </a:r>
            <a:r>
              <a:rPr lang="en-US" sz="1200" dirty="0">
                <a:solidFill>
                  <a:srgbClr val="03141C"/>
                </a:solidFill>
                <a:ea typeface="Arial-Regular" pitchFamily="34" charset="-122"/>
                <a:cs typeface="Arial-Regular" pitchFamily="34" charset="-120"/>
              </a:rPr>
              <a:t>Here we can see that </a:t>
            </a:r>
            <a:r>
              <a:rPr lang="en-US" sz="1200" dirty="0" err="1">
                <a:solidFill>
                  <a:srgbClr val="03141C"/>
                </a:solidFill>
                <a:ea typeface="Arial-Regular" pitchFamily="34" charset="-122"/>
                <a:cs typeface="Arial-Regular" pitchFamily="34" charset="-120"/>
              </a:rPr>
              <a:t>cinthol</a:t>
            </a:r>
            <a:r>
              <a:rPr lang="en-US" sz="1200" dirty="0">
                <a:solidFill>
                  <a:srgbClr val="03141C"/>
                </a:solidFill>
                <a:ea typeface="Arial-Regular" pitchFamily="34" charset="-122"/>
                <a:cs typeface="Arial-Regular" pitchFamily="34" charset="-120"/>
              </a:rPr>
              <a:t> soap has high current stock. Products with slow moving (high </a:t>
            </a:r>
            <a:r>
              <a:rPr lang="en-US" sz="1200" dirty="0" err="1">
                <a:solidFill>
                  <a:srgbClr val="03141C"/>
                </a:solidFill>
                <a:ea typeface="Arial-Regular" pitchFamily="34" charset="-122"/>
                <a:cs typeface="Arial-Regular" pitchFamily="34" charset="-120"/>
              </a:rPr>
              <a:t>current_stock</a:t>
            </a:r>
            <a:r>
              <a:rPr lang="en-US" sz="1200" dirty="0">
                <a:solidFill>
                  <a:srgbClr val="03141C"/>
                </a:solidFill>
                <a:ea typeface="Arial-Regular" pitchFamily="34" charset="-122"/>
                <a:cs typeface="Arial-Regular" pitchFamily="34" charset="-120"/>
              </a:rPr>
              <a:t>) can be put on clearance sales by discounting them</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is aimed at identifying </a:t>
            </a:r>
            <a:r>
              <a:rPr lang="en-US" b="1" dirty="0"/>
              <a:t>non-performing inventory</a:t>
            </a:r>
            <a:r>
              <a:rPr lang="en-US" dirty="0"/>
              <a:t> — products that consume resources but contribute very little to revenue or profit — and taking action to </a:t>
            </a:r>
            <a:r>
              <a:rPr lang="en-US" b="1" dirty="0"/>
              <a:t>optimize inventory profitability</a:t>
            </a:r>
            <a:r>
              <a:rPr lang="en-US" dirty="0"/>
              <a:t>.</a:t>
            </a:r>
          </a:p>
          <a:p>
            <a:endParaRPr lang="en-US" dirty="0"/>
          </a:p>
          <a:p>
            <a:r>
              <a:rPr lang="en-US" b="1" dirty="0"/>
              <a:t>Query-</a:t>
            </a:r>
          </a:p>
          <a:p>
            <a:pPr marL="228600" indent="-228600">
              <a:buFont typeface="+mj-lt"/>
              <a:buAutoNum type="arabicPeriod"/>
            </a:pPr>
            <a:r>
              <a:rPr lang="en-US" b="1" dirty="0"/>
              <a:t>Holding cost calculated by the formula = current stock from inventory table * Price from Products table * holding rate of o.ooo1(which is assumed  o.o1% rate per day)</a:t>
            </a:r>
          </a:p>
          <a:p>
            <a:pPr marL="228600" indent="-228600">
              <a:buFont typeface="+mj-lt"/>
              <a:buAutoNum type="arabicPeriod"/>
            </a:pPr>
            <a:r>
              <a:rPr lang="en-US" b="1" dirty="0"/>
              <a:t>Used date diff to calculate the days between current date and last sales date by using max function</a:t>
            </a:r>
          </a:p>
          <a:p>
            <a:pPr marL="228600" indent="-228600">
              <a:buFont typeface="+mj-lt"/>
              <a:buAutoNum type="arabicPeriod"/>
            </a:pPr>
            <a:r>
              <a:rPr lang="en-US" b="1" dirty="0"/>
              <a:t>Group by and apply having clause to filter groups based on 2 condition </a:t>
            </a:r>
          </a:p>
          <a:p>
            <a:pPr marL="171450" indent="-171450">
              <a:buFont typeface="Arial" panose="020B0604020202020204" pitchFamily="34" charset="0"/>
              <a:buChar char="•"/>
            </a:pPr>
            <a:r>
              <a:rPr lang="en-US" b="1" dirty="0"/>
              <a:t>Total units sold &lt; 10 </a:t>
            </a:r>
          </a:p>
          <a:p>
            <a:pPr marL="171450" indent="-171450">
              <a:buFont typeface="Arial" panose="020B0604020202020204" pitchFamily="34" charset="0"/>
              <a:buChar char="•"/>
            </a:pPr>
            <a:r>
              <a:rPr lang="en-US" b="1" dirty="0"/>
              <a:t>Days since last sold &gt;90</a:t>
            </a:r>
          </a:p>
          <a:p>
            <a:pPr marL="171450" indent="-171450">
              <a:buFont typeface="Arial" panose="020B0604020202020204" pitchFamily="34" charset="0"/>
              <a:buChar char="•"/>
            </a:pPr>
            <a:endParaRPr lang="en-US" b="1" dirty="0"/>
          </a:p>
          <a:p>
            <a:pPr marL="0" indent="0" algn="just">
              <a:lnSpc>
                <a:spcPts val="2780"/>
              </a:lnSpc>
              <a:buNone/>
            </a:pPr>
            <a:r>
              <a:rPr lang="en-US" b="1" dirty="0"/>
              <a:t>Insights-</a:t>
            </a:r>
          </a:p>
          <a:p>
            <a:pPr marL="0" indent="0" algn="just">
              <a:lnSpc>
                <a:spcPts val="2780"/>
              </a:lnSpc>
              <a:buNone/>
            </a:pPr>
            <a:r>
              <a:rPr lang="en-US" b="1" dirty="0"/>
              <a:t>Samsung galaxy s23 has a very high holding cost suggesting discount or replacement.</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focuses on measuring the </a:t>
            </a:r>
            <a:r>
              <a:rPr lang="en-US" b="1" dirty="0"/>
              <a:t>overall performance of the inventory system</a:t>
            </a:r>
            <a:r>
              <a:rPr lang="en-US" dirty="0"/>
              <a:t> using key metrics that reflect financial health, operational efficiency, and service levels.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Calculated total revenue till date</a:t>
            </a:r>
          </a:p>
          <a:p>
            <a:r>
              <a:rPr lang="en-US" dirty="0"/>
              <a:t>Total cost( purchase price)</a:t>
            </a:r>
          </a:p>
          <a:p>
            <a:r>
              <a:rPr lang="en-US" dirty="0"/>
              <a:t>Current profit</a:t>
            </a:r>
          </a:p>
          <a:p>
            <a:r>
              <a:rPr lang="en-US" dirty="0"/>
              <a:t>Total units sold till date</a:t>
            </a:r>
          </a:p>
          <a:p>
            <a:r>
              <a:rPr lang="en-US" dirty="0"/>
              <a:t>Total current stocks left</a:t>
            </a:r>
          </a:p>
          <a:p>
            <a:endParaRPr lang="en-US" dirty="0"/>
          </a:p>
          <a:p>
            <a:r>
              <a:rPr lang="en-US" dirty="0"/>
              <a:t>Insights - Gives a </a:t>
            </a:r>
            <a:r>
              <a:rPr lang="en-US" b="1" dirty="0"/>
              <a:t>snapshot of inventory health</a:t>
            </a:r>
            <a:endParaRPr lang="en-US" dirty="0"/>
          </a:p>
          <a:p>
            <a:r>
              <a:rPr lang="en-US" dirty="0"/>
              <a:t>Helps assess whether the inventory is </a:t>
            </a:r>
            <a:r>
              <a:rPr lang="en-US" b="1" dirty="0"/>
              <a:t>cost-efficient and profitable</a:t>
            </a:r>
            <a:endParaRPr lang="en-US" dirty="0"/>
          </a:p>
          <a:p>
            <a:r>
              <a:rPr lang="en-US" dirty="0"/>
              <a:t>Identifies areas for </a:t>
            </a:r>
            <a:r>
              <a:rPr lang="en-US" b="1" dirty="0"/>
              <a:t>cost control or profit improvement</a:t>
            </a:r>
            <a:endParaRPr lang="en-US" dirty="0"/>
          </a:p>
          <a:p>
            <a:r>
              <a:rPr lang="en-US" dirty="0"/>
              <a:t>Supports reporting for </a:t>
            </a:r>
            <a:r>
              <a:rPr lang="en-US" b="1" dirty="0"/>
              <a:t>management or stakeholders</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a:t>
            </a:r>
            <a:r>
              <a:rPr lang="en-US" b="1" dirty="0"/>
              <a:t>Inventory Management System (IMS) is and important component of any business.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It</a:t>
            </a:r>
            <a:r>
              <a:rPr lang="en-US" dirty="0"/>
              <a:t> helps businesses </a:t>
            </a:r>
            <a:r>
              <a:rPr lang="en-US" b="1" dirty="0"/>
              <a:t>track, manage, and optimize their stock levels</a:t>
            </a: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ensures that the right amount of inventory is available at the right time, minimizing costs and maximizing efficiency.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Inventory management is critical in sectors like retail, FMCG, healthcare, logistics, and e-commerce. All these industries rely on accurate tracking and timely replenishment of stock to stay competitive and profitable.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SQL analysis helped us uncover inefficiencies and define clear strategies such as:</a:t>
            </a:r>
          </a:p>
          <a:p>
            <a:pPr marL="228600" indent="-228600">
              <a:buFont typeface="+mj-lt"/>
              <a:buAutoNum type="arabicPeriod"/>
            </a:pPr>
            <a:r>
              <a:rPr lang="en-US" dirty="0"/>
              <a:t> fix stock balance to meet demands to avoid overstocking</a:t>
            </a:r>
          </a:p>
          <a:p>
            <a:pPr marL="228600" indent="-228600">
              <a:buFont typeface="+mj-lt"/>
              <a:buAutoNum type="arabicPeriod"/>
            </a:pPr>
            <a:r>
              <a:rPr lang="en-US" dirty="0"/>
              <a:t>Monitor expiry to manage product expiration and low shelf life to avoid wastage and loss of revenue.</a:t>
            </a:r>
          </a:p>
          <a:p>
            <a:pPr marL="228600" indent="-228600">
              <a:buFont typeface="+mj-lt"/>
              <a:buAutoNum type="arabicPeriod"/>
            </a:pPr>
            <a:r>
              <a:rPr lang="en-US" dirty="0"/>
              <a:t>Adjust supplier contract and negotiate to optimize purchase price </a:t>
            </a:r>
          </a:p>
          <a:p>
            <a:pPr marL="228600" indent="-228600">
              <a:buFont typeface="+mj-lt"/>
              <a:buAutoNum type="arabicPeriod"/>
            </a:pPr>
            <a:r>
              <a:rPr lang="en-US" dirty="0"/>
              <a:t>Reduce reorder frequency for slow moving items </a:t>
            </a:r>
          </a:p>
          <a:p>
            <a:pPr marL="228600" indent="-228600">
              <a:buFont typeface="+mj-lt"/>
              <a:buAutoNum type="arabicPeriod"/>
            </a:pPr>
            <a:r>
              <a:rPr lang="en-US" dirty="0"/>
              <a:t>Discontinue underperforming items with poor sales and giving less profit</a:t>
            </a:r>
          </a:p>
          <a:p>
            <a:pPr marL="228600" indent="-228600">
              <a:buFont typeface="+mj-lt"/>
              <a:buAutoNum type="arabicPeriod"/>
            </a:pPr>
            <a:r>
              <a:rPr lang="en-US" dirty="0"/>
              <a:t>Improve pricing strategy for low profit product.</a:t>
            </a:r>
          </a:p>
          <a:p>
            <a:pPr marL="0" indent="0">
              <a:buFont typeface="+mj-lt"/>
              <a:buNone/>
            </a:pPr>
            <a:endParaRPr lang="en-US" dirty="0"/>
          </a:p>
          <a:p>
            <a:pPr marL="0" indent="0">
              <a:buFont typeface="+mj-lt"/>
              <a:buNone/>
            </a:pPr>
            <a:r>
              <a:rPr lang="en-US" dirty="0"/>
              <a:t>By following all this strategies we can achieve a profitable business in inventory.</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its importance, inventory management faces many challenges—</a:t>
            </a:r>
          </a:p>
          <a:p>
            <a:pPr marL="171450" indent="-171450">
              <a:buFont typeface="Arial" panose="020B0604020202020204" pitchFamily="34" charset="0"/>
              <a:buChar char="•"/>
            </a:pPr>
            <a:r>
              <a:rPr lang="en-US" dirty="0"/>
              <a:t>Wastage or destruction of products, </a:t>
            </a:r>
          </a:p>
          <a:p>
            <a:pPr marL="171450" indent="-171450">
              <a:buFont typeface="Arial" panose="020B0604020202020204" pitchFamily="34" charset="0"/>
              <a:buChar char="•"/>
            </a:pPr>
            <a:r>
              <a:rPr lang="en-US" dirty="0"/>
              <a:t>unmonitored expiry which if not tracked will lead to product being expired without being sold and loss od revenue in the process, </a:t>
            </a:r>
          </a:p>
          <a:p>
            <a:pPr marL="171450" indent="-171450">
              <a:buFont typeface="Arial" panose="020B0604020202020204" pitchFamily="34" charset="0"/>
              <a:buChar char="•"/>
            </a:pPr>
            <a:r>
              <a:rPr lang="en-US" dirty="0"/>
              <a:t>stockouts make it unable to fulfill the order of customers, </a:t>
            </a:r>
          </a:p>
          <a:p>
            <a:pPr marL="171450" indent="-171450">
              <a:buFont typeface="Arial" panose="020B0604020202020204" pitchFamily="34" charset="0"/>
              <a:buChar char="•"/>
            </a:pPr>
            <a:r>
              <a:rPr lang="en-US" dirty="0"/>
              <a:t>overstocking leading to storage cost, </a:t>
            </a:r>
          </a:p>
          <a:p>
            <a:pPr marL="171450" indent="-171450">
              <a:buFont typeface="Arial" panose="020B0604020202020204" pitchFamily="34" charset="0"/>
              <a:buChar char="•"/>
            </a:pPr>
            <a:r>
              <a:rPr lang="en-US" dirty="0"/>
              <a:t>Loss of sales due to inventory problems, </a:t>
            </a:r>
          </a:p>
          <a:p>
            <a:pPr marL="171450" indent="-171450">
              <a:buFont typeface="Arial" panose="020B0604020202020204" pitchFamily="34" charset="0"/>
              <a:buChar char="•"/>
            </a:pPr>
            <a:r>
              <a:rPr lang="en-US" dirty="0"/>
              <a:t>poor vendor performance, </a:t>
            </a:r>
          </a:p>
          <a:p>
            <a:pPr marL="171450" indent="-171450">
              <a:buFont typeface="Arial" panose="020B0604020202020204" pitchFamily="34" charset="0"/>
              <a:buChar char="•"/>
            </a:pPr>
            <a:r>
              <a:rPr lang="en-US" dirty="0"/>
              <a:t>identifying  profitable products, </a:t>
            </a:r>
          </a:p>
          <a:p>
            <a:pPr marL="171450" indent="-171450">
              <a:buFont typeface="Arial" panose="020B0604020202020204" pitchFamily="34" charset="0"/>
              <a:buChar char="•"/>
            </a:pPr>
            <a:r>
              <a:rPr lang="en-US" dirty="0"/>
              <a:t>excess of inventory leading to holding more stock than needed, </a:t>
            </a:r>
          </a:p>
          <a:p>
            <a:pPr marL="171450" indent="-171450">
              <a:buFont typeface="Arial" panose="020B0604020202020204" pitchFamily="34" charset="0"/>
              <a:buChar char="•"/>
            </a:pPr>
            <a:r>
              <a:rPr lang="en-US" dirty="0"/>
              <a:t>delayed shipments leading to stockouts and ultimately loss of customers, and most importantly  </a:t>
            </a:r>
          </a:p>
          <a:p>
            <a:pPr marL="171450" indent="-171450">
              <a:buFont typeface="Arial" panose="020B0604020202020204" pitchFamily="34" charset="0"/>
              <a:buChar char="•"/>
            </a:pPr>
            <a:r>
              <a:rPr lang="en-US" dirty="0"/>
              <a:t>lack of insights </a:t>
            </a:r>
          </a:p>
          <a:p>
            <a:pPr marL="0" indent="0">
              <a:buFont typeface="Arial" panose="020B0604020202020204" pitchFamily="34" charset="0"/>
              <a:buNone/>
            </a:pPr>
            <a:r>
              <a:rPr lang="en-US" dirty="0"/>
              <a:t>This challenges can be solved by setting objectives and analyzing them using SQL.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goals are</a:t>
            </a:r>
          </a:p>
          <a:p>
            <a:pPr marL="228600" indent="-228600">
              <a:buFont typeface="+mj-lt"/>
              <a:buAutoNum type="arabicPeriod"/>
            </a:pPr>
            <a:r>
              <a:rPr lang="en-US" dirty="0"/>
              <a:t> to track inventory levels for accurate count, </a:t>
            </a:r>
          </a:p>
          <a:p>
            <a:pPr marL="228600" indent="-228600">
              <a:buFont typeface="+mj-lt"/>
              <a:buAutoNum type="arabicPeriod"/>
            </a:pPr>
            <a:r>
              <a:rPr lang="en-US" dirty="0"/>
              <a:t>manage suppliers for strong supplier relationship, </a:t>
            </a:r>
          </a:p>
          <a:p>
            <a:pPr marL="228600" indent="-228600">
              <a:buFont typeface="+mj-lt"/>
              <a:buAutoNum type="arabicPeriod"/>
            </a:pPr>
            <a:r>
              <a:rPr lang="en-US" dirty="0"/>
              <a:t>analyze sales  to understand trends and profitability, </a:t>
            </a:r>
          </a:p>
          <a:p>
            <a:pPr marL="228600" indent="-228600">
              <a:buFont typeface="+mj-lt"/>
              <a:buAutoNum type="arabicPeriod"/>
            </a:pPr>
            <a:r>
              <a:rPr lang="en-US" dirty="0"/>
              <a:t>optimize inventory to reduce holding cost which will improve efficiency, </a:t>
            </a:r>
          </a:p>
          <a:p>
            <a:pPr marL="228600" indent="-228600">
              <a:buFont typeface="+mj-lt"/>
              <a:buAutoNum type="arabicPeriod"/>
            </a:pPr>
            <a:r>
              <a:rPr lang="en-US" dirty="0"/>
              <a:t>along with this we also need to improve shipments for avoiding any stockouts,</a:t>
            </a:r>
          </a:p>
          <a:p>
            <a:pPr marL="228600" indent="-228600">
              <a:buFont typeface="+mj-lt"/>
              <a:buAutoNum type="arabicPeriod"/>
            </a:pPr>
            <a:r>
              <a:rPr lang="en-US" dirty="0"/>
              <a:t>and most importantly we need to use forecasting to plan inventory needs for the future demands. </a:t>
            </a:r>
          </a:p>
          <a:p>
            <a:r>
              <a:rPr lang="en-US" dirty="0"/>
              <a:t>All this objectives with SQL analysis will lead our inventory from a bad management to good management. Ultimately, we want to move from chaos to control.</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SQL project uses a relational database with interrelated tables - Products, Inventory, Supplies, Purchases,  Sales and Shipments. These interlinked tables help us run powerful queries and uncover deep insights.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a:t>A Product is created and listed in the Products table which is the central table and is </a:t>
            </a:r>
            <a:r>
              <a:rPr lang="en-IN" dirty="0"/>
              <a:t>Connected to Inventory, Purchases, Sales, and Shipments via </a:t>
            </a:r>
            <a:r>
              <a:rPr lang="en-IN" dirty="0" err="1"/>
              <a:t>product_id</a:t>
            </a:r>
            <a:r>
              <a:rPr lang="en-US" sz="1200" b="0" dirty="0"/>
              <a:t>.</a:t>
            </a:r>
          </a:p>
          <a:p>
            <a:pPr marL="228600" indent="-228600">
              <a:buFont typeface="+mj-lt"/>
              <a:buAutoNum type="arabicPeriod"/>
            </a:pPr>
            <a:r>
              <a:rPr lang="en-US" sz="1200" b="0" dirty="0"/>
              <a:t>Inventory table tracks how much stock is available for that product, including expiry details.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Suppliers helps assess vendor performance, costs, and reliability of the Product through foreign key linked to product id  .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a:t>When a purchase is made, an entry is added to the Purchases table, linking the Products and the Suppliers table through foreign key.</a:t>
            </a:r>
          </a:p>
          <a:p>
            <a:pPr marL="228600" indent="-228600">
              <a:buFont typeface="+mj-lt"/>
              <a:buAutoNum type="arabicPeriod"/>
            </a:pPr>
            <a:r>
              <a:rPr lang="en-US" sz="1200" b="0" dirty="0"/>
              <a:t>As the product is sold, entries are recorded in the Sales table which is linked to Products through foreign key productid.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a:t>Shipping details for both incoming (from supplier) and outgoing (to customer) are tracked in Shipments. </a:t>
            </a:r>
            <a:r>
              <a:rPr lang="en-IN" dirty="0"/>
              <a:t>Shipments connects both Purchases and Sales for movement tracking. </a:t>
            </a:r>
            <a:endParaRPr lang="en-US" sz="1200" b="0" dirty="0"/>
          </a:p>
          <a:p>
            <a:pPr marL="0" indent="0">
              <a:buFont typeface="+mj-lt"/>
              <a:buNone/>
            </a:pPr>
            <a:endParaRPr lang="en-US" sz="1200" b="0" dirty="0"/>
          </a:p>
          <a:p>
            <a:pPr marL="0" indent="0">
              <a:buFont typeface="+mj-lt"/>
              <a:buNone/>
            </a:pPr>
            <a:r>
              <a:rPr lang="en-US" sz="1200" b="0" dirty="0"/>
              <a:t>All the entities have one to many relationship.</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an effective analysis we have used a variety of SQL concepts like DDL, DML, DQL commands along with constraints, clauses, various operators, </a:t>
            </a:r>
            <a:r>
              <a:rPr lang="en-US" dirty="0" err="1"/>
              <a:t>sql</a:t>
            </a:r>
            <a:r>
              <a:rPr lang="en-US" dirty="0"/>
              <a:t> functions such as aggregate function, math functions, and date function. We have also used Joins and Subquery These allowed us to derive complex insights from raw data.</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Let’s move into the core analysis, divided into seven sections, starting with inventory operations and moving toward advanced strategy and KPIs.</a:t>
            </a:r>
            <a:endParaRPr lang="en-IN" dirty="0"/>
          </a:p>
        </p:txBody>
      </p:sp>
    </p:spTree>
    <p:extLst>
      <p:ext uri="{BB962C8B-B14F-4D97-AF65-F5344CB8AC3E}">
        <p14:creationId xmlns:p14="http://schemas.microsoft.com/office/powerpoint/2010/main" val="19879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4.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5.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7.wdp"/><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microsoft.com/office/2007/relationships/hdphoto" Target="../media/hdphoto8.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9.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0.wdp"/><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1.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2.wd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3.wdp"/><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5.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png"/><Relationship Id="rId7" Type="http://schemas.openxmlformats.org/officeDocument/2006/relationships/diagramLayout" Target="../diagrams/layou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3.png"/><Relationship Id="rId10" Type="http://schemas.microsoft.com/office/2007/relationships/diagramDrawing" Target="../diagrams/drawing2.xml"/><Relationship Id="rId4" Type="http://schemas.openxmlformats.org/officeDocument/2006/relationships/image" Target="../media/image5.png"/><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7" name="Picture 6">
            <a:extLst>
              <a:ext uri="{FF2B5EF4-FFF2-40B4-BE49-F238E27FC236}">
                <a16:creationId xmlns:a16="http://schemas.microsoft.com/office/drawing/2014/main" id="{187E14E7-75A4-BD9B-639F-1F27237F05FC}"/>
              </a:ext>
            </a:extLst>
          </p:cNvPr>
          <p:cNvPicPr>
            <a:picLocks noChangeAspect="1"/>
          </p:cNvPicPr>
          <p:nvPr/>
        </p:nvPicPr>
        <p:blipFill>
          <a:blip r:embed="rId4">
            <a:alphaModFix/>
          </a:blip>
          <a:srcRect l="-1" t="21487" r="2199" b="28065"/>
          <a:stretch>
            <a:fillRect/>
          </a:stretch>
        </p:blipFill>
        <p:spPr>
          <a:xfrm>
            <a:off x="18288" y="0"/>
            <a:ext cx="14615096" cy="4250724"/>
          </a:xfrm>
          <a:prstGeom prst="rect">
            <a:avLst/>
          </a:prstGeom>
        </p:spPr>
      </p:pic>
      <p:sp>
        <p:nvSpPr>
          <p:cNvPr id="4" name="Text 0"/>
          <p:cNvSpPr/>
          <p:nvPr/>
        </p:nvSpPr>
        <p:spPr>
          <a:xfrm>
            <a:off x="1074420" y="7204696"/>
            <a:ext cx="12481560" cy="742376"/>
          </a:xfrm>
          <a:prstGeom prst="rect">
            <a:avLst/>
          </a:prstGeom>
          <a:noFill/>
          <a:ln/>
        </p:spPr>
        <p:txBody>
          <a:bodyPr wrap="none" lIns="0" tIns="0" rIns="0" bIns="0" rtlCol="0" anchor="ctr"/>
          <a:lstStyle/>
          <a:p>
            <a:pPr marL="0" indent="0" algn="ctr">
              <a:lnSpc>
                <a:spcPts val="2780"/>
              </a:lnSpc>
              <a:buNone/>
            </a:pPr>
            <a:r>
              <a:rPr lang="en-US" sz="4400" b="1" dirty="0">
                <a:solidFill>
                  <a:srgbClr val="03141C"/>
                </a:solidFill>
                <a:ea typeface="Arial-Regular" pitchFamily="34" charset="-122"/>
                <a:cs typeface="Arial-Regular" pitchFamily="34" charset="-120"/>
              </a:rPr>
              <a:t>Presented by : Shamal Pradip Kumbhar</a:t>
            </a:r>
            <a:endParaRPr lang="en-US" sz="4400" b="1" dirty="0"/>
          </a:p>
        </p:txBody>
      </p:sp>
      <p:sp>
        <p:nvSpPr>
          <p:cNvPr id="5" name="Text 1"/>
          <p:cNvSpPr/>
          <p:nvPr/>
        </p:nvSpPr>
        <p:spPr>
          <a:xfrm>
            <a:off x="833596" y="4409756"/>
            <a:ext cx="12984480" cy="2286000"/>
          </a:xfrm>
          <a:prstGeom prst="rect">
            <a:avLst/>
          </a:prstGeom>
          <a:noFill/>
          <a:ln/>
        </p:spPr>
        <p:txBody>
          <a:bodyPr wrap="square" lIns="0" tIns="0" rIns="0" bIns="0" rtlCol="0" anchor="ctr"/>
          <a:lstStyle/>
          <a:p>
            <a:pPr marL="0" indent="0" algn="ctr">
              <a:lnSpc>
                <a:spcPts val="8970"/>
              </a:lnSpc>
              <a:buNone/>
            </a:pPr>
            <a:r>
              <a:rPr lang="en-US" sz="7200" b="1" dirty="0">
                <a:solidFill>
                  <a:srgbClr val="011C2A"/>
                </a:solidFill>
                <a:ea typeface="思源黑体-思源黑体-Bold" pitchFamily="34" charset="-122"/>
                <a:cs typeface="思源黑体-思源黑体-Bold" pitchFamily="34" charset="-120"/>
              </a:rPr>
              <a:t>Inventory Management System Analysis using SQL</a:t>
            </a:r>
            <a:endParaRPr lang="en-US" sz="72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91376"/>
            <a:ext cx="14630400" cy="8531352"/>
          </a:xfrm>
          <a:prstGeom prst="rect">
            <a:avLst/>
          </a:prstGeom>
        </p:spPr>
      </p:pic>
      <p:pic>
        <p:nvPicPr>
          <p:cNvPr id="4" name="Image 2" descr="preencoded.png"/>
          <p:cNvPicPr>
            <a:picLocks noChangeAspect="1"/>
          </p:cNvPicPr>
          <p:nvPr/>
        </p:nvPicPr>
        <p:blipFill>
          <a:blip r:embed="rId4"/>
          <a:stretch>
            <a:fillRect/>
          </a:stretch>
        </p:blipFill>
        <p:spPr>
          <a:xfrm>
            <a:off x="706407" y="7637488"/>
            <a:ext cx="12984480" cy="36576"/>
          </a:xfrm>
          <a:prstGeom prst="rect">
            <a:avLst/>
          </a:prstGeom>
        </p:spPr>
      </p:pic>
      <p:sp>
        <p:nvSpPr>
          <p:cNvPr id="5" name="Text 0"/>
          <p:cNvSpPr/>
          <p:nvPr/>
        </p:nvSpPr>
        <p:spPr>
          <a:xfrm>
            <a:off x="2504727" y="5885396"/>
            <a:ext cx="12984480" cy="1655064"/>
          </a:xfrm>
          <a:prstGeom prst="rect">
            <a:avLst/>
          </a:prstGeom>
          <a:noFill/>
          <a:ln/>
        </p:spPr>
        <p:txBody>
          <a:bodyPr wrap="square" lIns="0" tIns="0" rIns="0" bIns="0" rtlCol="0" anchor="ctr"/>
          <a:lstStyle/>
          <a:p>
            <a:pPr marL="0" indent="0" algn="l">
              <a:lnSpc>
                <a:spcPts val="6500"/>
              </a:lnSpc>
              <a:buNone/>
            </a:pPr>
            <a:r>
              <a:rPr lang="en-US" sz="4640" dirty="0">
                <a:solidFill>
                  <a:srgbClr val="011C2A"/>
                </a:solidFill>
                <a:ea typeface="思源黑体-思源黑体-Bold" pitchFamily="34" charset="-122"/>
                <a:cs typeface="思源黑体-思源黑体-Bold" pitchFamily="34" charset="-120"/>
              </a:rPr>
              <a:t>SECTION A: INVENTORY MANAGEMENT &amp; OPERATIONS</a:t>
            </a:r>
            <a:endParaRPr lang="en-US" sz="4640" dirty="0"/>
          </a:p>
        </p:txBody>
      </p:sp>
      <p:sp>
        <p:nvSpPr>
          <p:cNvPr id="6" name="Text 1"/>
          <p:cNvSpPr/>
          <p:nvPr/>
        </p:nvSpPr>
        <p:spPr>
          <a:xfrm>
            <a:off x="706407" y="5871172"/>
            <a:ext cx="12984480" cy="1655064"/>
          </a:xfrm>
          <a:prstGeom prst="rect">
            <a:avLst/>
          </a:prstGeom>
          <a:noFill/>
          <a:ln/>
        </p:spPr>
        <p:txBody>
          <a:bodyPr wrap="none" lIns="0" tIns="0" rIns="0" bIns="0" rtlCol="0" anchor="ctr"/>
          <a:lstStyle/>
          <a:p>
            <a:pPr marL="0" indent="0" algn="l">
              <a:lnSpc>
                <a:spcPts val="13000"/>
              </a:lnSpc>
              <a:buNone/>
            </a:pPr>
            <a:r>
              <a:rPr lang="en-US" sz="9290" dirty="0">
                <a:solidFill>
                  <a:srgbClr val="011C2A"/>
                </a:solidFill>
                <a:ea typeface="思源黑体-思源黑体-Bold" pitchFamily="34" charset="-122"/>
              </a:rPr>
              <a:t>7.1</a:t>
            </a:r>
            <a:endParaRPr lang="en-US" sz="9290" dirty="0"/>
          </a:p>
        </p:txBody>
      </p:sp>
      <p:sp>
        <p:nvSpPr>
          <p:cNvPr id="7" name="Text 2"/>
          <p:cNvSpPr/>
          <p:nvPr/>
        </p:nvSpPr>
        <p:spPr>
          <a:xfrm>
            <a:off x="832104" y="3201632"/>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8" name="Text 3"/>
          <p:cNvSpPr/>
          <p:nvPr/>
        </p:nvSpPr>
        <p:spPr>
          <a:xfrm>
            <a:off x="832104" y="50578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9" name="Text 4"/>
          <p:cNvSpPr/>
          <p:nvPr/>
        </p:nvSpPr>
        <p:spPr>
          <a:xfrm>
            <a:off x="832104" y="4436072"/>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0" name="Text 5"/>
          <p:cNvSpPr/>
          <p:nvPr/>
        </p:nvSpPr>
        <p:spPr>
          <a:xfrm>
            <a:off x="832104" y="2579840"/>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1" name="Text 6"/>
          <p:cNvSpPr/>
          <p:nvPr/>
        </p:nvSpPr>
        <p:spPr>
          <a:xfrm>
            <a:off x="832104" y="382342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pic>
        <p:nvPicPr>
          <p:cNvPr id="15" name="Picture 14">
            <a:extLst>
              <a:ext uri="{FF2B5EF4-FFF2-40B4-BE49-F238E27FC236}">
                <a16:creationId xmlns:a16="http://schemas.microsoft.com/office/drawing/2014/main" id="{A53C6993-7AFC-050D-F475-11104FB80DBC}"/>
              </a:ext>
            </a:extLst>
          </p:cNvPr>
          <p:cNvPicPr>
            <a:picLocks noChangeAspect="1"/>
          </p:cNvPicPr>
          <p:nvPr/>
        </p:nvPicPr>
        <p:blipFill>
          <a:blip r:embed="rId5"/>
          <a:srcRect t="23438" b="14661"/>
          <a:stretch>
            <a:fillRect/>
          </a:stretch>
        </p:blipFill>
        <p:spPr>
          <a:xfrm>
            <a:off x="18288" y="-264805"/>
            <a:ext cx="14612112" cy="59147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576072" y="-150368"/>
            <a:ext cx="12984480" cy="2478024"/>
          </a:xfrm>
          <a:prstGeom prst="rect">
            <a:avLst/>
          </a:prstGeom>
          <a:noFill/>
          <a:ln/>
        </p:spPr>
        <p:txBody>
          <a:bodyPr wrap="square" lIns="0" tIns="0" rIns="0" bIns="0" rtlCol="0" anchor="ctr"/>
          <a:lstStyle/>
          <a:p>
            <a:pPr marL="0" indent="0" algn="just">
              <a:lnSpc>
                <a:spcPts val="6500"/>
              </a:lnSpc>
              <a:buNone/>
            </a:pPr>
            <a:r>
              <a:rPr lang="en-US" sz="4640" dirty="0">
                <a:solidFill>
                  <a:srgbClr val="011C2A"/>
                </a:solidFill>
                <a:ea typeface="思源黑体-思源黑体-Bold" pitchFamily="34" charset="-122"/>
                <a:cs typeface="思源黑体-思源黑体-Bold" pitchFamily="34" charset="-120"/>
              </a:rPr>
              <a:t>How many products are currently below critical level 10, indicating potential stockouts?</a:t>
            </a:r>
            <a:endParaRPr lang="en-US" sz="4640" dirty="0"/>
          </a:p>
        </p:txBody>
      </p:sp>
      <p:sp>
        <p:nvSpPr>
          <p:cNvPr id="5" name="Text 1"/>
          <p:cNvSpPr/>
          <p:nvPr/>
        </p:nvSpPr>
        <p:spPr>
          <a:xfrm>
            <a:off x="673100" y="6915931"/>
            <a:ext cx="12984480" cy="881380"/>
          </a:xfrm>
          <a:prstGeom prst="rect">
            <a:avLst/>
          </a:prstGeom>
          <a:noFill/>
          <a:ln/>
        </p:spPr>
        <p:txBody>
          <a:bodyPr wrap="square" lIns="0" tIns="0" rIns="0" bIns="0" rtlCol="0" anchor="ctr"/>
          <a:lstStyle/>
          <a:p>
            <a:pPr marL="0" indent="0" algn="just">
              <a:lnSpc>
                <a:spcPts val="2780"/>
              </a:lnSpc>
              <a:buNone/>
            </a:pPr>
            <a:r>
              <a:rPr lang="en-US" sz="2800" b="1" dirty="0">
                <a:solidFill>
                  <a:srgbClr val="03141C"/>
                </a:solidFill>
                <a:ea typeface="Arial-Regular" pitchFamily="34" charset="-122"/>
                <a:cs typeface="Arial-Regular" pitchFamily="34" charset="-120"/>
              </a:rPr>
              <a:t>Insight</a:t>
            </a:r>
            <a:r>
              <a:rPr lang="en-US" sz="2800" dirty="0">
                <a:solidFill>
                  <a:srgbClr val="03141C"/>
                </a:solidFill>
                <a:ea typeface="Arial-Regular" pitchFamily="34" charset="-122"/>
                <a:cs typeface="Arial-Regular" pitchFamily="34" charset="-120"/>
              </a:rPr>
              <a:t>: Dell Inspiron 15 needs to be restocked as it is running below critical level 10 to avoid customer dissatisfaction</a:t>
            </a:r>
            <a:endParaRPr lang="en-US" sz="2800" dirty="0"/>
          </a:p>
        </p:txBody>
      </p:sp>
      <p:pic>
        <p:nvPicPr>
          <p:cNvPr id="6" name="Picture 5">
            <a:extLst>
              <a:ext uri="{FF2B5EF4-FFF2-40B4-BE49-F238E27FC236}">
                <a16:creationId xmlns:a16="http://schemas.microsoft.com/office/drawing/2014/main" id="{F8609549-EC9D-04A7-DC17-12790C465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72" y="2478024"/>
            <a:ext cx="8466328" cy="2297176"/>
          </a:xfrm>
          <a:prstGeom prst="rect">
            <a:avLst/>
          </a:prstGeom>
        </p:spPr>
      </p:pic>
      <p:pic>
        <p:nvPicPr>
          <p:cNvPr id="7" name="Picture 6">
            <a:extLst>
              <a:ext uri="{FF2B5EF4-FFF2-40B4-BE49-F238E27FC236}">
                <a16:creationId xmlns:a16="http://schemas.microsoft.com/office/drawing/2014/main" id="{7068DA11-37FB-9F66-B3FD-BDAD4B0A8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372" y="5272890"/>
            <a:ext cx="5845495" cy="858631"/>
          </a:xfrm>
          <a:prstGeom prst="rect">
            <a:avLst/>
          </a:prstGeom>
        </p:spPr>
      </p:pic>
      <p:pic>
        <p:nvPicPr>
          <p:cNvPr id="11" name="Picture 10">
            <a:extLst>
              <a:ext uri="{FF2B5EF4-FFF2-40B4-BE49-F238E27FC236}">
                <a16:creationId xmlns:a16="http://schemas.microsoft.com/office/drawing/2014/main" id="{9EC0A870-B16C-0519-27AB-2DC8E49D71E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1226" b="91346" l="32065" r="69293">
                        <a14:foregroundMark x1="52514" y1="69471" x2="54008" y2="77043"/>
                        <a14:foregroundMark x1="51834" y1="69832" x2="50951" y2="89063"/>
                        <a14:foregroundMark x1="31182" y1="75721" x2="35530" y2="76322"/>
                        <a14:foregroundMark x1="35530" y1="76322" x2="37024" y2="83293"/>
                        <a14:foregroundMark x1="37024" y1="83293" x2="32745" y2="88221"/>
                        <a14:foregroundMark x1="32745" y1="88221" x2="38587" y2="89303"/>
                        <a14:foregroundMark x1="38587" y1="89303" x2="56318" y2="85817"/>
                        <a14:foregroundMark x1="56318" y1="85817" x2="65285" y2="86178"/>
                        <a14:foregroundMark x1="65285" y1="86178" x2="68071" y2="85817"/>
                        <a14:foregroundMark x1="33220" y1="79087" x2="33084" y2="86178"/>
                        <a14:foregroundMark x1="33084" y1="86178" x2="33764" y2="78365"/>
                        <a14:foregroundMark x1="33764" y1="78365" x2="32609" y2="85817"/>
                        <a14:foregroundMark x1="32609" y1="85817" x2="32677" y2="86058"/>
                        <a14:foregroundMark x1="34918" y1="77885" x2="34918" y2="82212"/>
                        <a14:foregroundMark x1="62228" y1="60817" x2="63315" y2="81851"/>
                        <a14:foregroundMark x1="63315" y1="81851" x2="63383" y2="82091"/>
                        <a14:foregroundMark x1="67391" y1="72957" x2="69429" y2="79808"/>
                        <a14:foregroundMark x1="69429" y1="79808" x2="65897" y2="84856"/>
                        <a14:foregroundMark x1="60394" y1="91106" x2="63111" y2="91466"/>
                        <a14:foregroundMark x1="32065" y1="90625" x2="35938" y2="90385"/>
                        <a14:foregroundMark x1="34918" y1="45793" x2="36617" y2="48558"/>
                        <a14:foregroundMark x1="37636" y1="44712" x2="40625" y2="44591"/>
                        <a14:foregroundMark x1="41644" y1="45793" x2="41644" y2="49760"/>
                        <a14:foregroundMark x1="46128" y1="45553" x2="46807" y2="49399"/>
                        <a14:foregroundMark x1="49796" y1="46755" x2="50272" y2="51202"/>
                        <a14:foregroundMark x1="53465" y1="46875" x2="53804" y2="48438"/>
                        <a14:foregroundMark x1="57745" y1="45793" x2="57745" y2="47716"/>
                        <a14:foregroundMark x1="62704" y1="45793" x2="62840" y2="48077"/>
                        <a14:foregroundMark x1="65557" y1="44471" x2="65557" y2="46274"/>
                        <a14:foregroundMark x1="65353" y1="50000" x2="65353" y2="50000"/>
                      </a14:backgroundRemoval>
                    </a14:imgEffect>
                    <a14:imgEffect>
                      <a14:colorTemperature colorTemp="5300"/>
                    </a14:imgEffect>
                  </a14:imgLayer>
                </a14:imgProps>
              </a:ext>
            </a:extLst>
          </a:blip>
          <a:srcRect l="30988" t="35415" r="29043" b="5337"/>
          <a:stretch>
            <a:fillRect/>
          </a:stretch>
        </p:blipFill>
        <p:spPr>
          <a:xfrm>
            <a:off x="9261103" y="2202935"/>
            <a:ext cx="5369297" cy="47129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17804" y="4085036"/>
            <a:ext cx="5429608" cy="2932475"/>
          </a:xfrm>
          <a:prstGeom prst="rect">
            <a:avLst/>
          </a:prstGeom>
        </p:spPr>
      </p:pic>
      <p:sp>
        <p:nvSpPr>
          <p:cNvPr id="4" name="Text 0"/>
          <p:cNvSpPr/>
          <p:nvPr/>
        </p:nvSpPr>
        <p:spPr>
          <a:xfrm>
            <a:off x="714260" y="6328156"/>
            <a:ext cx="12869538" cy="2458212"/>
          </a:xfrm>
          <a:prstGeom prst="rect">
            <a:avLst/>
          </a:prstGeom>
          <a:noFill/>
          <a:ln/>
        </p:spPr>
        <p:txBody>
          <a:bodyPr wrap="square" lIns="0" tIns="0" rIns="0" bIns="0" rtlCol="0" anchor="ctr"/>
          <a:lstStyle/>
          <a:p>
            <a:pPr marL="0" indent="0" algn="just">
              <a:lnSpc>
                <a:spcPts val="2780"/>
              </a:lnSpc>
              <a:buNone/>
            </a:pPr>
            <a:r>
              <a:rPr lang="en-US" sz="2400" b="1" dirty="0">
                <a:solidFill>
                  <a:srgbClr val="03141C"/>
                </a:solidFill>
                <a:ea typeface="Arial-Regular" pitchFamily="34" charset="-122"/>
                <a:cs typeface="Arial-Regular" pitchFamily="34" charset="-120"/>
              </a:rPr>
              <a:t>Insight: </a:t>
            </a:r>
            <a:r>
              <a:rPr lang="en-US" sz="2400" dirty="0">
                <a:solidFill>
                  <a:srgbClr val="03141C"/>
                </a:solidFill>
                <a:ea typeface="Arial-Regular" pitchFamily="34" charset="-122"/>
                <a:cs typeface="Arial-Regular" pitchFamily="34" charset="-120"/>
              </a:rPr>
              <a:t>Low shelf life product such as Maggi Noodles should be managed first as they are perishable items and plan their clearance.</a:t>
            </a:r>
            <a:endParaRPr lang="en-US" sz="2400" dirty="0"/>
          </a:p>
        </p:txBody>
      </p:sp>
      <p:sp>
        <p:nvSpPr>
          <p:cNvPr id="5" name="Text 1"/>
          <p:cNvSpPr/>
          <p:nvPr/>
        </p:nvSpPr>
        <p:spPr>
          <a:xfrm>
            <a:off x="717804" y="268224"/>
            <a:ext cx="12458369" cy="1655064"/>
          </a:xfrm>
          <a:prstGeom prst="rect">
            <a:avLst/>
          </a:prstGeom>
          <a:noFill/>
          <a:ln/>
        </p:spPr>
        <p:txBody>
          <a:bodyPr wrap="square" lIns="0" tIns="0" rIns="0" bIns="0" rtlCol="0" anchor="ctr"/>
          <a:lstStyle/>
          <a:p>
            <a:pPr marL="0" indent="0" algn="just">
              <a:lnSpc>
                <a:spcPts val="6500"/>
              </a:lnSpc>
              <a:buNone/>
            </a:pPr>
            <a:r>
              <a:rPr lang="en-US" sz="4640" dirty="0">
                <a:solidFill>
                  <a:srgbClr val="011C2A"/>
                </a:solidFill>
                <a:ea typeface="思源黑体-思源黑体-Bold" pitchFamily="34" charset="-122"/>
                <a:cs typeface="思源黑体-思源黑体-Bold" pitchFamily="34" charset="-120"/>
              </a:rPr>
              <a:t>What is the shelf life (expiry - last updated) for products currently in Inventory?</a:t>
            </a:r>
            <a:endParaRPr lang="en-US" sz="4640" dirty="0"/>
          </a:p>
        </p:txBody>
      </p:sp>
      <p:pic>
        <p:nvPicPr>
          <p:cNvPr id="6" name="Picture 5">
            <a:extLst>
              <a:ext uri="{FF2B5EF4-FFF2-40B4-BE49-F238E27FC236}">
                <a16:creationId xmlns:a16="http://schemas.microsoft.com/office/drawing/2014/main" id="{26C70CA6-20FE-E550-68E7-D5D319F74D77}"/>
              </a:ext>
            </a:extLst>
          </p:cNvPr>
          <p:cNvPicPr>
            <a:picLocks noChangeAspect="1"/>
          </p:cNvPicPr>
          <p:nvPr/>
        </p:nvPicPr>
        <p:blipFill>
          <a:blip r:embed="rId5">
            <a:extLst>
              <a:ext uri="{28A0092B-C50C-407E-A947-70E740481C1C}">
                <a14:useLocalDpi xmlns:a14="http://schemas.microsoft.com/office/drawing/2010/main" val="0"/>
              </a:ext>
            </a:extLst>
          </a:blip>
          <a:srcRect t="18275"/>
          <a:stretch>
            <a:fillRect/>
          </a:stretch>
        </p:blipFill>
        <p:spPr>
          <a:xfrm>
            <a:off x="717804" y="2038096"/>
            <a:ext cx="10486350" cy="2046940"/>
          </a:xfrm>
          <a:prstGeom prst="rect">
            <a:avLst/>
          </a:prstGeom>
        </p:spPr>
      </p:pic>
      <p:pic>
        <p:nvPicPr>
          <p:cNvPr id="8" name="Picture 7">
            <a:extLst>
              <a:ext uri="{FF2B5EF4-FFF2-40B4-BE49-F238E27FC236}">
                <a16:creationId xmlns:a16="http://schemas.microsoft.com/office/drawing/2014/main" id="{194F0E8D-341D-050C-33F0-9913CFF740D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500" b="80529" l="54620" r="91304">
                        <a14:foregroundMark x1="56114" y1="38702" x2="58016" y2="59615"/>
                        <a14:foregroundMark x1="58016" y1="59615" x2="63859" y2="62500"/>
                        <a14:foregroundMark x1="63859" y1="62500" x2="73573" y2="61298"/>
                        <a14:foregroundMark x1="73573" y1="61298" x2="84375" y2="61298"/>
                        <a14:foregroundMark x1="84375" y1="61298" x2="88247" y2="60938"/>
                        <a14:foregroundMark x1="88247" y1="60938" x2="79212" y2="39183"/>
                        <a14:foregroundMark x1="79212" y1="39183" x2="54620" y2="38101"/>
                        <a14:foregroundMark x1="65149" y1="52284" x2="67663" y2="75841"/>
                        <a14:foregroundMark x1="65285" y1="50481" x2="66440" y2="80649"/>
                        <a14:foregroundMark x1="71875" y1="70433" x2="75340" y2="76923"/>
                        <a14:foregroundMark x1="75340" y1="76923" x2="77582" y2="75962"/>
                        <a14:foregroundMark x1="75272" y1="78846" x2="78193" y2="78726"/>
                        <a14:foregroundMark x1="69565" y1="80409" x2="72826" y2="79567"/>
                        <a14:foregroundMark x1="72826" y1="79567" x2="74253" y2="79567"/>
                        <a14:foregroundMark x1="79891" y1="62740" x2="67799" y2="64063"/>
                        <a14:foregroundMark x1="57880" y1="65625" x2="77038" y2="65024"/>
                        <a14:foregroundMark x1="77038" y1="65024" x2="89878" y2="68029"/>
                        <a14:foregroundMark x1="89198" y1="55048" x2="89198" y2="69591"/>
                        <a14:foregroundMark x1="89198" y1="69591" x2="91440" y2="76563"/>
                        <a14:foregroundMark x1="91440" y1="76563" x2="91304" y2="80288"/>
                        <a14:foregroundMark x1="82948" y1="52163" x2="83288" y2="57212"/>
                        <a14:foregroundMark x1="74389" y1="52163" x2="75204" y2="56971"/>
                        <a14:foregroundMark x1="70652" y1="49399" x2="83628" y2="49639"/>
                        <a14:foregroundMark x1="56726" y1="46514" x2="57541" y2="64543"/>
                        <a14:foregroundMark x1="57541" y1="64543" x2="56658" y2="63101"/>
                        <a14:foregroundMark x1="56114" y1="50481" x2="56590" y2="63702"/>
                        <a14:foregroundMark x1="85802" y1="51082" x2="89742" y2="51563"/>
                        <a14:foregroundMark x1="89742" y1="51563" x2="89946" y2="51803"/>
                        <a14:foregroundMark x1="85598" y1="37861" x2="87160" y2="50120"/>
                        <a14:foregroundMark x1="87160" y1="50120" x2="86209" y2="56130"/>
                        <a14:foregroundMark x1="72079" y1="37981" x2="79280" y2="37500"/>
                        <a14:foregroundMark x1="79280" y1="37500" x2="83696" y2="37981"/>
                        <a14:foregroundMark x1="83696" y1="37981" x2="85802" y2="45192"/>
                        <a14:foregroundMark x1="85802" y1="45192" x2="85802" y2="45673"/>
                      </a14:backgroundRemoval>
                    </a14:imgEffect>
                    <a14:imgEffect>
                      <a14:colorTemperature colorTemp="5300"/>
                    </a14:imgEffect>
                  </a14:imgLayer>
                </a14:imgProps>
              </a:ext>
            </a:extLst>
          </a:blip>
          <a:srcRect l="55727" t="34248" r="7719" b="18302"/>
          <a:stretch>
            <a:fillRect/>
          </a:stretch>
        </p:blipFill>
        <p:spPr>
          <a:xfrm>
            <a:off x="8482990" y="3394087"/>
            <a:ext cx="6147410" cy="3623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531352"/>
          </a:xfrm>
          <a:prstGeom prst="rect">
            <a:avLst/>
          </a:prstGeom>
        </p:spPr>
      </p:pic>
      <p:pic>
        <p:nvPicPr>
          <p:cNvPr id="3" name="Image 1" descr="preencoded.png"/>
          <p:cNvPicPr>
            <a:picLocks noChangeAspect="1"/>
          </p:cNvPicPr>
          <p:nvPr/>
        </p:nvPicPr>
        <p:blipFill>
          <a:blip r:embed="rId4"/>
          <a:stretch>
            <a:fillRect/>
          </a:stretch>
        </p:blipFill>
        <p:spPr>
          <a:xfrm>
            <a:off x="9144" y="92964"/>
            <a:ext cx="14630400" cy="8531352"/>
          </a:xfrm>
          <a:prstGeom prst="rect">
            <a:avLst/>
          </a:prstGeom>
        </p:spPr>
      </p:pic>
      <p:pic>
        <p:nvPicPr>
          <p:cNvPr id="4" name="Image 2" descr="preencoded.png"/>
          <p:cNvPicPr>
            <a:picLocks noChangeAspect="1"/>
          </p:cNvPicPr>
          <p:nvPr/>
        </p:nvPicPr>
        <p:blipFill>
          <a:blip r:embed="rId5"/>
          <a:stretch>
            <a:fillRect/>
          </a:stretch>
        </p:blipFill>
        <p:spPr>
          <a:xfrm>
            <a:off x="832104" y="7580376"/>
            <a:ext cx="12984480" cy="36576"/>
          </a:xfrm>
          <a:prstGeom prst="rect">
            <a:avLst/>
          </a:prstGeom>
        </p:spPr>
      </p:pic>
      <p:sp>
        <p:nvSpPr>
          <p:cNvPr id="5" name="Text 0"/>
          <p:cNvSpPr/>
          <p:nvPr/>
        </p:nvSpPr>
        <p:spPr>
          <a:xfrm>
            <a:off x="832104" y="5047488"/>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 1"/>
          <p:cNvSpPr/>
          <p:nvPr/>
        </p:nvSpPr>
        <p:spPr>
          <a:xfrm>
            <a:off x="832104" y="442569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7" name="Text 2"/>
          <p:cNvSpPr/>
          <p:nvPr/>
        </p:nvSpPr>
        <p:spPr>
          <a:xfrm>
            <a:off x="832104" y="3813048"/>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8" name="Text 3"/>
          <p:cNvSpPr/>
          <p:nvPr/>
        </p:nvSpPr>
        <p:spPr>
          <a:xfrm>
            <a:off x="832104" y="25694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9" name="Text 4"/>
          <p:cNvSpPr/>
          <p:nvPr/>
        </p:nvSpPr>
        <p:spPr>
          <a:xfrm>
            <a:off x="2724404" y="5664708"/>
            <a:ext cx="12984480" cy="1655064"/>
          </a:xfrm>
          <a:prstGeom prst="rect">
            <a:avLst/>
          </a:prstGeom>
          <a:noFill/>
          <a:ln/>
        </p:spPr>
        <p:txBody>
          <a:bodyPr wrap="square" lIns="0" tIns="0" rIns="0" bIns="0" rtlCol="0" anchor="ctr"/>
          <a:lstStyle/>
          <a:p>
            <a:pPr marL="0" indent="0" algn="l">
              <a:lnSpc>
                <a:spcPts val="6500"/>
              </a:lnSpc>
              <a:buNone/>
            </a:pPr>
            <a:r>
              <a:rPr lang="en-US" sz="4640" dirty="0">
                <a:solidFill>
                  <a:srgbClr val="011C2A"/>
                </a:solidFill>
                <a:ea typeface="思源黑体-思源黑体-Bold" pitchFamily="34" charset="-122"/>
                <a:cs typeface="思源黑体-思源黑体-Bold" pitchFamily="34" charset="-120"/>
              </a:rPr>
              <a:t>SECTION B: PROCUREMENT &amp; SUPPLIER PERFORMANCE</a:t>
            </a:r>
            <a:endParaRPr lang="en-US" sz="4640" dirty="0"/>
          </a:p>
        </p:txBody>
      </p:sp>
      <p:sp>
        <p:nvSpPr>
          <p:cNvPr id="10" name="Text 5"/>
          <p:cNvSpPr/>
          <p:nvPr/>
        </p:nvSpPr>
        <p:spPr>
          <a:xfrm>
            <a:off x="822960" y="5587238"/>
            <a:ext cx="12984480" cy="1655064"/>
          </a:xfrm>
          <a:prstGeom prst="rect">
            <a:avLst/>
          </a:prstGeom>
          <a:noFill/>
          <a:ln/>
        </p:spPr>
        <p:txBody>
          <a:bodyPr wrap="none" lIns="0" tIns="0" rIns="0" bIns="0" rtlCol="0" anchor="ctr"/>
          <a:lstStyle/>
          <a:p>
            <a:pPr marL="0" indent="0" algn="l">
              <a:lnSpc>
                <a:spcPts val="13000"/>
              </a:lnSpc>
              <a:buNone/>
            </a:pPr>
            <a:r>
              <a:rPr lang="en-US" sz="9290" dirty="0">
                <a:solidFill>
                  <a:srgbClr val="011C2A"/>
                </a:solidFill>
                <a:ea typeface="思源黑体-思源黑体-Bold" pitchFamily="34" charset="-122"/>
              </a:rPr>
              <a:t>7.2</a:t>
            </a:r>
            <a:endParaRPr lang="en-US" sz="9290" dirty="0"/>
          </a:p>
        </p:txBody>
      </p:sp>
      <p:sp>
        <p:nvSpPr>
          <p:cNvPr id="11" name="Text 6"/>
          <p:cNvSpPr/>
          <p:nvPr/>
        </p:nvSpPr>
        <p:spPr>
          <a:xfrm>
            <a:off x="832104" y="319125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pic>
        <p:nvPicPr>
          <p:cNvPr id="15" name="Picture 14">
            <a:extLst>
              <a:ext uri="{FF2B5EF4-FFF2-40B4-BE49-F238E27FC236}">
                <a16:creationId xmlns:a16="http://schemas.microsoft.com/office/drawing/2014/main" id="{C27FEC9C-B294-3C31-4AFF-1D3AF02CAFCF}"/>
              </a:ext>
            </a:extLst>
          </p:cNvPr>
          <p:cNvPicPr>
            <a:picLocks noChangeAspect="1"/>
          </p:cNvPicPr>
          <p:nvPr/>
        </p:nvPicPr>
        <p:blipFill>
          <a:blip r:embed="rId6"/>
          <a:srcRect t="14041" b="18031"/>
          <a:stretch>
            <a:fillRect/>
          </a:stretch>
        </p:blipFill>
        <p:spPr>
          <a:xfrm>
            <a:off x="-11933" y="0"/>
            <a:ext cx="14651477" cy="56182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199"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39495" y="4691887"/>
            <a:ext cx="6268929" cy="2485746"/>
          </a:xfrm>
          <a:prstGeom prst="rect">
            <a:avLst/>
          </a:prstGeom>
        </p:spPr>
      </p:pic>
      <p:pic>
        <p:nvPicPr>
          <p:cNvPr id="4" name="Image 2" descr="preencoded.png"/>
          <p:cNvPicPr>
            <a:picLocks noChangeAspect="1"/>
          </p:cNvPicPr>
          <p:nvPr/>
        </p:nvPicPr>
        <p:blipFill>
          <a:blip r:embed="rId5"/>
          <a:stretch>
            <a:fillRect/>
          </a:stretch>
        </p:blipFill>
        <p:spPr>
          <a:xfrm>
            <a:off x="539496" y="2458576"/>
            <a:ext cx="8020304" cy="2233311"/>
          </a:xfrm>
          <a:prstGeom prst="rect">
            <a:avLst/>
          </a:prstGeom>
        </p:spPr>
      </p:pic>
      <p:sp>
        <p:nvSpPr>
          <p:cNvPr id="5" name="Text 0"/>
          <p:cNvSpPr/>
          <p:nvPr/>
        </p:nvSpPr>
        <p:spPr>
          <a:xfrm>
            <a:off x="667717" y="-263171"/>
            <a:ext cx="13423187" cy="2984919"/>
          </a:xfrm>
          <a:prstGeom prst="rect">
            <a:avLst/>
          </a:prstGeom>
          <a:noFill/>
          <a:ln/>
        </p:spPr>
        <p:txBody>
          <a:bodyPr wrap="square" lIns="0" tIns="0" rIns="0" bIns="0" rtlCol="0" anchor="ctr"/>
          <a:lstStyle/>
          <a:p>
            <a:pPr marL="0" indent="0" algn="just">
              <a:buNone/>
            </a:pPr>
            <a:r>
              <a:rPr lang="en-US" sz="4400" dirty="0">
                <a:solidFill>
                  <a:srgbClr val="011C2A"/>
                </a:solidFill>
                <a:ea typeface="思源黑体-思源黑体-Bold" pitchFamily="34" charset="-122"/>
                <a:cs typeface="思源黑体-思源黑体-Bold" pitchFamily="34" charset="-120"/>
              </a:rPr>
              <a:t>What is the total purchase value for each supplier, and what percentage of the overall procurement spend does each supplier represent?</a:t>
            </a:r>
            <a:endParaRPr lang="en-US" sz="4400" dirty="0"/>
          </a:p>
        </p:txBody>
      </p:sp>
      <p:sp>
        <p:nvSpPr>
          <p:cNvPr id="6" name="Text 1"/>
          <p:cNvSpPr/>
          <p:nvPr/>
        </p:nvSpPr>
        <p:spPr>
          <a:xfrm>
            <a:off x="1074420" y="7425800"/>
            <a:ext cx="12481560" cy="356616"/>
          </a:xfrm>
          <a:prstGeom prst="rect">
            <a:avLst/>
          </a:prstGeom>
          <a:noFill/>
          <a:ln/>
        </p:spPr>
        <p:txBody>
          <a:bodyPr wrap="none" lIns="0" tIns="0" rIns="0" bIns="0" rtlCol="0" anchor="ctr"/>
          <a:lstStyle/>
          <a:p>
            <a:pPr marL="0" indent="0" algn="just">
              <a:lnSpc>
                <a:spcPts val="2780"/>
              </a:lnSpc>
              <a:buNone/>
            </a:pPr>
            <a:r>
              <a:rPr lang="en-US" sz="2800" b="1" dirty="0">
                <a:solidFill>
                  <a:srgbClr val="03141C"/>
                </a:solidFill>
                <a:ea typeface="Arial-Regular" pitchFamily="34" charset="-122"/>
                <a:cs typeface="Arial-Regular" pitchFamily="34" charset="-120"/>
              </a:rPr>
              <a:t>Insight: </a:t>
            </a:r>
            <a:r>
              <a:rPr lang="en-US" sz="2800" dirty="0">
                <a:solidFill>
                  <a:srgbClr val="03141C"/>
                </a:solidFill>
                <a:ea typeface="Arial-Regular" pitchFamily="34" charset="-122"/>
                <a:cs typeface="Arial-Regular" pitchFamily="34" charset="-120"/>
              </a:rPr>
              <a:t>A large percent of business is depended on ElectroWorld Pvt. Ltd.</a:t>
            </a:r>
            <a:endParaRPr lang="en-US" sz="2800" dirty="0"/>
          </a:p>
        </p:txBody>
      </p:sp>
      <p:pic>
        <p:nvPicPr>
          <p:cNvPr id="10" name="Picture 9">
            <a:extLst>
              <a:ext uri="{FF2B5EF4-FFF2-40B4-BE49-F238E27FC236}">
                <a16:creationId xmlns:a16="http://schemas.microsoft.com/office/drawing/2014/main" id="{CF45C796-136E-0575-59B6-92C32D3F18C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56" b="67548" l="23302" r="72554">
                        <a14:foregroundMark x1="23215" y1="33550" x2="23166" y2="37260"/>
                        <a14:foregroundMark x1="23505" y1="11298" x2="23358" y2="22582"/>
                        <a14:foregroundMark x1="23166" y1="37260" x2="25476" y2="45913"/>
                        <a14:foregroundMark x1="52188" y1="50260" x2="53493" y2="50473"/>
                        <a14:foregroundMark x1="33632" y1="47241" x2="34892" y2="47446"/>
                        <a14:foregroundMark x1="25476" y1="45913" x2="30616" y2="46750"/>
                        <a14:foregroundMark x1="66366" y1="46752" x2="71264" y2="45192"/>
                        <a14:foregroundMark x1="60732" y1="48546" x2="61840" y2="48193"/>
                        <a14:foregroundMark x1="59294" y1="49004" x2="59581" y2="48913"/>
                        <a14:foregroundMark x1="71264" y1="45192" x2="70041" y2="18750"/>
                        <a14:foregroundMark x1="70041" y1="18750" x2="65557" y2="10096"/>
                        <a14:foregroundMark x1="65557" y1="10096" x2="24389" y2="11779"/>
                        <a14:foregroundMark x1="72894" y1="12500" x2="72622" y2="28966"/>
                        <a14:foregroundMark x1="26495" y1="19351" x2="61345" y2="35817"/>
                        <a14:foregroundMark x1="36073" y1="44832" x2="65489" y2="43510"/>
                        <a14:foregroundMark x1="29076" y1="14303" x2="62364" y2="20793"/>
                        <a14:foregroundMark x1="53940" y1="15505" x2="58220" y2="17548"/>
                        <a14:foregroundMark x1="27378" y1="49639" x2="27514" y2="57933"/>
                        <a14:foregroundMark x1="27514" y1="57933" x2="28668" y2="63341"/>
                        <a14:foregroundMark x1="27989" y1="52043" x2="38111" y2="52764"/>
                        <a14:foregroundMark x1="29144" y1="51563" x2="34375" y2="50721"/>
                        <a14:foregroundMark x1="34375" y1="50721" x2="34827" y2="50789"/>
                        <a14:foregroundMark x1="23302" y1="10577" x2="31046" y2="11659"/>
                        <a14:foregroundMark x1="45516" y1="34375" x2="55842" y2="40144"/>
                        <a14:foregroundMark x1="57728" y1="56057" x2="58220" y2="66226"/>
                        <a14:foregroundMark x1="28261" y1="58534" x2="40082" y2="64063"/>
                        <a14:foregroundMark x1="25408" y1="53245" x2="34783" y2="58534"/>
                        <a14:foregroundMark x1="34783" y1="58534" x2="29755" y2="56370"/>
                        <a14:foregroundMark x1="29755" y1="56370" x2="29620" y2="56611"/>
                        <a14:foregroundMark x1="38655" y1="52885" x2="34443" y2="61659"/>
                        <a14:foregroundMark x1="34443" y1="61659" x2="39810" y2="64183"/>
                        <a14:foregroundMark x1="39810" y1="64183" x2="37366" y2="51913"/>
                        <a14:foregroundMark x1="36455" y1="51838" x2="35462" y2="52163"/>
                        <a14:foregroundMark x1="64810" y1="27885" x2="57677" y2="29808"/>
                        <a14:foregroundMark x1="57677" y1="29808" x2="53668" y2="39423"/>
                        <a14:foregroundMark x1="53668" y1="39423" x2="68410" y2="40986"/>
                        <a14:foregroundMark x1="68410" y1="40986" x2="65897" y2="29087"/>
                        <a14:foregroundMark x1="65897" y1="29087" x2="58696" y2="27043"/>
                        <a14:foregroundMark x1="58696" y1="27043" x2="58696" y2="27043"/>
                        <a14:foregroundMark x1="43003" y1="19111" x2="36345" y2="21635"/>
                        <a14:foregroundMark x1="36345" y1="21635" x2="41780" y2="35216"/>
                        <a14:foregroundMark x1="41780" y1="35216" x2="43954" y2="15024"/>
                        <a14:foregroundMark x1="43954" y1="15024" x2="39606" y2="13942"/>
                        <a14:foregroundMark x1="61277" y1="13582" x2="53125" y2="15745"/>
                        <a14:foregroundMark x1="53125" y1="15745" x2="50136" y2="31010"/>
                        <a14:foregroundMark x1="50136" y1="31010" x2="66984" y2="30529"/>
                        <a14:foregroundMark x1="66984" y1="30529" x2="63043" y2="16106"/>
                        <a14:foregroundMark x1="63043" y1="16106" x2="59579" y2="15505"/>
                        <a14:foregroundMark x1="59579" y1="15505" x2="52989" y2="13942"/>
                        <a14:foregroundMark x1="52989" y1="13942" x2="45788" y2="16947"/>
                        <a14:foregroundMark x1="45788" y1="16947" x2="45313" y2="27644"/>
                        <a14:foregroundMark x1="45313" y1="27644" x2="62228" y2="29688"/>
                        <a14:foregroundMark x1="62228" y1="29688" x2="59443" y2="15625"/>
                        <a14:foregroundMark x1="59443" y1="15625" x2="56114" y2="15264"/>
                        <a14:foregroundMark x1="56114" y1="15264" x2="50815" y2="18510"/>
                        <a14:foregroundMark x1="50815" y1="18510" x2="55503" y2="31731"/>
                        <a14:foregroundMark x1="55503" y1="31731" x2="58764" y2="18149"/>
                        <a14:foregroundMark x1="58764" y1="18149" x2="50272" y2="13341"/>
                        <a14:foregroundMark x1="50272" y1="13582" x2="53940" y2="27163"/>
                        <a14:foregroundMark x1="53940" y1="27163" x2="65421" y2="30288"/>
                        <a14:foregroundMark x1="65421" y1="30288" x2="53329" y2="11779"/>
                        <a14:foregroundMark x1="53329" y1="11779" x2="50204" y2="13221"/>
                        <a14:foregroundMark x1="33967" y1="14303" x2="31250" y2="23798"/>
                        <a14:foregroundMark x1="31250" y1="23798" x2="41780" y2="29567"/>
                        <a14:foregroundMark x1="41780" y1="29567" x2="34986" y2="12620"/>
                        <a14:foregroundMark x1="34986" y1="12620" x2="32813" y2="11659"/>
                        <a14:foregroundMark x1="57405" y1="19712" x2="50340" y2="24880"/>
                        <a14:foregroundMark x1="50340" y1="24880" x2="59035" y2="31971"/>
                        <a14:foregroundMark x1="59035" y1="31971" x2="56726" y2="14543"/>
                        <a14:foregroundMark x1="56726" y1="14543" x2="53940" y2="14303"/>
                        <a14:foregroundMark x1="52785" y1="33173" x2="43410" y2="32452"/>
                        <a14:foregroundMark x1="43410" y1="32452" x2="45448" y2="40745"/>
                        <a14:foregroundMark x1="45448" y1="40745" x2="50543" y2="32212"/>
                        <a14:foregroundMark x1="50543" y1="32212" x2="42188" y2="29808"/>
                        <a14:foregroundMark x1="42188" y1="29808" x2="42188" y2="29808"/>
                        <a14:foregroundMark x1="29144" y1="13221" x2="24117" y2="15264"/>
                        <a14:foregroundMark x1="24117" y1="15264" x2="23089" y2="22539"/>
                        <a14:foregroundMark x1="23204" y1="33553" x2="24185" y2="38341"/>
                        <a14:foregroundMark x1="24185" y1="38341" x2="28668" y2="44231"/>
                        <a14:foregroundMark x1="28668" y1="44231" x2="48438" y2="41226"/>
                        <a14:foregroundMark x1="48438" y1="41226" x2="40014" y2="21635"/>
                        <a14:foregroundMark x1="40014" y1="21635" x2="24864" y2="9856"/>
                        <a14:foregroundMark x1="26563" y1="13702" x2="30639" y2="34856"/>
                        <a14:foregroundMark x1="30639" y1="34856" x2="37976" y2="29087"/>
                        <a14:foregroundMark x1="37976" y1="29087" x2="27853" y2="14063"/>
                        <a14:foregroundMark x1="27853" y1="14063" x2="26087" y2="13341"/>
                        <a14:foregroundMark x1="26359" y1="12139" x2="25679" y2="21154"/>
                        <a14:foregroundMark x1="25679" y1="21154" x2="29144" y2="33293"/>
                        <a14:foregroundMark x1="29144" y1="33293" x2="27242" y2="15264"/>
                        <a14:foregroundMark x1="27242" y1="15264" x2="24796" y2="10457"/>
                        <a14:foregroundMark x1="43342" y1="32452" x2="37976" y2="30409"/>
                        <a14:foregroundMark x1="37976" y1="30409" x2="33696" y2="37019"/>
                        <a14:foregroundMark x1="33696" y1="37019" x2="45313" y2="44351"/>
                        <a14:foregroundMark x1="45313" y1="44351" x2="44837" y2="33654"/>
                        <a14:foregroundMark x1="44837" y1="33654" x2="40489" y2="31010"/>
                        <a14:foregroundMark x1="37160" y1="30529" x2="29212" y2="36418"/>
                        <a14:foregroundMark x1="29212" y1="36418" x2="37160" y2="40144"/>
                        <a14:foregroundMark x1="37160" y1="40144" x2="34307" y2="29327"/>
                        <a14:foregroundMark x1="34307" y1="29327" x2="32609" y2="28486"/>
                        <a14:foregroundMark x1="42459" y1="19712" x2="45924" y2="26803"/>
                        <a14:foregroundMark x1="45924" y1="26803" x2="42867" y2="19832"/>
                        <a14:foregroundMark x1="42867" y1="19832" x2="42120" y2="20192"/>
                        <a14:foregroundMark x1="58899" y1="52885" x2="65217" y2="61538"/>
                        <a14:foregroundMark x1="65217" y1="61538" x2="66576" y2="62019"/>
                        <a14:foregroundMark x1="60938" y1="51683" x2="69837" y2="60577"/>
                        <a14:foregroundMark x1="64946" y1="65024" x2="65489" y2="67548"/>
                        <a14:foregroundMark x1="45924" y1="67428" x2="50204" y2="67067"/>
                        <a14:foregroundMark x1="56861" y1="50240" x2="58899" y2="52163"/>
                        <a14:foregroundMark x1="23370" y1="13341" x2="24253" y2="36659"/>
                        <a14:foregroundMark x1="52785" y1="50120" x2="53804" y2="49760"/>
                        <a14:foregroundMark x1="57337" y1="50000" x2="57065" y2="52043"/>
                        <a14:foregroundMark x1="57337" y1="49159" x2="59035" y2="52404"/>
                        <a14:foregroundMark x1="54076" y1="50000" x2="54484" y2="50601"/>
                        <a14:foregroundMark x1="53193" y1="50000" x2="54552" y2="49519"/>
                        <a14:foregroundMark x1="53261" y1="50120" x2="54552" y2="49519"/>
                        <a14:foregroundMark x1="57813" y1="50240" x2="56182" y2="50240"/>
                        <a14:foregroundMark x1="57541" y1="49519" x2="57745" y2="49639"/>
                        <a14:backgroundMark x1="36005" y1="49159" x2="52106" y2="50481"/>
                        <a14:backgroundMark x1="55851" y1="52648" x2="55978" y2="56250"/>
                        <a14:backgroundMark x1="55811" y1="51531" x2="55835" y2="52203"/>
                        <a14:backgroundMark x1="55649" y1="49302" x2="55840" y2="49292"/>
                        <a14:backgroundMark x1="55309" y1="49321" x2="55632" y2="49303"/>
                        <a14:backgroundMark x1="30095" y1="48197" x2="33288" y2="48197"/>
                        <a14:backgroundMark x1="35734" y1="48438" x2="37024" y2="48678"/>
                        <a14:backgroundMark x1="35258" y1="46995" x2="35938" y2="48438"/>
                        <a14:backgroundMark x1="59579" y1="48918" x2="60598" y2="48918"/>
                        <a14:backgroundMark x1="62636" y1="48197" x2="66440" y2="49639"/>
                        <a14:backgroundMark x1="62364" y1="47596" x2="62568" y2="48077"/>
                        <a14:backgroundMark x1="22283" y1="30516" x2="22215" y2="31851"/>
                        <a14:backgroundMark x1="22215" y1="31851" x2="22215" y2="31851"/>
                      </a14:backgroundRemoval>
                    </a14:imgEffect>
                    <a14:imgEffect>
                      <a14:saturation sat="300000"/>
                    </a14:imgEffect>
                  </a14:imgLayer>
                </a14:imgProps>
              </a:ext>
            </a:extLst>
          </a:blip>
          <a:srcRect l="22520" t="8462" r="25086" b="31655"/>
          <a:stretch>
            <a:fillRect/>
          </a:stretch>
        </p:blipFill>
        <p:spPr>
          <a:xfrm>
            <a:off x="8688022" y="2685939"/>
            <a:ext cx="6070600" cy="44916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94056"/>
            <a:ext cx="14630400" cy="8412480"/>
          </a:xfrm>
          <a:prstGeom prst="rect">
            <a:avLst/>
          </a:prstGeom>
        </p:spPr>
      </p:pic>
      <p:pic>
        <p:nvPicPr>
          <p:cNvPr id="3" name="Image 1" descr="preencoded.png"/>
          <p:cNvPicPr>
            <a:picLocks noChangeAspect="1"/>
          </p:cNvPicPr>
          <p:nvPr/>
        </p:nvPicPr>
        <p:blipFill>
          <a:blip r:embed="rId4"/>
          <a:stretch>
            <a:fillRect/>
          </a:stretch>
        </p:blipFill>
        <p:spPr>
          <a:xfrm>
            <a:off x="822960" y="4235044"/>
            <a:ext cx="4002428" cy="2531516"/>
          </a:xfrm>
          <a:prstGeom prst="rect">
            <a:avLst/>
          </a:prstGeom>
        </p:spPr>
      </p:pic>
      <p:sp>
        <p:nvSpPr>
          <p:cNvPr id="5" name="Text 0"/>
          <p:cNvSpPr/>
          <p:nvPr/>
        </p:nvSpPr>
        <p:spPr>
          <a:xfrm>
            <a:off x="822958" y="-243840"/>
            <a:ext cx="12984480" cy="2478024"/>
          </a:xfrm>
          <a:prstGeom prst="rect">
            <a:avLst/>
          </a:prstGeom>
          <a:noFill/>
          <a:ln/>
        </p:spPr>
        <p:txBody>
          <a:bodyPr wrap="square" lIns="0" tIns="0" rIns="0" bIns="0" rtlCol="0" anchor="ctr"/>
          <a:lstStyle/>
          <a:p>
            <a:pPr marL="0" indent="0" algn="just">
              <a:buNone/>
            </a:pPr>
            <a:r>
              <a:rPr lang="en-US" sz="4640" dirty="0">
                <a:solidFill>
                  <a:srgbClr val="011C2A"/>
                </a:solidFill>
                <a:ea typeface="思源黑体-思源黑体-Bold" pitchFamily="34" charset="-122"/>
                <a:cs typeface="思源黑体-思源黑体-Bold" pitchFamily="34" charset="-120"/>
              </a:rPr>
              <a:t>What is the average lead time (in days) from purchase date to inbound shipment receipt for each supplier?</a:t>
            </a:r>
            <a:endParaRPr lang="en-US" sz="4640" dirty="0"/>
          </a:p>
        </p:txBody>
      </p:sp>
      <p:sp>
        <p:nvSpPr>
          <p:cNvPr id="6" name="Text 1"/>
          <p:cNvSpPr/>
          <p:nvPr/>
        </p:nvSpPr>
        <p:spPr>
          <a:xfrm>
            <a:off x="822960" y="6896100"/>
            <a:ext cx="12854940" cy="1054100"/>
          </a:xfrm>
          <a:prstGeom prst="rect">
            <a:avLst/>
          </a:prstGeom>
          <a:noFill/>
          <a:ln/>
        </p:spPr>
        <p:txBody>
          <a:bodyPr wrap="none" lIns="0" tIns="0" rIns="0" bIns="0" rtlCol="0" anchor="ctr"/>
          <a:lstStyle/>
          <a:p>
            <a:pPr marL="0" indent="0" algn="just">
              <a:lnSpc>
                <a:spcPts val="2780"/>
              </a:lnSpc>
              <a:buNone/>
            </a:pPr>
            <a:r>
              <a:rPr lang="en-US" sz="2800" b="1" dirty="0">
                <a:solidFill>
                  <a:srgbClr val="03141C"/>
                </a:solidFill>
                <a:ea typeface="Arial-Regular" pitchFamily="34" charset="-122"/>
                <a:cs typeface="Arial-Regular" pitchFamily="34" charset="-120"/>
              </a:rPr>
              <a:t>Insight: </a:t>
            </a:r>
            <a:r>
              <a:rPr lang="en-US" sz="2800" dirty="0">
                <a:solidFill>
                  <a:srgbClr val="03141C"/>
                </a:solidFill>
                <a:ea typeface="Arial-Regular" pitchFamily="34" charset="-122"/>
                <a:cs typeface="Arial-Regular" pitchFamily="34" charset="-120"/>
              </a:rPr>
              <a:t>Shorter avg days tell us how responsive the supplier is while longer avg</a:t>
            </a:r>
          </a:p>
          <a:p>
            <a:pPr marL="0" indent="0" algn="just">
              <a:lnSpc>
                <a:spcPts val="2780"/>
              </a:lnSpc>
              <a:buNone/>
            </a:pPr>
            <a:r>
              <a:rPr lang="en-US" sz="2800" dirty="0">
                <a:solidFill>
                  <a:srgbClr val="03141C"/>
                </a:solidFill>
                <a:ea typeface="Arial-Regular" pitchFamily="34" charset="-122"/>
                <a:cs typeface="Arial-Regular" pitchFamily="34" charset="-120"/>
              </a:rPr>
              <a:t> time may lead to stockouts</a:t>
            </a:r>
            <a:endParaRPr lang="en-US" sz="2800" dirty="0"/>
          </a:p>
        </p:txBody>
      </p:sp>
      <p:pic>
        <p:nvPicPr>
          <p:cNvPr id="8" name="Picture 7">
            <a:extLst>
              <a:ext uri="{FF2B5EF4-FFF2-40B4-BE49-F238E27FC236}">
                <a16:creationId xmlns:a16="http://schemas.microsoft.com/office/drawing/2014/main" id="{49772A22-3CC4-1FD0-0845-E6CF9E48597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5625" b="79327" l="1563" r="67120">
                        <a14:foregroundMark x1="23709" y1="32091" x2="23709" y2="33413"/>
                        <a14:foregroundMark x1="24743" y1="33716" x2="25272" y2="33894"/>
                        <a14:foregroundMark x1="23845" y1="33413" x2="24198" y2="33532"/>
                        <a14:foregroundMark x1="26206" y1="33894" x2="26155" y2="35096"/>
                        <a14:foregroundMark x1="26236" y1="33173" x2="26206" y2="33894"/>
                        <a14:foregroundMark x1="26291" y1="31851" x2="26236" y2="33173"/>
                        <a14:foregroundMark x1="28057" y1="32091" x2="27921" y2="36538"/>
                        <a14:foregroundMark x1="29212" y1="32212" x2="29348" y2="36058"/>
                        <a14:foregroundMark x1="30305" y1="33413" x2="30574" y2="36026"/>
                        <a14:foregroundMark x1="30231" y1="32692" x2="30305" y2="33413"/>
                        <a14:foregroundMark x1="32642" y1="33413" x2="32782" y2="35083"/>
                        <a14:foregroundMark x1="32541" y1="32212" x2="32642" y2="33413"/>
                        <a14:foregroundMark x1="35190" y1="32091" x2="34239" y2="35337"/>
                        <a14:foregroundMark x1="36413" y1="32332" x2="36413" y2="35337"/>
                        <a14:foregroundMark x1="38920" y1="35216" x2="38927" y2="35577"/>
                        <a14:foregroundMark x1="38911" y1="34736" x2="38920" y2="35216"/>
                        <a14:foregroundMark x1="38892" y1="33648" x2="38911" y2="34736"/>
                        <a14:foregroundMark x1="38871" y1="32490" x2="38870" y2="32447"/>
                        <a14:foregroundMark x1="40693" y1="32692" x2="40693" y2="32692"/>
                        <a14:foregroundMark x1="41372" y1="31731" x2="43003" y2="31370"/>
                        <a14:foregroundMark x1="42391" y1="32212" x2="42391" y2="34736"/>
                        <a14:foregroundMark x1="42595" y1="31971" x2="41168" y2="31971"/>
                        <a14:foregroundMark x1="29364" y1="40087" x2="29416" y2="41827"/>
                        <a14:foregroundMark x1="26291" y1="39183" x2="26359" y2="42909"/>
                        <a14:foregroundMark x1="26511" y1="48558" x2="26223" y2="50601"/>
                        <a14:foregroundMark x1="26596" y1="47957" x2="26511" y2="48558"/>
                        <a14:foregroundMark x1="26834" y1="46274" x2="26596" y2="47957"/>
                        <a14:foregroundMark x1="28940" y1="47236" x2="28940" y2="49880"/>
                        <a14:foregroundMark x1="28940" y1="46034" x2="28940" y2="47236"/>
                        <a14:foregroundMark x1="31590" y1="47476" x2="31590" y2="49159"/>
                        <a14:foregroundMark x1="31590" y1="46034" x2="31590" y2="47476"/>
                        <a14:foregroundMark x1="36763" y1="48602" x2="37160" y2="49760"/>
                        <a14:foregroundMark x1="38927" y1="46154" x2="39198" y2="49880"/>
                        <a14:foregroundMark x1="41224" y1="47716" x2="41304" y2="49760"/>
                        <a14:foregroundMark x1="41168" y1="46274" x2="41224" y2="47716"/>
                        <a14:foregroundMark x1="49321" y1="26683" x2="48845" y2="17909"/>
                        <a14:foregroundMark x1="48845" y1="17909" x2="55163" y2="14063"/>
                        <a14:foregroundMark x1="55163" y1="14063" x2="61617" y2="14663"/>
                        <a14:foregroundMark x1="61617" y1="14663" x2="65082" y2="23317"/>
                        <a14:foregroundMark x1="65382" y1="46301" x2="65489" y2="54567"/>
                        <a14:foregroundMark x1="65082" y1="23317" x2="65261" y2="37030"/>
                        <a14:foregroundMark x1="60530" y1="20072" x2="55774" y2="15625"/>
                        <a14:foregroundMark x1="63791" y1="47957" x2="63791" y2="63702"/>
                        <a14:foregroundMark x1="60734" y1="63822" x2="60190" y2="71995"/>
                        <a14:foregroundMark x1="49185" y1="68630" x2="49660" y2="77163"/>
                        <a14:foregroundMark x1="48370" y1="71274" x2="47418" y2="76563"/>
                        <a14:foregroundMark x1="55707" y1="58413" x2="53397" y2="78726"/>
                        <a14:foregroundMark x1="58288" y1="64663" x2="56726" y2="76923"/>
                        <a14:foregroundMark x1="56726" y1="76923" x2="56726" y2="76923"/>
                        <a14:foregroundMark x1="55231" y1="76442" x2="58356" y2="77284"/>
                        <a14:foregroundMark x1="67120" y1="50962" x2="63519" y2="76923"/>
                        <a14:foregroundMark x1="61957" y1="70072" x2="59851" y2="77404"/>
                        <a14:foregroundMark x1="66304" y1="75962" x2="61413" y2="75240"/>
                        <a14:foregroundMark x1="61413" y1="75240" x2="61073" y2="75841"/>
                        <a14:foregroundMark x1="10870" y1="45913" x2="16440" y2="46394"/>
                        <a14:foregroundMark x1="16440" y1="46394" x2="20720" y2="48918"/>
                        <a14:foregroundMark x1="20720" y1="48918" x2="21264" y2="59736"/>
                        <a14:foregroundMark x1="21264" y1="59736" x2="20109" y2="70433"/>
                        <a14:foregroundMark x1="20109" y1="70433" x2="6046" y2="70913"/>
                        <a14:foregroundMark x1="11481" y1="51803" x2="17527" y2="65385"/>
                        <a14:foregroundMark x1="20720" y1="48678" x2="10673" y2="46692"/>
                        <a14:foregroundMark x1="10378" y1="47492" x2="15149" y2="50120"/>
                        <a14:foregroundMark x1="15149" y1="50120" x2="20516" y2="50120"/>
                        <a14:foregroundMark x1="20516" y1="50120" x2="20788" y2="50240"/>
                        <a14:foregroundMark x1="13451" y1="48197" x2="10150" y2="48109"/>
                        <a14:foregroundMark x1="6726" y1="53846" x2="7541" y2="62740"/>
                        <a14:foregroundMark x1="34171" y1="46034" x2="34239" y2="51202"/>
                        <a14:foregroundMark x1="1593" y1="48297" x2="1766" y2="61538"/>
                        <a14:foregroundMark x1="10870" y1="45913" x2="679" y2="47596"/>
                        <a14:foregroundMark x1="679" y1="47596" x2="1865" y2="71684"/>
                        <a14:foregroundMark x1="3754" y1="71969" x2="3872" y2="71995"/>
                        <a14:foregroundMark x1="32677" y1="39543" x2="32880" y2="42308"/>
                        <a14:backgroundMark x1="23505" y1="45313" x2="24524" y2="60697"/>
                        <a14:backgroundMark x1="26427" y1="54327" x2="44090" y2="52524"/>
                        <a14:backgroundMark x1="45516" y1="41106" x2="45924" y2="66827"/>
                        <a14:backgroundMark x1="65625" y1="37019" x2="65693" y2="44471"/>
                        <a14:backgroundMark x1="65285" y1="44111" x2="65829" y2="45913"/>
                        <a14:backgroundMark x1="41984" y1="47716" x2="41984" y2="47716"/>
                        <a14:backgroundMark x1="39402" y1="35216" x2="39402" y2="35216"/>
                        <a14:backgroundMark x1="39402" y1="35216" x2="39334" y2="34736"/>
                        <a14:backgroundMark x1="39334" y1="34736" x2="39334" y2="34736"/>
                        <a14:backgroundMark x1="39198" y1="36418" x2="39130" y2="34976"/>
                        <a14:backgroundMark x1="39130" y1="34976" x2="39130" y2="33894"/>
                        <a14:backgroundMark x1="31182" y1="33413" x2="31182" y2="33413"/>
                        <a14:backgroundMark x1="31182" y1="33413" x2="31182" y2="33413"/>
                        <a14:backgroundMark x1="30231" y1="41827" x2="30231" y2="41827"/>
                        <a14:backgroundMark x1="30231" y1="41827" x2="30231" y2="41827"/>
                        <a14:backgroundMark x1="25068" y1="33173" x2="25068" y2="33173"/>
                        <a14:backgroundMark x1="25068" y1="33173" x2="25068" y2="33173"/>
                        <a14:backgroundMark x1="25408" y1="33894" x2="25408" y2="33894"/>
                        <a14:backgroundMark x1="25408" y1="33894" x2="25408" y2="33894"/>
                        <a14:backgroundMark x1="29688" y1="47236" x2="29688" y2="47236"/>
                        <a14:backgroundMark x1="29688" y1="47236" x2="29688" y2="47236"/>
                        <a14:backgroundMark x1="32405" y1="47476" x2="32405" y2="47476"/>
                        <a14:backgroundMark x1="32405" y1="47476" x2="32405" y2="47476"/>
                        <a14:backgroundMark x1="26970" y1="48558" x2="26970" y2="48558"/>
                        <a14:backgroundMark x1="26970" y1="48558" x2="26970" y2="48558"/>
                        <a14:backgroundMark x1="26970" y1="47957" x2="26970" y2="47957"/>
                        <a14:backgroundMark x1="26970" y1="47957" x2="26970" y2="47957"/>
                        <a14:backgroundMark x1="35116" y1="51166" x2="35190" y2="53245"/>
                        <a14:backgroundMark x1="34918" y1="45553" x2="34934" y2="46002"/>
                        <a14:backgroundMark x1="272" y1="37019" x2="2174" y2="43870"/>
                        <a14:backgroundMark x1="2174" y1="43870" x2="4135" y2="44326"/>
                        <a14:backgroundMark x1="7589" y1="43755" x2="1766" y2="36298"/>
                        <a14:backgroundMark x1="1766" y1="36298" x2="1563" y2="36178"/>
                        <a14:backgroundMark x1="340" y1="73918" x2="2514" y2="74880"/>
                        <a14:backgroundMark x1="2514" y1="74880" x2="1698" y2="81010"/>
                        <a14:backgroundMark x1="2785" y1="28846" x2="15625" y2="32332"/>
                        <a14:backgroundMark x1="30027" y1="37500" x2="35938" y2="37981"/>
                        <a14:backgroundMark x1="24457" y1="32813" x2="25068" y2="32813"/>
                      </a14:backgroundRemoval>
                    </a14:imgEffect>
                  </a14:imgLayer>
                </a14:imgProps>
              </a:ext>
            </a:extLst>
          </a:blip>
          <a:srcRect l="535" t="13634" r="32120" b="22580"/>
          <a:stretch>
            <a:fillRect/>
          </a:stretch>
        </p:blipFill>
        <p:spPr>
          <a:xfrm>
            <a:off x="6604000" y="2881384"/>
            <a:ext cx="8026400" cy="4296868"/>
          </a:xfrm>
          <a:prstGeom prst="rect">
            <a:avLst/>
          </a:prstGeom>
        </p:spPr>
      </p:pic>
      <p:pic>
        <p:nvPicPr>
          <p:cNvPr id="4" name="Image 2" descr="preencoded.png"/>
          <p:cNvPicPr>
            <a:picLocks noChangeAspect="1"/>
          </p:cNvPicPr>
          <p:nvPr/>
        </p:nvPicPr>
        <p:blipFill>
          <a:blip r:embed="rId7"/>
          <a:srcRect l="387" t="13088" r="-387" b="307"/>
          <a:stretch>
            <a:fillRect/>
          </a:stretch>
        </p:blipFill>
        <p:spPr>
          <a:xfrm>
            <a:off x="719951" y="1692251"/>
            <a:ext cx="8563413" cy="2879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531352"/>
          </a:xfrm>
          <a:prstGeom prst="rect">
            <a:avLst/>
          </a:prstGeom>
        </p:spPr>
      </p:pic>
      <p:pic>
        <p:nvPicPr>
          <p:cNvPr id="3" name="Image 1" descr="preencoded.png"/>
          <p:cNvPicPr>
            <a:picLocks noChangeAspect="1"/>
          </p:cNvPicPr>
          <p:nvPr/>
        </p:nvPicPr>
        <p:blipFill>
          <a:blip r:embed="rId4"/>
          <a:stretch>
            <a:fillRect/>
          </a:stretch>
        </p:blipFill>
        <p:spPr>
          <a:xfrm>
            <a:off x="0" y="0"/>
            <a:ext cx="14630400" cy="8531352"/>
          </a:xfrm>
          <a:prstGeom prst="rect">
            <a:avLst/>
          </a:prstGeom>
        </p:spPr>
      </p:pic>
      <p:pic>
        <p:nvPicPr>
          <p:cNvPr id="4" name="Image 2" descr="preencoded.png"/>
          <p:cNvPicPr>
            <a:picLocks noChangeAspect="1"/>
          </p:cNvPicPr>
          <p:nvPr/>
        </p:nvPicPr>
        <p:blipFill>
          <a:blip r:embed="rId5"/>
          <a:stretch>
            <a:fillRect/>
          </a:stretch>
        </p:blipFill>
        <p:spPr>
          <a:xfrm>
            <a:off x="832104" y="7580376"/>
            <a:ext cx="12984480" cy="36576"/>
          </a:xfrm>
          <a:prstGeom prst="rect">
            <a:avLst/>
          </a:prstGeom>
        </p:spPr>
      </p:pic>
      <p:sp>
        <p:nvSpPr>
          <p:cNvPr id="5" name="Text 0"/>
          <p:cNvSpPr/>
          <p:nvPr/>
        </p:nvSpPr>
        <p:spPr>
          <a:xfrm>
            <a:off x="832104" y="442569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 1"/>
          <p:cNvSpPr/>
          <p:nvPr/>
        </p:nvSpPr>
        <p:spPr>
          <a:xfrm>
            <a:off x="832104" y="3813048"/>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7" name="Text 2"/>
          <p:cNvSpPr/>
          <p:nvPr/>
        </p:nvSpPr>
        <p:spPr>
          <a:xfrm>
            <a:off x="2851404" y="6017768"/>
            <a:ext cx="12984480" cy="1655064"/>
          </a:xfrm>
          <a:prstGeom prst="rect">
            <a:avLst/>
          </a:prstGeom>
          <a:noFill/>
          <a:ln/>
        </p:spPr>
        <p:txBody>
          <a:bodyPr wrap="square" lIns="0" tIns="0" rIns="0" bIns="0" rtlCol="0" anchor="ctr"/>
          <a:lstStyle/>
          <a:p>
            <a:pPr marL="0" indent="0" algn="l">
              <a:lnSpc>
                <a:spcPts val="6500"/>
              </a:lnSpc>
              <a:buNone/>
            </a:pPr>
            <a:r>
              <a:rPr lang="en-US" sz="4640" dirty="0">
                <a:solidFill>
                  <a:srgbClr val="011C2A"/>
                </a:solidFill>
                <a:ea typeface="思源黑体-思源黑体-Bold" pitchFamily="34" charset="-122"/>
                <a:cs typeface="思源黑体-思源黑体-Bold" pitchFamily="34" charset="-120"/>
              </a:rPr>
              <a:t>SECTION C: SALES VS INVENTORY DYNAMICS</a:t>
            </a:r>
            <a:endParaRPr lang="en-US" sz="4640" dirty="0"/>
          </a:p>
        </p:txBody>
      </p:sp>
      <p:sp>
        <p:nvSpPr>
          <p:cNvPr id="8" name="Text 3"/>
          <p:cNvSpPr/>
          <p:nvPr/>
        </p:nvSpPr>
        <p:spPr>
          <a:xfrm>
            <a:off x="832104" y="319125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9" name="Text 4"/>
          <p:cNvSpPr/>
          <p:nvPr/>
        </p:nvSpPr>
        <p:spPr>
          <a:xfrm>
            <a:off x="832104" y="5047488"/>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0" name="Text 5"/>
          <p:cNvSpPr/>
          <p:nvPr/>
        </p:nvSpPr>
        <p:spPr>
          <a:xfrm>
            <a:off x="1060704" y="5855716"/>
            <a:ext cx="12984480" cy="1655064"/>
          </a:xfrm>
          <a:prstGeom prst="rect">
            <a:avLst/>
          </a:prstGeom>
          <a:noFill/>
          <a:ln/>
        </p:spPr>
        <p:txBody>
          <a:bodyPr wrap="none" lIns="0" tIns="0" rIns="0" bIns="0" rtlCol="0" anchor="ctr"/>
          <a:lstStyle/>
          <a:p>
            <a:pPr marL="0" indent="0" algn="l">
              <a:lnSpc>
                <a:spcPts val="13000"/>
              </a:lnSpc>
              <a:buNone/>
            </a:pPr>
            <a:r>
              <a:rPr lang="en-US" sz="9290" dirty="0">
                <a:solidFill>
                  <a:srgbClr val="011C2A"/>
                </a:solidFill>
                <a:ea typeface="思源黑体-思源黑体-Bold" pitchFamily="34" charset="-122"/>
              </a:rPr>
              <a:t>7.3</a:t>
            </a:r>
            <a:endParaRPr lang="en-US" sz="9290" dirty="0"/>
          </a:p>
        </p:txBody>
      </p:sp>
      <p:sp>
        <p:nvSpPr>
          <p:cNvPr id="11" name="Text 6"/>
          <p:cNvSpPr/>
          <p:nvPr/>
        </p:nvSpPr>
        <p:spPr>
          <a:xfrm>
            <a:off x="832104" y="25694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pic>
        <p:nvPicPr>
          <p:cNvPr id="13" name="Picture 12">
            <a:extLst>
              <a:ext uri="{FF2B5EF4-FFF2-40B4-BE49-F238E27FC236}">
                <a16:creationId xmlns:a16="http://schemas.microsoft.com/office/drawing/2014/main" id="{B4DE388B-1FB6-30D5-B0E7-CCD527C83E80}"/>
              </a:ext>
            </a:extLst>
          </p:cNvPr>
          <p:cNvPicPr>
            <a:picLocks noChangeAspect="1"/>
          </p:cNvPicPr>
          <p:nvPr/>
        </p:nvPicPr>
        <p:blipFill>
          <a:blip r:embed="rId6"/>
          <a:srcRect l="22685" t="16373" b="30598"/>
          <a:stretch>
            <a:fillRect/>
          </a:stretch>
        </p:blipFill>
        <p:spPr>
          <a:xfrm>
            <a:off x="0" y="-31907"/>
            <a:ext cx="14630399" cy="5671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25"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695959" y="4409946"/>
            <a:ext cx="7129380" cy="2383454"/>
          </a:xfrm>
          <a:prstGeom prst="rect">
            <a:avLst/>
          </a:prstGeom>
        </p:spPr>
      </p:pic>
      <p:sp>
        <p:nvSpPr>
          <p:cNvPr id="5" name="Text 0"/>
          <p:cNvSpPr/>
          <p:nvPr/>
        </p:nvSpPr>
        <p:spPr>
          <a:xfrm>
            <a:off x="822960" y="7018277"/>
            <a:ext cx="12481560" cy="713232"/>
          </a:xfrm>
          <a:prstGeom prst="rect">
            <a:avLst/>
          </a:prstGeom>
          <a:noFill/>
          <a:ln/>
        </p:spPr>
        <p:txBody>
          <a:bodyPr wrap="square" lIns="0" tIns="0" rIns="0" bIns="0" rtlCol="0" anchor="ctr"/>
          <a:lstStyle/>
          <a:p>
            <a:pPr marL="0" indent="0" algn="just">
              <a:lnSpc>
                <a:spcPts val="2780"/>
              </a:lnSpc>
              <a:buNone/>
            </a:pPr>
            <a:r>
              <a:rPr lang="en-US" sz="2800" b="1" dirty="0">
                <a:solidFill>
                  <a:srgbClr val="03141C"/>
                </a:solidFill>
                <a:ea typeface="Arial-Regular" pitchFamily="34" charset="-122"/>
                <a:cs typeface="Arial-Regular" pitchFamily="34" charset="-120"/>
              </a:rPr>
              <a:t>Insights: </a:t>
            </a:r>
            <a:r>
              <a:rPr lang="en-US" sz="2800" dirty="0">
                <a:solidFill>
                  <a:srgbClr val="03141C"/>
                </a:solidFill>
                <a:ea typeface="Arial-Regular" pitchFamily="34" charset="-122"/>
                <a:cs typeface="Arial-Regular" pitchFamily="34" charset="-120"/>
              </a:rPr>
              <a:t>As we can see that the total quantity purchased is consistently greater than total quantity sold, this indicates Overstocking</a:t>
            </a:r>
            <a:endParaRPr lang="en-US" sz="2800" dirty="0"/>
          </a:p>
        </p:txBody>
      </p:sp>
      <p:sp>
        <p:nvSpPr>
          <p:cNvPr id="6" name="Text 1"/>
          <p:cNvSpPr/>
          <p:nvPr/>
        </p:nvSpPr>
        <p:spPr>
          <a:xfrm>
            <a:off x="512366" y="-225182"/>
            <a:ext cx="13605668" cy="2367788"/>
          </a:xfrm>
          <a:prstGeom prst="rect">
            <a:avLst/>
          </a:prstGeom>
          <a:noFill/>
          <a:ln/>
        </p:spPr>
        <p:txBody>
          <a:bodyPr wrap="square" lIns="0" tIns="0" rIns="0" bIns="0" rtlCol="0" anchor="ctr"/>
          <a:lstStyle/>
          <a:p>
            <a:pPr marL="0" indent="0" algn="just">
              <a:buNone/>
            </a:pPr>
            <a:r>
              <a:rPr lang="en-US" sz="4300" dirty="0">
                <a:solidFill>
                  <a:srgbClr val="011C2A"/>
                </a:solidFill>
                <a:ea typeface="思源黑体-思源黑体-Bold" pitchFamily="34" charset="-122"/>
                <a:cs typeface="思源黑体-思源黑体-Bold" pitchFamily="34" charset="-120"/>
              </a:rPr>
              <a:t>Compare the total quantity of products sold vs. quantity purchased. Are we overstocking or understocking?</a:t>
            </a:r>
            <a:endParaRPr lang="en-US" sz="4300" dirty="0"/>
          </a:p>
        </p:txBody>
      </p:sp>
      <p:pic>
        <p:nvPicPr>
          <p:cNvPr id="3" name="Image 1" descr="preencoded.png"/>
          <p:cNvPicPr>
            <a:picLocks noChangeAspect="1"/>
          </p:cNvPicPr>
          <p:nvPr/>
        </p:nvPicPr>
        <p:blipFill>
          <a:blip r:embed="rId5"/>
          <a:srcRect t="6827"/>
          <a:stretch>
            <a:fillRect/>
          </a:stretch>
        </p:blipFill>
        <p:spPr>
          <a:xfrm>
            <a:off x="695959" y="1654418"/>
            <a:ext cx="8477398" cy="2854202"/>
          </a:xfrm>
          <a:prstGeom prst="rect">
            <a:avLst/>
          </a:prstGeom>
        </p:spPr>
      </p:pic>
      <p:pic>
        <p:nvPicPr>
          <p:cNvPr id="8" name="Picture 7">
            <a:extLst>
              <a:ext uri="{FF2B5EF4-FFF2-40B4-BE49-F238E27FC236}">
                <a16:creationId xmlns:a16="http://schemas.microsoft.com/office/drawing/2014/main" id="{653A5BFD-1F1A-F22F-9E3E-BC3AD74BFAA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3053" b="81010" l="6454" r="78601">
                        <a14:foregroundMark x1="29280" y1="33293" x2="61481" y2="57933"/>
                        <a14:foregroundMark x1="61481" y1="57933" x2="62296" y2="57332"/>
                        <a14:foregroundMark x1="31658" y1="33894" x2="40829" y2="31851"/>
                        <a14:foregroundMark x1="40829" y1="31851" x2="62092" y2="34255"/>
                        <a14:foregroundMark x1="62092" y1="34255" x2="65353" y2="52404"/>
                        <a14:foregroundMark x1="65353" y1="52404" x2="57201" y2="60096"/>
                        <a14:foregroundMark x1="57201" y1="60096" x2="40761" y2="64063"/>
                        <a14:foregroundMark x1="40761" y1="64063" x2="37500" y2="62500"/>
                        <a14:foregroundMark x1="37636" y1="35938" x2="64606" y2="56370"/>
                        <a14:foregroundMark x1="32745" y1="35337" x2="39674" y2="59976"/>
                        <a14:foregroundMark x1="30639" y1="34736" x2="31590" y2="53125"/>
                        <a14:foregroundMark x1="30978" y1="36178" x2="35530" y2="40865"/>
                        <a14:foregroundMark x1="31929" y1="35337" x2="32133" y2="38822"/>
                        <a14:foregroundMark x1="39674" y1="35577" x2="62296" y2="44111"/>
                        <a14:foregroundMark x1="61889" y1="33173" x2="65489" y2="40625"/>
                        <a14:foregroundMark x1="65489" y1="40625" x2="66168" y2="54087"/>
                        <a14:foregroundMark x1="55503" y1="40505" x2="57337" y2="40264"/>
                        <a14:foregroundMark x1="38655" y1="39183" x2="41168" y2="39183"/>
                        <a14:foregroundMark x1="35258" y1="49399" x2="33492" y2="57332"/>
                        <a14:foregroundMark x1="35122" y1="55288" x2="38179" y2="58293"/>
                        <a14:foregroundMark x1="59307" y1="46394" x2="60530" y2="50361"/>
                        <a14:foregroundMark x1="66780" y1="58173" x2="66372" y2="65385"/>
                        <a14:foregroundMark x1="66372" y1="65385" x2="61141" y2="65986"/>
                        <a14:foregroundMark x1="61141" y1="65986" x2="59035" y2="65024"/>
                        <a14:foregroundMark x1="58492" y1="47236" x2="59171" y2="59495"/>
                        <a14:foregroundMark x1="59511" y1="45433" x2="59918" y2="56971"/>
                        <a14:foregroundMark x1="47351" y1="45673" x2="45856" y2="54087"/>
                        <a14:foregroundMark x1="45856" y1="54087" x2="57269" y2="61779"/>
                        <a14:foregroundMark x1="57269" y1="61779" x2="48505" y2="45192"/>
                        <a14:foregroundMark x1="48505" y1="45192" x2="40625" y2="47476"/>
                        <a14:foregroundMark x1="41780" y1="48317" x2="30910" y2="46274"/>
                        <a14:foregroundMark x1="30910" y1="46274" x2="34443" y2="58293"/>
                        <a14:foregroundMark x1="34443" y1="58293" x2="37296" y2="44231"/>
                        <a14:foregroundMark x1="37296" y1="44231" x2="31522" y2="45913"/>
                        <a14:foregroundMark x1="30163" y1="43510" x2="30095" y2="58894"/>
                        <a14:foregroundMark x1="29416" y1="51803" x2="29212" y2="63942"/>
                        <a14:foregroundMark x1="29552" y1="62260" x2="54144" y2="66466"/>
                        <a14:foregroundMark x1="50611" y1="67308" x2="29755" y2="65505"/>
                        <a14:foregroundMark x1="53329" y1="52284" x2="54484" y2="53846"/>
                        <a14:foregroundMark x1="62092" y1="40024" x2="63043" y2="40625"/>
                        <a14:foregroundMark x1="58696" y1="56250" x2="58220" y2="68750"/>
                        <a14:foregroundMark x1="61204" y1="73077" x2="61753" y2="76803"/>
                        <a14:foregroundMark x1="61062" y1="72115" x2="61204" y2="73077"/>
                        <a14:foregroundMark x1="59715" y1="62981" x2="61062" y2="72115"/>
                        <a14:foregroundMark x1="60004" y1="73077" x2="59918" y2="81010"/>
                        <a14:foregroundMark x1="60015" y1="72115" x2="60004" y2="73077"/>
                        <a14:foregroundMark x1="60025" y1="71195" x2="60015" y2="72115"/>
                        <a14:foregroundMark x1="60054" y1="68510" x2="60038" y2="69948"/>
                        <a14:foregroundMark x1="61957" y1="77043" x2="61889" y2="78125"/>
                        <a14:foregroundMark x1="61889" y1="78125" x2="61889" y2="78125"/>
                        <a14:foregroundMark x1="49389" y1="37861" x2="57677" y2="37740"/>
                        <a14:foregroundMark x1="57677" y1="37740" x2="63451" y2="38341"/>
                        <a14:foregroundMark x1="43614" y1="69231" x2="45992" y2="78726"/>
                        <a14:foregroundMark x1="44293" y1="66587" x2="49185" y2="80409"/>
                        <a14:foregroundMark x1="45109" y1="67188" x2="49864" y2="73438"/>
                        <a14:foregroundMark x1="49864" y1="73438" x2="45313" y2="68029"/>
                        <a14:foregroundMark x1="45313" y1="68029" x2="47418" y2="75120"/>
                        <a14:foregroundMark x1="47418" y1="75120" x2="48573" y2="73438"/>
                        <a14:foregroundMark x1="48573" y1="73438" x2="48573" y2="73438"/>
                        <a14:foregroundMark x1="48573" y1="73438" x2="52446" y2="69591"/>
                        <a14:foregroundMark x1="52446" y1="69591" x2="54484" y2="76923"/>
                        <a14:foregroundMark x1="54484" y1="76923" x2="49389" y2="78245"/>
                        <a14:foregroundMark x1="49389" y1="78245" x2="48234" y2="68029"/>
                        <a14:foregroundMark x1="48234" y1="68029" x2="54076" y2="70793"/>
                        <a14:foregroundMark x1="54076" y1="70793" x2="54416" y2="77885"/>
                        <a14:foregroundMark x1="49253" y1="68269" x2="53736" y2="67668"/>
                        <a14:foregroundMark x1="53736" y1="67668" x2="54688" y2="67788"/>
                        <a14:foregroundMark x1="26291" y1="48077" x2="27805" y2="74432"/>
                        <a14:foregroundMark x1="26291" y1="47356" x2="26902" y2="49159"/>
                        <a14:foregroundMark x1="26902" y1="49159" x2="24864" y2="55529"/>
                        <a14:foregroundMark x1="24864" y1="55529" x2="24864" y2="55769"/>
                        <a14:foregroundMark x1="24864" y1="55769" x2="24457" y2="63942"/>
                        <a14:foregroundMark x1="25815" y1="69591" x2="25136" y2="78005"/>
                        <a14:foregroundMark x1="27363" y1="78245" x2="27310" y2="79928"/>
                        <a14:foregroundMark x1="27389" y1="77404" x2="27363" y2="78245"/>
                        <a14:foregroundMark x1="27514" y1="73438" x2="27480" y2="74523"/>
                        <a14:foregroundMark x1="68818" y1="50841" x2="73777" y2="50962"/>
                        <a14:foregroundMark x1="73777" y1="50962" x2="80095" y2="57572"/>
                        <a14:foregroundMark x1="80095" y1="57572" x2="79823" y2="74159"/>
                        <a14:foregroundMark x1="79823" y1="74159" x2="73981" y2="79808"/>
                        <a14:foregroundMark x1="73981" y1="79808" x2="69633" y2="68029"/>
                        <a14:foregroundMark x1="69633" y1="68029" x2="71060" y2="54327"/>
                        <a14:foregroundMark x1="71060" y1="54327" x2="71060" y2="54327"/>
                        <a14:foregroundMark x1="71060" y1="54327" x2="75611" y2="66707"/>
                        <a14:foregroundMark x1="75611" y1="66707" x2="76495" y2="57572"/>
                        <a14:foregroundMark x1="76495" y1="57572" x2="76970" y2="71875"/>
                        <a14:foregroundMark x1="76970" y1="71875" x2="78804" y2="62620"/>
                        <a14:foregroundMark x1="78804" y1="62620" x2="75815" y2="65144"/>
                        <a14:foregroundMark x1="25408" y1="53245" x2="23845" y2="59495"/>
                        <a14:foregroundMark x1="23845" y1="59495" x2="23845" y2="59615"/>
                        <a14:foregroundMark x1="27310" y1="47236" x2="26970" y2="51442"/>
                        <a14:backgroundMark x1="60394" y1="73077" x2="60394" y2="73077"/>
                        <a14:backgroundMark x1="60394" y1="73077" x2="60394" y2="73077"/>
                        <a14:backgroundMark x1="60190" y1="72115" x2="60190" y2="72115"/>
                        <a14:backgroundMark x1="60190" y1="72115" x2="60190" y2="72115"/>
                        <a14:backgroundMark x1="60190" y1="72115" x2="60190" y2="70793"/>
                        <a14:backgroundMark x1="27853" y1="75120" x2="27853" y2="75120"/>
                        <a14:backgroundMark x1="27853" y1="75841" x2="27853" y2="75841"/>
                        <a14:backgroundMark x1="27785" y1="76923" x2="27785" y2="76923"/>
                        <a14:backgroundMark x1="28057" y1="77404" x2="28057" y2="77404"/>
                        <a14:backgroundMark x1="28057" y1="77404" x2="28057" y2="76803"/>
                        <a14:backgroundMark x1="27989" y1="76322" x2="27921" y2="74399"/>
                        <a14:backgroundMark x1="27921" y1="74399" x2="28193" y2="77404"/>
                        <a14:backgroundMark x1="57677" y1="74279" x2="57677" y2="74279"/>
                        <a14:backgroundMark x1="57677" y1="74279" x2="57677" y2="74279"/>
                        <a14:backgroundMark x1="57677" y1="74279" x2="57065" y2="71635"/>
                        <a14:backgroundMark x1="25883" y1="78245" x2="25883" y2="78245"/>
                        <a14:backgroundMark x1="25883" y1="78245" x2="25883" y2="78245"/>
                        <a14:backgroundMark x1="28465" y1="65024" x2="28261" y2="61899"/>
                        <a14:backgroundMark x1="28533" y1="60457" x2="28533" y2="59255"/>
                        <a14:backgroundMark x1="9986" y1="75481" x2="9986" y2="75481"/>
                        <a14:backgroundMark x1="9986" y1="75481" x2="9986" y2="75481"/>
                        <a14:backgroundMark x1="9986" y1="75481" x2="9851" y2="73558"/>
                        <a14:backgroundMark x1="9851" y1="73558" x2="9783" y2="76803"/>
                        <a14:backgroundMark x1="9783" y1="76803" x2="9851" y2="72596"/>
                        <a14:backgroundMark x1="11549" y1="80889" x2="11549" y2="80889"/>
                        <a14:backgroundMark x1="11549" y1="80889" x2="11549" y2="80889"/>
                        <a14:backgroundMark x1="10870" y1="66466" x2="9171" y2="80168"/>
                        <a14:backgroundMark x1="9171" y1="80168" x2="18071" y2="78606"/>
                        <a14:backgroundMark x1="18071" y1="78606" x2="10666" y2="70793"/>
                        <a14:backgroundMark x1="10666" y1="70793" x2="8220" y2="70913"/>
                        <a14:backgroundMark x1="7948" y1="66106" x2="6114" y2="74399"/>
                        <a14:backgroundMark x1="6114" y1="74399" x2="9443" y2="79808"/>
                        <a14:backgroundMark x1="9443" y1="79808" x2="6793" y2="64784"/>
                        <a14:backgroundMark x1="6793" y1="64784" x2="5435" y2="62861"/>
                      </a14:backgroundRemoval>
                    </a14:imgEffect>
                  </a14:imgLayer>
                </a14:imgProps>
              </a:ext>
            </a:extLst>
          </a:blip>
          <a:srcRect l="4476" t="27840" r="25372" b="15968"/>
          <a:stretch>
            <a:fillRect/>
          </a:stretch>
        </p:blipFill>
        <p:spPr>
          <a:xfrm>
            <a:off x="6400801" y="2777907"/>
            <a:ext cx="8229600" cy="4240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21208"/>
            <a:ext cx="14630400" cy="8750808"/>
          </a:xfrm>
          <a:prstGeom prst="rect">
            <a:avLst/>
          </a:prstGeom>
        </p:spPr>
      </p:pic>
      <p:sp>
        <p:nvSpPr>
          <p:cNvPr id="5" name="Text 0"/>
          <p:cNvSpPr/>
          <p:nvPr/>
        </p:nvSpPr>
        <p:spPr>
          <a:xfrm>
            <a:off x="712792" y="-233680"/>
            <a:ext cx="12984480" cy="2478024"/>
          </a:xfrm>
          <a:prstGeom prst="rect">
            <a:avLst/>
          </a:prstGeom>
          <a:noFill/>
          <a:ln/>
        </p:spPr>
        <p:txBody>
          <a:bodyPr wrap="square" lIns="0" tIns="0" rIns="0" bIns="0" rtlCol="0" anchor="ctr"/>
          <a:lstStyle/>
          <a:p>
            <a:pPr marL="0" indent="0" algn="just">
              <a:buNone/>
            </a:pPr>
            <a:r>
              <a:rPr lang="en-US" sz="4400" dirty="0">
                <a:solidFill>
                  <a:srgbClr val="011C2A"/>
                </a:solidFill>
                <a:ea typeface="思源黑体-思源黑体-Bold" pitchFamily="34" charset="-122"/>
                <a:cs typeface="思源黑体-思源黑体-Bold" pitchFamily="34" charset="-120"/>
              </a:rPr>
              <a:t>Which products are generating the highest and lowest profit, and how can this help optimize pricing or purchasing strategies?</a:t>
            </a:r>
            <a:endParaRPr lang="en-US" sz="4400" dirty="0"/>
          </a:p>
        </p:txBody>
      </p:sp>
      <p:sp>
        <p:nvSpPr>
          <p:cNvPr id="6" name="Text 1"/>
          <p:cNvSpPr/>
          <p:nvPr/>
        </p:nvSpPr>
        <p:spPr>
          <a:xfrm>
            <a:off x="968824" y="7067726"/>
            <a:ext cx="12481560" cy="1069848"/>
          </a:xfrm>
          <a:prstGeom prst="rect">
            <a:avLst/>
          </a:prstGeom>
          <a:noFill/>
          <a:ln/>
        </p:spPr>
        <p:txBody>
          <a:bodyPr wrap="square" lIns="0" tIns="0" rIns="0" bIns="0" rtlCol="0" anchor="ctr"/>
          <a:lstStyle/>
          <a:p>
            <a:pPr marL="0" indent="0" algn="just">
              <a:lnSpc>
                <a:spcPts val="2780"/>
              </a:lnSpc>
              <a:buNone/>
            </a:pPr>
            <a:r>
              <a:rPr lang="en-US" sz="2800" b="1" dirty="0">
                <a:solidFill>
                  <a:srgbClr val="03141C"/>
                </a:solidFill>
                <a:ea typeface="Arial-Regular" pitchFamily="34" charset="-122"/>
                <a:cs typeface="Arial-Regular" pitchFamily="34" charset="-120"/>
              </a:rPr>
              <a:t>Insight:</a:t>
            </a:r>
            <a:endParaRPr lang="en-US" sz="2800" b="1" dirty="0"/>
          </a:p>
          <a:p>
            <a:pPr marL="0" indent="0" algn="just">
              <a:lnSpc>
                <a:spcPts val="2780"/>
              </a:lnSpc>
              <a:buNone/>
            </a:pPr>
            <a:r>
              <a:rPr lang="en-US" sz="2000" dirty="0">
                <a:solidFill>
                  <a:srgbClr val="03141C"/>
                </a:solidFill>
                <a:ea typeface="Arial-Regular" pitchFamily="34" charset="-122"/>
                <a:cs typeface="Arial-Regular" pitchFamily="34" charset="-120"/>
              </a:rPr>
              <a:t>    • iPhone 14 generates the most profit — ensure it's prominently marketed and never out of stock.</a:t>
            </a:r>
            <a:endParaRPr lang="en-US" sz="2000" dirty="0"/>
          </a:p>
          <a:p>
            <a:pPr marL="0" indent="0" algn="just">
              <a:lnSpc>
                <a:spcPts val="2780"/>
              </a:lnSpc>
              <a:buNone/>
            </a:pPr>
            <a:r>
              <a:rPr lang="en-US" sz="2000" dirty="0">
                <a:solidFill>
                  <a:srgbClr val="03141C"/>
                </a:solidFill>
                <a:ea typeface="Arial-Regular" pitchFamily="34" charset="-122"/>
                <a:cs typeface="Arial-Regular" pitchFamily="34" charset="-120"/>
              </a:rPr>
              <a:t>    • Dettol Handwash sells well, but yields almost no profit — time to reassess pricing or supplier deals.</a:t>
            </a:r>
            <a:endParaRPr lang="en-US" sz="2000" dirty="0"/>
          </a:p>
        </p:txBody>
      </p:sp>
      <p:pic>
        <p:nvPicPr>
          <p:cNvPr id="8" name="Picture 7">
            <a:extLst>
              <a:ext uri="{FF2B5EF4-FFF2-40B4-BE49-F238E27FC236}">
                <a16:creationId xmlns:a16="http://schemas.microsoft.com/office/drawing/2014/main" id="{85AEA2EE-365E-DA37-7E0A-082E762C6C9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5000" b="98438" l="22758" r="65014">
                        <a14:foregroundMark x1="29891" y1="47837" x2="29891" y2="47837"/>
                        <a14:foregroundMark x1="29891" y1="47837" x2="29891" y2="47837"/>
                        <a14:foregroundMark x1="29212" y1="50601" x2="29212" y2="50601"/>
                        <a14:foregroundMark x1="29212" y1="50601" x2="29212" y2="50601"/>
                        <a14:foregroundMark x1="29212" y1="50601" x2="29212" y2="50601"/>
                        <a14:foregroundMark x1="29212" y1="50601" x2="29212" y2="50601"/>
                        <a14:foregroundMark x1="29144" y1="50601" x2="29755" y2="48558"/>
                        <a14:foregroundMark x1="31522" y1="52163" x2="31046" y2="51683"/>
                        <a14:foregroundMark x1="32269" y1="53726" x2="32677" y2="54087"/>
                        <a14:foregroundMark x1="45041" y1="45553" x2="45788" y2="44952"/>
                        <a14:foregroundMark x1="54823" y1="54567" x2="59986" y2="56130"/>
                        <a14:foregroundMark x1="44565" y1="35938" x2="47690" y2="34615"/>
                        <a14:foregroundMark x1="43342" y1="30769" x2="47826" y2="27764"/>
                        <a14:foregroundMark x1="48573" y1="29447" x2="48981" y2="33053"/>
                        <a14:foregroundMark x1="45177" y1="25000" x2="46671" y2="25120"/>
                        <a14:foregroundMark x1="45109" y1="48678" x2="45584" y2="49399"/>
                        <a14:foregroundMark x1="44361" y1="51803" x2="44701" y2="52043"/>
                        <a14:foregroundMark x1="54620" y1="55288" x2="61549" y2="56611"/>
                        <a14:foregroundMark x1="57405" y1="62139" x2="56114" y2="80769"/>
                        <a14:foregroundMark x1="59239" y1="69231" x2="60598" y2="77043"/>
                        <a14:foregroundMark x1="63655" y1="66226" x2="63111" y2="78846"/>
                        <a14:foregroundMark x1="63111" y1="78846" x2="62228" y2="83534"/>
                        <a14:foregroundMark x1="64334" y1="78245" x2="65014" y2="81370"/>
                        <a14:foregroundMark x1="61821" y1="65745" x2="62364" y2="67308"/>
                        <a14:foregroundMark x1="43263" y1="72777" x2="41984" y2="89543"/>
                        <a14:foregroundMark x1="43423" y1="70673" x2="43313" y2="72109"/>
                        <a14:foregroundMark x1="43478" y1="69952" x2="43423" y2="70673"/>
                        <a14:foregroundMark x1="43614" y1="56490" x2="44769" y2="64423"/>
                        <a14:foregroundMark x1="40999" y1="72746" x2="40489" y2="75240"/>
                        <a14:foregroundMark x1="43071" y1="62620" x2="41525" y2="70177"/>
                        <a14:foregroundMark x1="43274" y1="61538" x2="42391" y2="63822"/>
                        <a14:foregroundMark x1="47758" y1="64063" x2="51359" y2="75240"/>
                        <a14:foregroundMark x1="33152" y1="60457" x2="34918" y2="73678"/>
                        <a14:foregroundMark x1="34375" y1="51683" x2="33152" y2="79688"/>
                        <a14:foregroundMark x1="34307" y1="75481" x2="36549" y2="98438"/>
                        <a14:foregroundMark x1="30163" y1="50240" x2="31726" y2="48678"/>
                        <a14:foregroundMark x1="30095" y1="44351" x2="30910" y2="45793"/>
                        <a14:foregroundMark x1="41984" y1="36659" x2="46603" y2="37019"/>
                        <a14:foregroundMark x1="48573" y1="28486" x2="50340" y2="32091"/>
                        <a14:foregroundMark x1="49253" y1="37260" x2="49253" y2="37260"/>
                        <a14:foregroundMark x1="49253" y1="37260" x2="49253" y2="37260"/>
                        <a14:foregroundMark x1="49253" y1="37260" x2="49253" y2="37260"/>
                        <a14:foregroundMark x1="49253" y1="37260" x2="49253" y2="37260"/>
                        <a14:foregroundMark x1="44701" y1="29688" x2="44633" y2="33894"/>
                        <a14:foregroundMark x1="35938" y1="59495" x2="35938" y2="59495"/>
                        <a14:foregroundMark x1="36005" y1="59615" x2="36005" y2="59615"/>
                        <a14:foregroundMark x1="39606" y1="32212" x2="44769" y2="34014"/>
                        <a14:backgroundMark x1="21399" y1="24760" x2="38247" y2="34255"/>
                        <a14:backgroundMark x1="51359" y1="28005" x2="55571" y2="33654"/>
                        <a14:backgroundMark x1="55571" y1="33654" x2="55571" y2="33654"/>
                        <a14:backgroundMark x1="49932" y1="43870" x2="54212" y2="40745"/>
                        <a14:backgroundMark x1="41984" y1="70673" x2="41984" y2="70673"/>
                        <a14:backgroundMark x1="41984" y1="70673" x2="41984" y2="70673"/>
                        <a14:backgroundMark x1="41984" y1="70673" x2="41984" y2="70673"/>
                        <a14:backgroundMark x1="41984" y1="70673" x2="41984" y2="70673"/>
                        <a14:backgroundMark x1="41984" y1="70673" x2="41508" y2="71875"/>
                        <a14:backgroundMark x1="41508" y1="71875" x2="41033" y2="71995"/>
                        <a14:backgroundMark x1="41033" y1="71995" x2="41236" y2="72476"/>
                        <a14:backgroundMark x1="35870" y1="58173" x2="35870" y2="58173"/>
                        <a14:backgroundMark x1="35870" y1="58173" x2="35870" y2="58173"/>
                        <a14:backgroundMark x1="35870" y1="58173" x2="35870" y2="58173"/>
                        <a14:backgroundMark x1="55095" y1="40264" x2="55095" y2="40264"/>
                        <a14:backgroundMark x1="55095" y1="40264" x2="55095" y2="40264"/>
                        <a14:backgroundMark x1="54755" y1="40986" x2="54755" y2="40986"/>
                        <a14:backgroundMark x1="54755" y1="40986" x2="54755" y2="40986"/>
                        <a14:backgroundMark x1="54416" y1="40625" x2="56318" y2="40264"/>
                        <a14:backgroundMark x1="19905" y1="64183" x2="24253" y2="62500"/>
                        <a14:backgroundMark x1="24253" y1="62500" x2="28533" y2="69231"/>
                        <a14:backgroundMark x1="28533" y1="69231" x2="25000" y2="76202"/>
                        <a14:backgroundMark x1="25000" y1="76202" x2="18818" y2="76563"/>
                        <a14:backgroundMark x1="18818" y1="76563" x2="18750" y2="75962"/>
                        <a14:backgroundMark x1="21535" y1="65505" x2="25136" y2="76803"/>
                        <a14:backgroundMark x1="23913" y1="62260" x2="25543" y2="74279"/>
                        <a14:backgroundMark x1="27582" y1="43510" x2="27582" y2="43510"/>
                        <a14:backgroundMark x1="36141" y1="53365" x2="36141" y2="53365"/>
                        <a14:backgroundMark x1="36141" y1="53365" x2="36141" y2="53365"/>
                      </a14:backgroundRemoval>
                    </a14:imgEffect>
                  </a14:imgLayer>
                </a14:imgProps>
              </a:ext>
            </a:extLst>
          </a:blip>
          <a:srcRect l="22301" t="22839" r="35125" b="5208"/>
          <a:stretch>
            <a:fillRect/>
          </a:stretch>
        </p:blipFill>
        <p:spPr>
          <a:xfrm>
            <a:off x="8405116" y="1498600"/>
            <a:ext cx="6205352" cy="5867399"/>
          </a:xfrm>
          <a:prstGeom prst="rect">
            <a:avLst/>
          </a:prstGeom>
        </p:spPr>
      </p:pic>
      <p:pic>
        <p:nvPicPr>
          <p:cNvPr id="3" name="Image 1" descr="preencoded.png"/>
          <p:cNvPicPr>
            <a:picLocks noChangeAspect="1"/>
          </p:cNvPicPr>
          <p:nvPr/>
        </p:nvPicPr>
        <p:blipFill>
          <a:blip r:embed="rId6"/>
          <a:srcRect t="37782"/>
          <a:stretch>
            <a:fillRect/>
          </a:stretch>
        </p:blipFill>
        <p:spPr>
          <a:xfrm>
            <a:off x="353888" y="2071172"/>
            <a:ext cx="8807052" cy="2568534"/>
          </a:xfrm>
          <a:prstGeom prst="rect">
            <a:avLst/>
          </a:prstGeom>
        </p:spPr>
      </p:pic>
      <p:pic>
        <p:nvPicPr>
          <p:cNvPr id="9" name="Picture 8">
            <a:extLst>
              <a:ext uri="{FF2B5EF4-FFF2-40B4-BE49-F238E27FC236}">
                <a16:creationId xmlns:a16="http://schemas.microsoft.com/office/drawing/2014/main" id="{24A4FA7F-46FB-655B-C806-530BC1D0F2E0}"/>
              </a:ext>
            </a:extLst>
          </p:cNvPr>
          <p:cNvPicPr>
            <a:picLocks noChangeAspect="1"/>
          </p:cNvPicPr>
          <p:nvPr/>
        </p:nvPicPr>
        <p:blipFill>
          <a:blip r:embed="rId7"/>
          <a:stretch>
            <a:fillRect/>
          </a:stretch>
        </p:blipFill>
        <p:spPr>
          <a:xfrm>
            <a:off x="263651" y="4639706"/>
            <a:ext cx="7877814" cy="2306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832104" y="7022592"/>
            <a:ext cx="12984480" cy="36576"/>
          </a:xfrm>
          <a:prstGeom prst="rect">
            <a:avLst/>
          </a:prstGeom>
        </p:spPr>
      </p:pic>
      <p:sp>
        <p:nvSpPr>
          <p:cNvPr id="5" name="Text 0"/>
          <p:cNvSpPr/>
          <p:nvPr/>
        </p:nvSpPr>
        <p:spPr>
          <a:xfrm>
            <a:off x="832104" y="407822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 1"/>
          <p:cNvSpPr/>
          <p:nvPr/>
        </p:nvSpPr>
        <p:spPr>
          <a:xfrm>
            <a:off x="832104" y="2834640"/>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7" name="Text 2"/>
          <p:cNvSpPr/>
          <p:nvPr/>
        </p:nvSpPr>
        <p:spPr>
          <a:xfrm>
            <a:off x="832104" y="53126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8" name="Text 3"/>
          <p:cNvSpPr/>
          <p:nvPr/>
        </p:nvSpPr>
        <p:spPr>
          <a:xfrm>
            <a:off x="3245104" y="5979668"/>
            <a:ext cx="12984480" cy="832104"/>
          </a:xfrm>
          <a:prstGeom prst="rect">
            <a:avLst/>
          </a:prstGeom>
          <a:noFill/>
          <a:ln/>
        </p:spPr>
        <p:txBody>
          <a:bodyPr wrap="none" lIns="0" tIns="0" rIns="0" bIns="0" rtlCol="0" anchor="ctr"/>
          <a:lstStyle/>
          <a:p>
            <a:pPr marL="0" indent="0" algn="l">
              <a:lnSpc>
                <a:spcPts val="6500"/>
              </a:lnSpc>
              <a:buNone/>
            </a:pPr>
            <a:r>
              <a:rPr lang="en-US" sz="4640" dirty="0">
                <a:solidFill>
                  <a:srgbClr val="011C2A"/>
                </a:solidFill>
                <a:ea typeface="思源黑体-思源黑体-Bold" pitchFamily="34" charset="-122"/>
                <a:cs typeface="思源黑体-思源黑体-Bold" pitchFamily="34" charset="-120"/>
              </a:rPr>
              <a:t>SECTION D: SHIPMENT TRENDS</a:t>
            </a:r>
            <a:endParaRPr lang="en-US" sz="4640" dirty="0"/>
          </a:p>
        </p:txBody>
      </p:sp>
      <p:sp>
        <p:nvSpPr>
          <p:cNvPr id="9" name="Text 4"/>
          <p:cNvSpPr/>
          <p:nvPr/>
        </p:nvSpPr>
        <p:spPr>
          <a:xfrm>
            <a:off x="832104" y="3456432"/>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0" name="Text 5"/>
          <p:cNvSpPr/>
          <p:nvPr/>
        </p:nvSpPr>
        <p:spPr>
          <a:xfrm>
            <a:off x="1239012" y="5367528"/>
            <a:ext cx="12984480" cy="1655064"/>
          </a:xfrm>
          <a:prstGeom prst="rect">
            <a:avLst/>
          </a:prstGeom>
          <a:noFill/>
          <a:ln/>
        </p:spPr>
        <p:txBody>
          <a:bodyPr wrap="none" lIns="0" tIns="0" rIns="0" bIns="0" rtlCol="0" anchor="ctr"/>
          <a:lstStyle/>
          <a:p>
            <a:pPr marL="0" indent="0" algn="l">
              <a:lnSpc>
                <a:spcPts val="13000"/>
              </a:lnSpc>
              <a:buNone/>
            </a:pPr>
            <a:r>
              <a:rPr lang="en-US" sz="9290" dirty="0">
                <a:solidFill>
                  <a:srgbClr val="011C2A"/>
                </a:solidFill>
                <a:ea typeface="思源黑体-思源黑体-Bold" pitchFamily="34" charset="-122"/>
              </a:rPr>
              <a:t>7.4</a:t>
            </a:r>
            <a:endParaRPr lang="en-US" sz="9290" dirty="0"/>
          </a:p>
        </p:txBody>
      </p:sp>
      <p:sp>
        <p:nvSpPr>
          <p:cNvPr id="11" name="Text 6"/>
          <p:cNvSpPr/>
          <p:nvPr/>
        </p:nvSpPr>
        <p:spPr>
          <a:xfrm>
            <a:off x="832104" y="470001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pic>
        <p:nvPicPr>
          <p:cNvPr id="13" name="Picture 12">
            <a:extLst>
              <a:ext uri="{FF2B5EF4-FFF2-40B4-BE49-F238E27FC236}">
                <a16:creationId xmlns:a16="http://schemas.microsoft.com/office/drawing/2014/main" id="{3DAE2273-634C-A0C6-A14E-70E0112390C4}"/>
              </a:ext>
            </a:extLst>
          </p:cNvPr>
          <p:cNvPicPr>
            <a:picLocks noChangeAspect="1"/>
          </p:cNvPicPr>
          <p:nvPr/>
        </p:nvPicPr>
        <p:blipFill>
          <a:blip r:embed="rId5"/>
          <a:srcRect l="-663" t="20769" r="663" b="14757"/>
          <a:stretch>
            <a:fillRect/>
          </a:stretch>
        </p:blipFill>
        <p:spPr>
          <a:xfrm>
            <a:off x="-98044" y="-54102"/>
            <a:ext cx="14719300" cy="53640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708ECEDD-FB95-E80F-28F5-28973AF987D2}"/>
              </a:ext>
            </a:extLst>
          </p:cNvPr>
          <p:cNvPicPr>
            <a:picLocks noChangeAspect="1"/>
          </p:cNvPicPr>
          <p:nvPr/>
        </p:nvPicPr>
        <p:blipFill>
          <a:blip r:embed="rId3"/>
          <a:srcRect t="26169"/>
          <a:stretch>
            <a:fillRect/>
          </a:stretch>
        </p:blipFill>
        <p:spPr>
          <a:xfrm>
            <a:off x="0" y="0"/>
            <a:ext cx="14630400" cy="8229600"/>
          </a:xfrm>
          <a:prstGeom prst="rect">
            <a:avLst/>
          </a:prstGeom>
        </p:spPr>
      </p:pic>
      <p:pic>
        <p:nvPicPr>
          <p:cNvPr id="3" name="Image 0" descr="preencoded.png">
            <a:extLst>
              <a:ext uri="{FF2B5EF4-FFF2-40B4-BE49-F238E27FC236}">
                <a16:creationId xmlns:a16="http://schemas.microsoft.com/office/drawing/2014/main" id="{2C2A9C3F-5CDD-AC3A-E703-01947AC127E3}"/>
              </a:ext>
            </a:extLst>
          </p:cNvPr>
          <p:cNvPicPr>
            <a:picLocks noChangeAspect="1"/>
          </p:cNvPicPr>
          <p:nvPr/>
        </p:nvPicPr>
        <p:blipFill>
          <a:blip r:embed="rId4"/>
          <a:stretch>
            <a:fillRect/>
          </a:stretch>
        </p:blipFill>
        <p:spPr>
          <a:xfrm>
            <a:off x="9144" y="45767"/>
            <a:ext cx="14630400" cy="8238744"/>
          </a:xfrm>
          <a:prstGeom prst="rect">
            <a:avLst/>
          </a:prstGeom>
        </p:spPr>
      </p:pic>
      <p:sp>
        <p:nvSpPr>
          <p:cNvPr id="4" name="Text 11">
            <a:extLst>
              <a:ext uri="{FF2B5EF4-FFF2-40B4-BE49-F238E27FC236}">
                <a16:creationId xmlns:a16="http://schemas.microsoft.com/office/drawing/2014/main" id="{0D30EAE4-E428-61BA-C6CB-D29B0B6D7D93}"/>
              </a:ext>
            </a:extLst>
          </p:cNvPr>
          <p:cNvSpPr/>
          <p:nvPr/>
        </p:nvSpPr>
        <p:spPr>
          <a:xfrm>
            <a:off x="822960" y="241595"/>
            <a:ext cx="12984480" cy="1143000"/>
          </a:xfrm>
          <a:prstGeom prst="rect">
            <a:avLst/>
          </a:prstGeom>
          <a:noFill/>
          <a:ln/>
        </p:spPr>
        <p:txBody>
          <a:bodyPr wrap="none" lIns="0" tIns="0" rIns="0" bIns="0" rtlCol="0" anchor="ctr"/>
          <a:lstStyle/>
          <a:p>
            <a:pPr marL="0" indent="0" algn="l">
              <a:lnSpc>
                <a:spcPts val="8970"/>
              </a:lnSpc>
              <a:buNone/>
            </a:pPr>
            <a:r>
              <a:rPr lang="en-US" sz="6410" b="1" dirty="0">
                <a:solidFill>
                  <a:srgbClr val="011C2A"/>
                </a:solidFill>
                <a:ea typeface="思源黑体-思源黑体-Bold" pitchFamily="34" charset="-122"/>
                <a:cs typeface="思源黑体-思源黑体-Bold" pitchFamily="34" charset="-120"/>
              </a:rPr>
              <a:t>CONTENTS</a:t>
            </a:r>
            <a:endParaRPr lang="en-US" sz="6410" b="1" dirty="0"/>
          </a:p>
        </p:txBody>
      </p:sp>
      <p:sp>
        <p:nvSpPr>
          <p:cNvPr id="5" name="TextBox 4">
            <a:extLst>
              <a:ext uri="{FF2B5EF4-FFF2-40B4-BE49-F238E27FC236}">
                <a16:creationId xmlns:a16="http://schemas.microsoft.com/office/drawing/2014/main" id="{7BAA5F2B-AD41-64F8-2D6A-E60405AAB44A}"/>
              </a:ext>
            </a:extLst>
          </p:cNvPr>
          <p:cNvSpPr txBox="1"/>
          <p:nvPr/>
        </p:nvSpPr>
        <p:spPr>
          <a:xfrm>
            <a:off x="943315" y="1163432"/>
            <a:ext cx="11337572" cy="6654450"/>
          </a:xfrm>
          <a:prstGeom prst="rect">
            <a:avLst/>
          </a:prstGeom>
          <a:noFill/>
        </p:spPr>
        <p:txBody>
          <a:bodyPr wrap="square" rtlCol="0">
            <a:spAutoFit/>
          </a:bodyPr>
          <a:lstStyle/>
          <a:p>
            <a:pPr marL="342900" indent="-342900">
              <a:lnSpc>
                <a:spcPct val="150000"/>
              </a:lnSpc>
              <a:buFont typeface="+mj-lt"/>
              <a:buAutoNum type="arabicPeriod"/>
            </a:pPr>
            <a:r>
              <a:rPr lang="en-US" sz="3600" dirty="0">
                <a:solidFill>
                  <a:srgbClr val="03141C"/>
                </a:solidFill>
                <a:ea typeface="思源黑体-思源黑体-Bold" pitchFamily="34" charset="-122"/>
                <a:cs typeface="思源黑体-思源黑体-Bold" pitchFamily="34" charset="-120"/>
              </a:rPr>
              <a:t> Inventory Management System</a:t>
            </a:r>
          </a:p>
          <a:p>
            <a:pPr marL="342900" indent="-342900">
              <a:lnSpc>
                <a:spcPct val="150000"/>
              </a:lnSpc>
              <a:buFont typeface="+mj-lt"/>
              <a:buAutoNum type="arabicPeriod"/>
            </a:pPr>
            <a:r>
              <a:rPr lang="en-US" sz="3600" dirty="0">
                <a:solidFill>
                  <a:srgbClr val="03141C"/>
                </a:solidFill>
                <a:ea typeface="思源黑体-思源黑体-Bold" pitchFamily="34" charset="-122"/>
              </a:rPr>
              <a:t> Challenges in Inventory Management</a:t>
            </a:r>
          </a:p>
          <a:p>
            <a:pPr marL="342900" indent="-342900">
              <a:lnSpc>
                <a:spcPct val="150000"/>
              </a:lnSpc>
              <a:buFont typeface="+mj-lt"/>
              <a:buAutoNum type="arabicPeriod"/>
            </a:pPr>
            <a:r>
              <a:rPr lang="en-US" sz="3600" dirty="0">
                <a:solidFill>
                  <a:srgbClr val="03141C"/>
                </a:solidFill>
                <a:ea typeface="思源黑体-思源黑体-Bold" pitchFamily="34" charset="-122"/>
              </a:rPr>
              <a:t> Objectives for inventory Management</a:t>
            </a:r>
          </a:p>
          <a:p>
            <a:pPr marL="342900" indent="-342900">
              <a:lnSpc>
                <a:spcPct val="150000"/>
              </a:lnSpc>
              <a:buFont typeface="+mj-lt"/>
              <a:buAutoNum type="arabicPeriod"/>
            </a:pPr>
            <a:r>
              <a:rPr lang="en-US" sz="3600" dirty="0">
                <a:solidFill>
                  <a:srgbClr val="03141C"/>
                </a:solidFill>
                <a:ea typeface="思源黑体-思源黑体-Bold" pitchFamily="34" charset="-122"/>
              </a:rPr>
              <a:t> Data Schema used in this Project</a:t>
            </a:r>
          </a:p>
          <a:p>
            <a:pPr marL="342900" indent="-342900">
              <a:lnSpc>
                <a:spcPct val="150000"/>
              </a:lnSpc>
              <a:buFont typeface="+mj-lt"/>
              <a:buAutoNum type="arabicPeriod"/>
            </a:pPr>
            <a:r>
              <a:rPr lang="en-US" sz="3600" dirty="0">
                <a:solidFill>
                  <a:srgbClr val="03141C"/>
                </a:solidFill>
                <a:ea typeface="思源黑体-思源黑体-Bold" pitchFamily="34" charset="-122"/>
              </a:rPr>
              <a:t> Entity Relationship Diagram</a:t>
            </a:r>
          </a:p>
          <a:p>
            <a:pPr marL="342900" indent="-342900">
              <a:lnSpc>
                <a:spcPct val="150000"/>
              </a:lnSpc>
              <a:buFont typeface="+mj-lt"/>
              <a:buAutoNum type="arabicPeriod"/>
            </a:pPr>
            <a:r>
              <a:rPr lang="en-US" sz="3600" dirty="0">
                <a:solidFill>
                  <a:srgbClr val="03141C"/>
                </a:solidFill>
                <a:ea typeface="思源黑体-思源黑体-Bold" pitchFamily="34" charset="-122"/>
              </a:rPr>
              <a:t> SQL Concepts Applied</a:t>
            </a:r>
          </a:p>
          <a:p>
            <a:pPr marL="342900" indent="-342900">
              <a:lnSpc>
                <a:spcPct val="150000"/>
              </a:lnSpc>
              <a:buFont typeface="+mj-lt"/>
              <a:buAutoNum type="arabicPeriod"/>
            </a:pPr>
            <a:r>
              <a:rPr lang="en-US" sz="3600" dirty="0">
                <a:solidFill>
                  <a:srgbClr val="03141C"/>
                </a:solidFill>
                <a:ea typeface="思源黑体-思源黑体-Bold" pitchFamily="34" charset="-122"/>
              </a:rPr>
              <a:t> Inventory Management System Analysis</a:t>
            </a:r>
          </a:p>
          <a:p>
            <a:pPr marL="342900" indent="-342900">
              <a:lnSpc>
                <a:spcPct val="150000"/>
              </a:lnSpc>
              <a:buFont typeface="+mj-lt"/>
              <a:buAutoNum type="arabicPeriod"/>
            </a:pPr>
            <a:r>
              <a:rPr lang="en-US" sz="3600" dirty="0">
                <a:solidFill>
                  <a:srgbClr val="03141C"/>
                </a:solidFill>
                <a:ea typeface="思源黑体-思源黑体-Bold" pitchFamily="34" charset="-122"/>
              </a:rPr>
              <a:t> Conclusion and Strategy</a:t>
            </a:r>
            <a:endParaRPr lang="en-IN" sz="3600" dirty="0"/>
          </a:p>
        </p:txBody>
      </p:sp>
    </p:spTree>
    <p:extLst>
      <p:ext uri="{BB962C8B-B14F-4D97-AF65-F5344CB8AC3E}">
        <p14:creationId xmlns:p14="http://schemas.microsoft.com/office/powerpoint/2010/main" val="3777492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540496"/>
          </a:xfrm>
          <a:prstGeom prst="rect">
            <a:avLst/>
          </a:prstGeom>
        </p:spPr>
      </p:pic>
      <p:pic>
        <p:nvPicPr>
          <p:cNvPr id="3" name="Image 1" descr="preencoded.png"/>
          <p:cNvPicPr>
            <a:picLocks noChangeAspect="1"/>
          </p:cNvPicPr>
          <p:nvPr/>
        </p:nvPicPr>
        <p:blipFill>
          <a:blip r:embed="rId4"/>
          <a:stretch>
            <a:fillRect/>
          </a:stretch>
        </p:blipFill>
        <p:spPr>
          <a:xfrm>
            <a:off x="832104" y="4254500"/>
            <a:ext cx="4727448" cy="2761488"/>
          </a:xfrm>
          <a:prstGeom prst="rect">
            <a:avLst/>
          </a:prstGeom>
        </p:spPr>
      </p:pic>
      <p:pic>
        <p:nvPicPr>
          <p:cNvPr id="4" name="Image 2" descr="preencoded.png"/>
          <p:cNvPicPr>
            <a:picLocks noChangeAspect="1"/>
          </p:cNvPicPr>
          <p:nvPr/>
        </p:nvPicPr>
        <p:blipFill>
          <a:blip r:embed="rId5"/>
          <a:stretch>
            <a:fillRect/>
          </a:stretch>
        </p:blipFill>
        <p:spPr>
          <a:xfrm>
            <a:off x="832103" y="1923796"/>
            <a:ext cx="7302873" cy="2330704"/>
          </a:xfrm>
          <a:prstGeom prst="rect">
            <a:avLst/>
          </a:prstGeom>
        </p:spPr>
      </p:pic>
      <p:sp>
        <p:nvSpPr>
          <p:cNvPr id="5" name="Text 0"/>
          <p:cNvSpPr/>
          <p:nvPr/>
        </p:nvSpPr>
        <p:spPr>
          <a:xfrm>
            <a:off x="1083564" y="7316724"/>
            <a:ext cx="12481560" cy="713232"/>
          </a:xfrm>
          <a:prstGeom prst="rect">
            <a:avLst/>
          </a:prstGeom>
          <a:noFill/>
          <a:ln/>
        </p:spPr>
        <p:txBody>
          <a:bodyPr wrap="square" lIns="0" tIns="0" rIns="0" bIns="0" rtlCol="0" anchor="ctr"/>
          <a:lstStyle/>
          <a:p>
            <a:pPr marL="0" indent="0" algn="just">
              <a:lnSpc>
                <a:spcPts val="2780"/>
              </a:lnSpc>
              <a:buNone/>
            </a:pPr>
            <a:r>
              <a:rPr lang="en-US" sz="2400" b="1" dirty="0">
                <a:solidFill>
                  <a:srgbClr val="03141C"/>
                </a:solidFill>
                <a:ea typeface="Arial-Regular" pitchFamily="34" charset="-122"/>
                <a:cs typeface="Arial-Regular" pitchFamily="34" charset="-120"/>
              </a:rPr>
              <a:t>Insight</a:t>
            </a:r>
            <a:r>
              <a:rPr lang="en-US" sz="2400" dirty="0">
                <a:solidFill>
                  <a:srgbClr val="03141C"/>
                </a:solidFill>
                <a:ea typeface="Arial-Regular" pitchFamily="34" charset="-122"/>
                <a:cs typeface="Arial-Regular" pitchFamily="34" charset="-120"/>
              </a:rPr>
              <a:t>: Outbound shipments spike at quarter start, suggesting planned restocking. No outbound shipments in 2024- Dec might point to low demand or late sales reporting.</a:t>
            </a:r>
            <a:endParaRPr lang="en-US" sz="2400" dirty="0"/>
          </a:p>
        </p:txBody>
      </p:sp>
      <p:sp>
        <p:nvSpPr>
          <p:cNvPr id="6" name="Text 1"/>
          <p:cNvSpPr/>
          <p:nvPr/>
        </p:nvSpPr>
        <p:spPr>
          <a:xfrm>
            <a:off x="832104" y="-192024"/>
            <a:ext cx="12984480" cy="2478024"/>
          </a:xfrm>
          <a:prstGeom prst="rect">
            <a:avLst/>
          </a:prstGeom>
          <a:noFill/>
          <a:ln/>
        </p:spPr>
        <p:txBody>
          <a:bodyPr wrap="square" lIns="0" tIns="0" rIns="0" bIns="0" rtlCol="0" anchor="ctr"/>
          <a:lstStyle/>
          <a:p>
            <a:pPr marL="0" indent="0" algn="just">
              <a:lnSpc>
                <a:spcPts val="6500"/>
              </a:lnSpc>
              <a:buNone/>
            </a:pPr>
            <a:r>
              <a:rPr lang="en-US" sz="4640" dirty="0">
                <a:solidFill>
                  <a:srgbClr val="011C2A"/>
                </a:solidFill>
                <a:ea typeface="思源黑体-思源黑体-Bold" pitchFamily="34" charset="-122"/>
                <a:cs typeface="思源黑体-思源黑体-Bold" pitchFamily="34" charset="-120"/>
              </a:rPr>
              <a:t>How many inbound vs. outbound shipments occurred month-wise, and what is the trend?</a:t>
            </a:r>
            <a:endParaRPr lang="en-US" sz="4640" dirty="0"/>
          </a:p>
        </p:txBody>
      </p:sp>
      <p:pic>
        <p:nvPicPr>
          <p:cNvPr id="8" name="Picture 7">
            <a:extLst>
              <a:ext uri="{FF2B5EF4-FFF2-40B4-BE49-F238E27FC236}">
                <a16:creationId xmlns:a16="http://schemas.microsoft.com/office/drawing/2014/main" id="{1AEDE275-59D9-9BEB-4280-4FD578EBFC2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1106" b="97716" l="57813" r="99932">
                        <a14:foregroundMark x1="60258" y1="55409" x2="60598" y2="81250"/>
                        <a14:foregroundMark x1="57813" y1="53125" x2="59511" y2="77043"/>
                        <a14:foregroundMark x1="56386" y1="82332" x2="66848" y2="93870"/>
                        <a14:foregroundMark x1="66848" y1="93870" x2="88655" y2="98077"/>
                        <a14:foregroundMark x1="88655" y1="98077" x2="99660" y2="97716"/>
                        <a14:foregroundMark x1="99660" y1="97716" x2="99932" y2="97716"/>
                      </a14:backgroundRemoval>
                    </a14:imgEffect>
                  </a14:imgLayer>
                </a14:imgProps>
              </a:ext>
            </a:extLst>
          </a:blip>
          <a:srcRect l="55816" t="34852" b="1898"/>
          <a:stretch>
            <a:fillRect/>
          </a:stretch>
        </p:blipFill>
        <p:spPr>
          <a:xfrm>
            <a:off x="8134976" y="1054101"/>
            <a:ext cx="6495424" cy="5961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017" y="1873"/>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39982" y="5334634"/>
            <a:ext cx="6114796" cy="1797774"/>
          </a:xfrm>
          <a:prstGeom prst="rect">
            <a:avLst/>
          </a:prstGeom>
        </p:spPr>
      </p:pic>
      <p:pic>
        <p:nvPicPr>
          <p:cNvPr id="4" name="Image 2" descr="preencoded.png"/>
          <p:cNvPicPr>
            <a:picLocks noChangeAspect="1"/>
          </p:cNvPicPr>
          <p:nvPr/>
        </p:nvPicPr>
        <p:blipFill>
          <a:blip r:embed="rId5"/>
          <a:stretch>
            <a:fillRect/>
          </a:stretch>
        </p:blipFill>
        <p:spPr>
          <a:xfrm>
            <a:off x="539982" y="2541016"/>
            <a:ext cx="8674873" cy="2793617"/>
          </a:xfrm>
          <a:prstGeom prst="rect">
            <a:avLst/>
          </a:prstGeom>
        </p:spPr>
      </p:pic>
      <p:sp>
        <p:nvSpPr>
          <p:cNvPr id="5" name="Text 0"/>
          <p:cNvSpPr/>
          <p:nvPr/>
        </p:nvSpPr>
        <p:spPr>
          <a:xfrm>
            <a:off x="795020" y="7239161"/>
            <a:ext cx="12481560" cy="713232"/>
          </a:xfrm>
          <a:prstGeom prst="rect">
            <a:avLst/>
          </a:prstGeom>
          <a:noFill/>
          <a:ln/>
        </p:spPr>
        <p:txBody>
          <a:bodyPr wrap="square" lIns="0" tIns="0" rIns="0" bIns="0" rtlCol="0" anchor="ctr"/>
          <a:lstStyle/>
          <a:p>
            <a:pPr marL="0" indent="0" algn="just">
              <a:lnSpc>
                <a:spcPts val="2780"/>
              </a:lnSpc>
              <a:buNone/>
            </a:pPr>
            <a:r>
              <a:rPr lang="en-US" sz="2800" b="1" dirty="0">
                <a:solidFill>
                  <a:srgbClr val="03141C"/>
                </a:solidFill>
                <a:ea typeface="Arial-Regular" pitchFamily="34" charset="-122"/>
                <a:cs typeface="Arial-Regular" pitchFamily="34" charset="-120"/>
              </a:rPr>
              <a:t>Insight: </a:t>
            </a:r>
            <a:r>
              <a:rPr lang="en-US" sz="2800" dirty="0">
                <a:solidFill>
                  <a:srgbClr val="03141C"/>
                </a:solidFill>
                <a:ea typeface="Arial-Regular" pitchFamily="34" charset="-122"/>
                <a:cs typeface="Arial-Regular" pitchFamily="34" charset="-120"/>
              </a:rPr>
              <a:t>Products with high fill rates are aligned with customer demand; low fill rate products might need discounts, marketing, or stock reduction.</a:t>
            </a:r>
            <a:endParaRPr lang="en-US" sz="2800" dirty="0"/>
          </a:p>
        </p:txBody>
      </p:sp>
      <p:sp>
        <p:nvSpPr>
          <p:cNvPr id="6" name="Text 1"/>
          <p:cNvSpPr/>
          <p:nvPr/>
        </p:nvSpPr>
        <p:spPr>
          <a:xfrm>
            <a:off x="694063" y="-211633"/>
            <a:ext cx="13363460" cy="3310128"/>
          </a:xfrm>
          <a:prstGeom prst="rect">
            <a:avLst/>
          </a:prstGeom>
          <a:noFill/>
          <a:ln/>
        </p:spPr>
        <p:txBody>
          <a:bodyPr wrap="square" lIns="0" tIns="0" rIns="0" bIns="0" rtlCol="0" anchor="ctr"/>
          <a:lstStyle/>
          <a:p>
            <a:pPr marL="0" indent="0" algn="just">
              <a:buNone/>
            </a:pPr>
            <a:r>
              <a:rPr lang="en-US" sz="4640" dirty="0">
                <a:solidFill>
                  <a:srgbClr val="011C2A"/>
                </a:solidFill>
                <a:ea typeface="思源黑体-思源黑体-Bold" pitchFamily="34" charset="-122"/>
                <a:cs typeface="思源黑体-思源黑体-Bold" pitchFamily="34" charset="-120"/>
              </a:rPr>
              <a:t>What is the shipment fill rate (%) per product and how does it vary across categories? What strategy should be used for low fill rate?</a:t>
            </a:r>
            <a:endParaRPr lang="en-US" sz="4640" dirty="0"/>
          </a:p>
        </p:txBody>
      </p:sp>
      <p:pic>
        <p:nvPicPr>
          <p:cNvPr id="8" name="Picture 7">
            <a:extLst>
              <a:ext uri="{FF2B5EF4-FFF2-40B4-BE49-F238E27FC236}">
                <a16:creationId xmlns:a16="http://schemas.microsoft.com/office/drawing/2014/main" id="{1D47E782-F690-F2F3-993B-AF73AF999EA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9087" b="92548" l="14810" r="69226">
                        <a14:foregroundMark x1="34918" y1="36659" x2="39334" y2="36298"/>
                        <a14:foregroundMark x1="47758" y1="42909" x2="50679" y2="45433"/>
                        <a14:foregroundMark x1="54280" y1="50361" x2="61481" y2="49639"/>
                        <a14:foregroundMark x1="61481" y1="49639" x2="62160" y2="49760"/>
                        <a14:foregroundMark x1="38127" y1="84615" x2="38111" y2="84976"/>
                        <a14:foregroundMark x1="39063" y1="63702" x2="38229" y2="82332"/>
                        <a14:foregroundMark x1="45380" y1="66346" x2="45085" y2="80818"/>
                        <a14:foregroundMark x1="52106" y1="69712" x2="51902" y2="86538"/>
                        <a14:foregroundMark x1="58955" y1="68860" x2="59761" y2="82837"/>
                        <a14:foregroundMark x1="58560" y1="62019" x2="58707" y2="64569"/>
                        <a14:foregroundMark x1="62432" y1="77163" x2="65625" y2="89663"/>
                        <a14:foregroundMark x1="67731" y1="77163" x2="69226" y2="87861"/>
                        <a14:foregroundMark x1="67188" y1="76202" x2="67052" y2="86178"/>
                        <a14:foregroundMark x1="27853" y1="85216" x2="32609" y2="84375"/>
                        <a14:foregroundMark x1="32609" y1="84375" x2="33424" y2="83654"/>
                        <a14:foregroundMark x1="37092" y1="29207" x2="39266" y2="29087"/>
                        <a14:foregroundMark x1="39063" y1="88582" x2="39063" y2="88582"/>
                        <a14:foregroundMark x1="38791" y1="87500" x2="39742" y2="90385"/>
                        <a14:foregroundMark x1="46314" y1="90203" x2="46332" y2="90745"/>
                        <a14:foregroundMark x1="58772" y1="90876" x2="58764" y2="91707"/>
                        <a14:foregroundMark x1="58899" y1="77885" x2="58849" y2="82985"/>
                        <a14:foregroundMark x1="37568" y1="31250" x2="39334" y2="37019"/>
                        <a14:foregroundMark x1="46332" y1="81370" x2="46535" y2="89784"/>
                        <a14:foregroundMark x1="54008" y1="88942" x2="54076" y2="92788"/>
                        <a14:foregroundMark x1="22894" y1="82692" x2="25815" y2="86298"/>
                        <a14:foregroundMark x1="14810" y1="83774" x2="20652" y2="85697"/>
                        <a14:foregroundMark x1="34103" y1="55769" x2="57609" y2="75120"/>
                        <a14:foregroundMark x1="57609" y1="75120" x2="56929" y2="65625"/>
                        <a14:foregroundMark x1="56929" y1="65625" x2="45380" y2="65865"/>
                        <a14:foregroundMark x1="45380" y1="65865" x2="43886" y2="66827"/>
                        <a14:foregroundMark x1="37228" y1="57813" x2="55299" y2="56611"/>
                        <a14:foregroundMark x1="55299" y1="56611" x2="55639" y2="56731"/>
                        <a14:foregroundMark x1="33832" y1="52885" x2="39063" y2="53245"/>
                        <a14:foregroundMark x1="39063" y1="53245" x2="47011" y2="52764"/>
                        <a14:foregroundMark x1="47011" y1="52764" x2="58560" y2="54207"/>
                        <a14:foregroundMark x1="58560" y1="54207" x2="61277" y2="63582"/>
                        <a14:foregroundMark x1="61277" y1="63582" x2="61617" y2="66947"/>
                        <a14:foregroundMark x1="61617" y1="66947" x2="62772" y2="73558"/>
                        <a14:foregroundMark x1="57609" y1="63582" x2="58016" y2="72356"/>
                        <a14:foregroundMark x1="42663" y1="63702" x2="49796" y2="62740"/>
                        <a14:foregroundMark x1="49796" y1="62740" x2="54008" y2="63462"/>
                        <a14:foregroundMark x1="42595" y1="59976" x2="51427" y2="62981"/>
                        <a14:foregroundMark x1="34918" y1="57933" x2="34647" y2="71514"/>
                        <a14:foregroundMark x1="36821" y1="72356" x2="42459" y2="70673"/>
                        <a14:foregroundMark x1="42459" y1="70673" x2="45924" y2="70793"/>
                        <a14:foregroundMark x1="52174" y1="85938" x2="52174" y2="91587"/>
                        <a14:backgroundMark x1="26427" y1="39663" x2="34239" y2="46755"/>
                        <a14:backgroundMark x1="34239" y1="46755" x2="34307" y2="46755"/>
                        <a14:backgroundMark x1="42052" y1="78245" x2="42120" y2="85938"/>
                        <a14:backgroundMark x1="49796" y1="78846" x2="49321" y2="91947"/>
                        <a14:backgroundMark x1="55842" y1="79567" x2="57074" y2="87236"/>
                        <a14:backgroundMark x1="41236" y1="42668" x2="41236" y2="42668"/>
                        <a14:backgroundMark x1="41236" y1="42668" x2="41236" y2="42668"/>
                        <a14:backgroundMark x1="41236" y1="42668" x2="41236" y2="42668"/>
                        <a14:backgroundMark x1="41236" y1="42668" x2="41236" y2="42668"/>
                        <a14:backgroundMark x1="41236" y1="42668" x2="41508" y2="43029"/>
                        <a14:backgroundMark x1="44565" y1="39543" x2="45109" y2="39303"/>
                        <a14:backgroundMark x1="37704" y1="82332" x2="37704" y2="84615"/>
                        <a14:backgroundMark x1="45838" y1="89837" x2="45856" y2="90264"/>
                        <a14:backgroundMark x1="45448" y1="80769" x2="45477" y2="81435"/>
                        <a14:backgroundMark x1="59171" y1="82933" x2="59579" y2="90745"/>
                        <a14:backgroundMark x1="17595" y1="32692" x2="13587" y2="61418"/>
                        <a14:backgroundMark x1="13587" y1="61418" x2="14334" y2="70913"/>
                        <a14:backgroundMark x1="14334" y1="70913" x2="18071" y2="75601"/>
                        <a14:backgroundMark x1="18071" y1="75601" x2="28397" y2="68630"/>
                        <a14:backgroundMark x1="28397" y1="68630" x2="31793" y2="63101"/>
                        <a14:backgroundMark x1="31793" y1="63101" x2="28533" y2="53846"/>
                        <a14:backgroundMark x1="28533" y1="53846" x2="18207" y2="43750"/>
                        <a14:backgroundMark x1="13995" y1="78606" x2="25747" y2="77404"/>
                        <a14:backgroundMark x1="25747" y1="77404" x2="25747" y2="77404"/>
                      </a14:backgroundRemoval>
                    </a14:imgEffect>
                  </a14:imgLayer>
                </a14:imgProps>
              </a:ext>
            </a:extLst>
          </a:blip>
          <a:srcRect l="17079" t="24395" r="31462" b="6770"/>
          <a:stretch>
            <a:fillRect/>
          </a:stretch>
        </p:blipFill>
        <p:spPr>
          <a:xfrm>
            <a:off x="7429500" y="1980927"/>
            <a:ext cx="7211917" cy="5151481"/>
          </a:xfrm>
          <a:prstGeom prst="rect">
            <a:avLst/>
          </a:prstGeom>
        </p:spPr>
      </p:pic>
      <p:sp>
        <p:nvSpPr>
          <p:cNvPr id="7" name="TextBox 6">
            <a:extLst>
              <a:ext uri="{FF2B5EF4-FFF2-40B4-BE49-F238E27FC236}">
                <a16:creationId xmlns:a16="http://schemas.microsoft.com/office/drawing/2014/main" id="{495E8DD3-AA8F-DE89-0389-E137F9BAE9A7}"/>
              </a:ext>
            </a:extLst>
          </p:cNvPr>
          <p:cNvSpPr txBox="1"/>
          <p:nvPr/>
        </p:nvSpPr>
        <p:spPr>
          <a:xfrm>
            <a:off x="12947328" y="4126087"/>
            <a:ext cx="672029" cy="276999"/>
          </a:xfrm>
          <a:prstGeom prst="rect">
            <a:avLst/>
          </a:prstGeom>
          <a:noFill/>
        </p:spPr>
        <p:txBody>
          <a:bodyPr wrap="square" rtlCol="0">
            <a:spAutoFit/>
          </a:bodyPr>
          <a:lstStyle/>
          <a:p>
            <a:r>
              <a:rPr lang="en-US" sz="1200" b="1" dirty="0"/>
              <a:t>R</a:t>
            </a:r>
            <a:endParaRPr lang="en-IN" sz="1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017"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843121" y="7022592"/>
            <a:ext cx="12984480" cy="36576"/>
          </a:xfrm>
          <a:prstGeom prst="rect">
            <a:avLst/>
          </a:prstGeom>
        </p:spPr>
      </p:pic>
      <p:sp>
        <p:nvSpPr>
          <p:cNvPr id="5" name="Text 0"/>
          <p:cNvSpPr/>
          <p:nvPr/>
        </p:nvSpPr>
        <p:spPr>
          <a:xfrm>
            <a:off x="843121" y="3456432"/>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 1"/>
          <p:cNvSpPr/>
          <p:nvPr/>
        </p:nvSpPr>
        <p:spPr>
          <a:xfrm>
            <a:off x="1363821" y="5404104"/>
            <a:ext cx="12984480" cy="1655064"/>
          </a:xfrm>
          <a:prstGeom prst="rect">
            <a:avLst/>
          </a:prstGeom>
          <a:noFill/>
          <a:ln/>
        </p:spPr>
        <p:txBody>
          <a:bodyPr wrap="none" lIns="0" tIns="0" rIns="0" bIns="0" rtlCol="0" anchor="ctr"/>
          <a:lstStyle/>
          <a:p>
            <a:pPr marL="0" indent="0" algn="l">
              <a:lnSpc>
                <a:spcPts val="13000"/>
              </a:lnSpc>
              <a:buNone/>
            </a:pPr>
            <a:r>
              <a:rPr lang="en-US" sz="9290" dirty="0">
                <a:solidFill>
                  <a:srgbClr val="011C2A"/>
                </a:solidFill>
                <a:ea typeface="思源黑体-思源黑体-Bold" pitchFamily="34" charset="-122"/>
              </a:rPr>
              <a:t>7.5</a:t>
            </a:r>
            <a:endParaRPr lang="en-US" sz="9290" dirty="0"/>
          </a:p>
        </p:txBody>
      </p:sp>
      <p:sp>
        <p:nvSpPr>
          <p:cNvPr id="7" name="Text 2"/>
          <p:cNvSpPr/>
          <p:nvPr/>
        </p:nvSpPr>
        <p:spPr>
          <a:xfrm>
            <a:off x="843121" y="2834640"/>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8" name="Text 3"/>
          <p:cNvSpPr/>
          <p:nvPr/>
        </p:nvSpPr>
        <p:spPr>
          <a:xfrm>
            <a:off x="843121" y="53126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9" name="Text 4"/>
          <p:cNvSpPr/>
          <p:nvPr/>
        </p:nvSpPr>
        <p:spPr>
          <a:xfrm>
            <a:off x="843121" y="470001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0" name="Text 5"/>
          <p:cNvSpPr/>
          <p:nvPr/>
        </p:nvSpPr>
        <p:spPr>
          <a:xfrm>
            <a:off x="3205321" y="5976112"/>
            <a:ext cx="12984480" cy="832104"/>
          </a:xfrm>
          <a:prstGeom prst="rect">
            <a:avLst/>
          </a:prstGeom>
          <a:noFill/>
          <a:ln/>
        </p:spPr>
        <p:txBody>
          <a:bodyPr wrap="none" lIns="0" tIns="0" rIns="0" bIns="0" rtlCol="0" anchor="ctr"/>
          <a:lstStyle/>
          <a:p>
            <a:pPr marL="0" indent="0" algn="l">
              <a:lnSpc>
                <a:spcPts val="6500"/>
              </a:lnSpc>
              <a:buNone/>
            </a:pPr>
            <a:r>
              <a:rPr lang="en-US" sz="4640" dirty="0">
                <a:solidFill>
                  <a:srgbClr val="011C2A"/>
                </a:solidFill>
                <a:ea typeface="思源黑体-思源黑体-Bold" pitchFamily="34" charset="-122"/>
                <a:cs typeface="思源黑体-思源黑体-Bold" pitchFamily="34" charset="-120"/>
              </a:rPr>
              <a:t>SECTION E: FORECASTING INSIGHTS</a:t>
            </a:r>
            <a:endParaRPr lang="en-US" sz="4640" dirty="0"/>
          </a:p>
        </p:txBody>
      </p:sp>
      <p:sp>
        <p:nvSpPr>
          <p:cNvPr id="11" name="Text 6"/>
          <p:cNvSpPr/>
          <p:nvPr/>
        </p:nvSpPr>
        <p:spPr>
          <a:xfrm>
            <a:off x="843121" y="407822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pic>
        <p:nvPicPr>
          <p:cNvPr id="13" name="Picture 12">
            <a:extLst>
              <a:ext uri="{FF2B5EF4-FFF2-40B4-BE49-F238E27FC236}">
                <a16:creationId xmlns:a16="http://schemas.microsoft.com/office/drawing/2014/main" id="{E1090FB0-077D-B7CD-C998-FB37A3D5F5E8}"/>
              </a:ext>
            </a:extLst>
          </p:cNvPr>
          <p:cNvPicPr>
            <a:picLocks noChangeAspect="1"/>
          </p:cNvPicPr>
          <p:nvPr/>
        </p:nvPicPr>
        <p:blipFill>
          <a:blip r:embed="rId5"/>
          <a:srcRect t="12568" r="1197" b="16244"/>
          <a:stretch>
            <a:fillRect/>
          </a:stretch>
        </p:blipFill>
        <p:spPr>
          <a:xfrm>
            <a:off x="20161" y="0"/>
            <a:ext cx="14612112" cy="555802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 y="-1"/>
            <a:ext cx="14630400" cy="8552517"/>
          </a:xfrm>
          <a:prstGeom prst="rect">
            <a:avLst/>
          </a:prstGeom>
        </p:spPr>
      </p:pic>
      <p:pic>
        <p:nvPicPr>
          <p:cNvPr id="3" name="Image 1" descr="preencoded.png"/>
          <p:cNvPicPr>
            <a:picLocks noChangeAspect="1"/>
          </p:cNvPicPr>
          <p:nvPr/>
        </p:nvPicPr>
        <p:blipFill>
          <a:blip r:embed="rId4"/>
          <a:stretch>
            <a:fillRect/>
          </a:stretch>
        </p:blipFill>
        <p:spPr>
          <a:xfrm>
            <a:off x="822960" y="1932169"/>
            <a:ext cx="11352998" cy="2854733"/>
          </a:xfrm>
          <a:prstGeom prst="rect">
            <a:avLst/>
          </a:prstGeom>
        </p:spPr>
      </p:pic>
      <p:pic>
        <p:nvPicPr>
          <p:cNvPr id="4" name="Image 2" descr="preencoded.png"/>
          <p:cNvPicPr>
            <a:picLocks noChangeAspect="1"/>
          </p:cNvPicPr>
          <p:nvPr/>
        </p:nvPicPr>
        <p:blipFill>
          <a:blip r:embed="rId5"/>
          <a:stretch>
            <a:fillRect/>
          </a:stretch>
        </p:blipFill>
        <p:spPr>
          <a:xfrm>
            <a:off x="822959" y="4786902"/>
            <a:ext cx="5289195" cy="2293959"/>
          </a:xfrm>
          <a:prstGeom prst="rect">
            <a:avLst/>
          </a:prstGeom>
        </p:spPr>
      </p:pic>
      <p:sp>
        <p:nvSpPr>
          <p:cNvPr id="5" name="Text 0"/>
          <p:cNvSpPr/>
          <p:nvPr/>
        </p:nvSpPr>
        <p:spPr>
          <a:xfrm>
            <a:off x="822960" y="-276352"/>
            <a:ext cx="13168462" cy="2572400"/>
          </a:xfrm>
          <a:prstGeom prst="rect">
            <a:avLst/>
          </a:prstGeom>
          <a:noFill/>
          <a:ln/>
        </p:spPr>
        <p:txBody>
          <a:bodyPr wrap="square" lIns="0" tIns="0" rIns="0" bIns="0" rtlCol="0" anchor="ctr"/>
          <a:lstStyle/>
          <a:p>
            <a:pPr marL="0" indent="0" algn="just">
              <a:buNone/>
            </a:pPr>
            <a:r>
              <a:rPr lang="en-US" sz="4640" dirty="0">
                <a:solidFill>
                  <a:srgbClr val="011C2A"/>
                </a:solidFill>
                <a:ea typeface="思源黑体-思源黑体-Bold" pitchFamily="34" charset="-122"/>
                <a:cs typeface="思源黑体-思源黑体-Bold" pitchFamily="34" charset="-120"/>
              </a:rPr>
              <a:t>Based on past purchase and sales data, which products are likely to get out of stock?</a:t>
            </a:r>
            <a:endParaRPr lang="en-US" sz="4640" dirty="0"/>
          </a:p>
        </p:txBody>
      </p:sp>
      <p:sp>
        <p:nvSpPr>
          <p:cNvPr id="6" name="Text 1"/>
          <p:cNvSpPr/>
          <p:nvPr/>
        </p:nvSpPr>
        <p:spPr>
          <a:xfrm>
            <a:off x="996799" y="7236199"/>
            <a:ext cx="12481560" cy="370198"/>
          </a:xfrm>
          <a:prstGeom prst="rect">
            <a:avLst/>
          </a:prstGeom>
          <a:noFill/>
          <a:ln/>
        </p:spPr>
        <p:txBody>
          <a:bodyPr wrap="none" lIns="0" tIns="0" rIns="0" bIns="0" rtlCol="0" anchor="ctr"/>
          <a:lstStyle/>
          <a:p>
            <a:pPr marL="0" indent="0" algn="just">
              <a:lnSpc>
                <a:spcPts val="2780"/>
              </a:lnSpc>
              <a:buNone/>
            </a:pPr>
            <a:r>
              <a:rPr lang="en-US" sz="2800" b="1" dirty="0">
                <a:solidFill>
                  <a:srgbClr val="03141C"/>
                </a:solidFill>
                <a:ea typeface="Arial-Regular" pitchFamily="34" charset="-122"/>
                <a:cs typeface="Arial-Regular" pitchFamily="34" charset="-120"/>
              </a:rPr>
              <a:t>Insight: </a:t>
            </a:r>
            <a:r>
              <a:rPr lang="en-US" sz="2800" dirty="0">
                <a:solidFill>
                  <a:srgbClr val="03141C"/>
                </a:solidFill>
                <a:ea typeface="Arial-Regular" pitchFamily="34" charset="-122"/>
                <a:cs typeface="Arial-Regular" pitchFamily="34" charset="-120"/>
              </a:rPr>
              <a:t>Healthcare category may run out in next 2 days suggesting reorder.</a:t>
            </a:r>
            <a:endParaRPr lang="en-US" sz="2800" dirty="0"/>
          </a:p>
        </p:txBody>
      </p:sp>
      <p:pic>
        <p:nvPicPr>
          <p:cNvPr id="10" name="Picture 9">
            <a:extLst>
              <a:ext uri="{FF2B5EF4-FFF2-40B4-BE49-F238E27FC236}">
                <a16:creationId xmlns:a16="http://schemas.microsoft.com/office/drawing/2014/main" id="{4E0E429F-888B-E8D0-9DCF-129EEDCA0D6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6394" b="86178" l="23438" r="76630">
                        <a14:foregroundMark x1="41262" y1="59069" x2="52989" y2="70673"/>
                        <a14:foregroundMark x1="38879" y1="66662" x2="38995" y2="74279"/>
                        <a14:foregroundMark x1="38819" y1="62740" x2="38828" y2="63296"/>
                        <a14:foregroundMark x1="38779" y1="60093" x2="38819" y2="62740"/>
                        <a14:foregroundMark x1="38752" y1="58294" x2="38759" y2="58734"/>
                        <a14:foregroundMark x1="38995" y1="74279" x2="48573" y2="77764"/>
                        <a14:foregroundMark x1="48573" y1="77764" x2="49253" y2="81851"/>
                        <a14:foregroundMark x1="38888" y1="72946" x2="38927" y2="74519"/>
                        <a14:foregroundMark x1="49524" y1="76202" x2="56726" y2="74399"/>
                        <a14:foregroundMark x1="58492" y1="69832" x2="58458" y2="63568"/>
                        <a14:foregroundMark x1="65609" y1="58332" x2="65965" y2="66466"/>
                        <a14:foregroundMark x1="65965" y1="66466" x2="64742" y2="84255"/>
                        <a14:foregroundMark x1="64742" y1="84255" x2="64878" y2="84856"/>
                        <a14:foregroundMark x1="67209" y1="52021" x2="68003" y2="55168"/>
                        <a14:foregroundMark x1="66304" y1="48438" x2="67032" y2="51323"/>
                        <a14:foregroundMark x1="68003" y1="55168" x2="67935" y2="59495"/>
                        <a14:foregroundMark x1="66848" y1="61298" x2="66168" y2="59495"/>
                        <a14:foregroundMark x1="63418" y1="59824" x2="63179" y2="60337"/>
                        <a14:foregroundMark x1="64333" y1="57862" x2="63572" y2="59495"/>
                        <a14:foregroundMark x1="63179" y1="60337" x2="62681" y2="59878"/>
                        <a14:foregroundMark x1="67731" y1="50000" x2="67935" y2="54567"/>
                        <a14:foregroundMark x1="67731" y1="55168" x2="67459" y2="59976"/>
                        <a14:foregroundMark x1="68274" y1="54808" x2="69090" y2="59375"/>
                        <a14:foregroundMark x1="67120" y1="74639" x2="67255" y2="85457"/>
                        <a14:foregroundMark x1="64130" y1="85697" x2="67663" y2="86538"/>
                        <a14:foregroundMark x1="67663" y1="86538" x2="66984" y2="83534"/>
                        <a14:foregroundMark x1="54552" y1="84856" x2="58967" y2="84615"/>
                        <a14:foregroundMark x1="58967" y1="84615" x2="56590" y2="86298"/>
                        <a14:foregroundMark x1="57405" y1="80288" x2="61005" y2="84615"/>
                        <a14:foregroundMark x1="69226" y1="65865" x2="73370" y2="66106"/>
                        <a14:foregroundMark x1="73370" y1="66106" x2="74932" y2="77524"/>
                        <a14:foregroundMark x1="74932" y1="77524" x2="74253" y2="85938"/>
                        <a14:foregroundMark x1="70245" y1="65865" x2="71671" y2="81130"/>
                        <a14:foregroundMark x1="74728" y1="67909" x2="76155" y2="84976"/>
                        <a14:foregroundMark x1="76155" y1="84976" x2="76087" y2="85697"/>
                        <a14:foregroundMark x1="76698" y1="68510" x2="76630" y2="79207"/>
                        <a14:foregroundMark x1="38773" y1="80045" x2="44497" y2="85697"/>
                        <a14:foregroundMark x1="25408" y1="68630" x2="31114" y2="85697"/>
                        <a14:foregroundMark x1="24932" y1="68750" x2="24932" y2="71154"/>
                        <a14:foregroundMark x1="62772" y1="60216" x2="62500" y2="59976"/>
                        <a14:foregroundMark x1="62500" y1="59976" x2="62110" y2="59615"/>
                        <a14:foregroundMark x1="38496" y1="66686" x2="38519" y2="67067"/>
                        <a14:foregroundMark x1="64872" y1="50528" x2="64810" y2="56250"/>
                        <a14:foregroundMark x1="64810" y1="56250" x2="67255" y2="51923"/>
                        <a14:foregroundMark x1="67255" y1="51923" x2="65014" y2="49760"/>
                        <a14:foregroundMark x1="62990" y1="58173" x2="63451" y2="65745"/>
                        <a14:foregroundMark x1="62529" y1="50591" x2="62990" y2="58173"/>
                        <a14:foregroundMark x1="62298" y1="46793" x2="62514" y2="50346"/>
                        <a14:foregroundMark x1="63426" y1="66226" x2="62840" y2="77404"/>
                        <a14:foregroundMark x1="63451" y1="65745" x2="63426" y2="66226"/>
                        <a14:foregroundMark x1="62840" y1="77404" x2="64198" y2="83534"/>
                        <a14:foregroundMark x1="64198" y1="83534" x2="68546" y2="85096"/>
                        <a14:foregroundMark x1="68546" y1="85096" x2="73845" y2="82933"/>
                        <a14:foregroundMark x1="73845" y1="82933" x2="75068" y2="56130"/>
                        <a14:foregroundMark x1="75068" y1="56130" x2="72215" y2="46635"/>
                        <a14:foregroundMark x1="72215" y1="46635" x2="65965" y2="43870"/>
                        <a14:foregroundMark x1="65965" y1="43870" x2="62296" y2="46394"/>
                        <a14:foregroundMark x1="62296" y1="46394" x2="62296" y2="46793"/>
                        <a14:foregroundMark x1="64130" y1="47716" x2="64606" y2="53245"/>
                        <a14:foregroundMark x1="46692" y1="56043" x2="55639" y2="56851"/>
                        <a14:foregroundMark x1="55639" y1="56851" x2="57570" y2="59755"/>
                        <a14:foregroundMark x1="58424" y1="57813" x2="58556" y2="59441"/>
                        <a14:foregroundMark x1="54823" y1="56611" x2="58288" y2="58534"/>
                        <a14:foregroundMark x1="58288" y1="58534" x2="58371" y2="59500"/>
                        <a14:foregroundMark x1="54959" y1="56370" x2="57609" y2="56490"/>
                        <a14:foregroundMark x1="38655" y1="56851" x2="38655" y2="56851"/>
                        <a14:foregroundMark x1="38655" y1="56851" x2="43809" y2="56044"/>
                        <a14:foregroundMark x1="46740" y1="56010" x2="47147" y2="56370"/>
                        <a14:foregroundMark x1="38733" y1="62740" x2="38995" y2="65745"/>
                        <a14:foregroundMark x1="38587" y1="61058" x2="38733" y2="62740"/>
                        <a14:foregroundMark x1="38519" y1="63702" x2="38859" y2="67067"/>
                        <a14:foregroundMark x1="44022" y1="56370" x2="44022" y2="56370"/>
                        <a14:foregroundMark x1="44022" y1="56370" x2="44022" y2="56370"/>
                        <a14:foregroundMark x1="44497" y1="56490" x2="44497" y2="56490"/>
                        <a14:foregroundMark x1="44497" y1="56490" x2="44497" y2="56490"/>
                        <a14:foregroundMark x1="44769" y1="56490" x2="44769" y2="56490"/>
                        <a14:foregroundMark x1="44769" y1="56490" x2="44769" y2="56490"/>
                        <a14:foregroundMark x1="44905" y1="56490" x2="44905" y2="56490"/>
                        <a14:foregroundMark x1="44905" y1="56490" x2="44905" y2="56490"/>
                        <a14:foregroundMark x1="45720" y1="56490" x2="45720" y2="56490"/>
                        <a14:foregroundMark x1="45720" y1="56490" x2="45720" y2="56490"/>
                        <a14:foregroundMark x1="46264" y1="56611" x2="46264" y2="56611"/>
                        <a14:foregroundMark x1="46264" y1="56611" x2="46264" y2="56611"/>
                        <a14:foregroundMark x1="61549" y1="58774" x2="61889" y2="59014"/>
                        <a14:foregroundMark x1="61889" y1="59014" x2="61889" y2="59014"/>
                        <a14:foregroundMark x1="61889" y1="59014" x2="61889" y2="59014"/>
                        <a14:foregroundMark x1="62024" y1="59255" x2="62024" y2="59255"/>
                        <a14:foregroundMark x1="62024" y1="59255" x2="62024" y2="59255"/>
                        <a14:foregroundMark x1="61209" y1="58173" x2="61141" y2="57692"/>
                        <a14:foregroundMark x1="26970" y1="69591" x2="30095" y2="72837"/>
                        <a14:foregroundMark x1="30095" y1="72837" x2="30571" y2="76202"/>
                        <a14:foregroundMark x1="29076" y1="70913" x2="31454" y2="68870"/>
                        <a14:foregroundMark x1="31182" y1="70433" x2="30774" y2="72236"/>
                        <a14:backgroundMark x1="37450" y1="54668" x2="38825" y2="54753"/>
                        <a14:backgroundMark x1="35802" y1="54567" x2="37428" y2="54667"/>
                        <a14:backgroundMark x1="37029" y1="67639" x2="37160" y2="73077"/>
                        <a14:backgroundMark x1="37160" y1="73077" x2="37160" y2="73077"/>
                        <a14:backgroundMark x1="37024" y1="79327" x2="37092" y2="82572"/>
                        <a14:backgroundMark x1="32337" y1="75481" x2="32337" y2="76683"/>
                        <a14:backgroundMark x1="32269" y1="75000" x2="32269" y2="73558"/>
                        <a14:backgroundMark x1="32677" y1="86298" x2="32677" y2="86298"/>
                        <a14:backgroundMark x1="32677" y1="86298" x2="32677" y2="86298"/>
                        <a14:backgroundMark x1="34375" y1="83413" x2="34375" y2="83413"/>
                        <a14:backgroundMark x1="34375" y1="83413" x2="34375" y2="83413"/>
                        <a14:backgroundMark x1="46264" y1="80288" x2="46264" y2="80288"/>
                        <a14:backgroundMark x1="46264" y1="80288" x2="46264" y2="80288"/>
                        <a14:backgroundMark x1="45788" y1="80288" x2="45788" y2="80288"/>
                        <a14:backgroundMark x1="45788" y1="80288" x2="45788" y2="80288"/>
                        <a14:backgroundMark x1="52310" y1="80048" x2="52310" y2="80048"/>
                        <a14:backgroundMark x1="52310" y1="80048" x2="52310" y2="80048"/>
                        <a14:backgroundMark x1="37249" y1="61419" x2="36957" y2="60096"/>
                        <a14:backgroundMark x1="37500" y1="59135" x2="37636" y2="60457"/>
                        <a14:backgroundMark x1="47829" y1="55033" x2="55795" y2="54433"/>
                        <a14:backgroundMark x1="58956" y1="57036" x2="59315" y2="57589"/>
                        <a14:backgroundMark x1="60530" y1="47115" x2="60734" y2="50601"/>
                        <a14:backgroundMark x1="36005" y1="62380" x2="36481" y2="59255"/>
                        <a14:backgroundMark x1="36821" y1="61178" x2="36914" y2="61509"/>
                        <a14:backgroundMark x1="60530" y1="69952" x2="60530" y2="69952"/>
                        <a14:backgroundMark x1="60530" y1="69952" x2="60530" y2="69952"/>
                        <a14:backgroundMark x1="63655" y1="66226" x2="63655" y2="66226"/>
                        <a14:backgroundMark x1="63655" y1="66226" x2="63655" y2="66226"/>
                        <a14:backgroundMark x1="63655" y1="66226" x2="63655" y2="66226"/>
                        <a14:backgroundMark x1="63655" y1="66226" x2="63655" y2="66226"/>
                        <a14:backgroundMark x1="45652" y1="80288" x2="45652" y2="80288"/>
                        <a14:backgroundMark x1="45652" y1="80288" x2="45652" y2="80288"/>
                        <a14:backgroundMark x1="38791" y1="55769" x2="39032" y2="55745"/>
                        <a14:backgroundMark x1="34443" y1="78846" x2="34443" y2="78846"/>
                        <a14:backgroundMark x1="34443" y1="78846" x2="34443" y2="78846"/>
                        <a14:backgroundMark x1="30095" y1="86178" x2="30095" y2="86178"/>
                        <a14:backgroundMark x1="30095" y1="86178" x2="30095" y2="86178"/>
                        <a14:backgroundMark x1="37364" y1="53486" x2="37364" y2="53486"/>
                        <a14:backgroundMark x1="37364" y1="53486" x2="37364" y2="53486"/>
                        <a14:backgroundMark x1="30639" y1="53125" x2="30639" y2="53125"/>
                        <a14:backgroundMark x1="30639" y1="53125" x2="30639" y2="53125"/>
                        <a14:backgroundMark x1="37772" y1="62740" x2="37772" y2="62740"/>
                        <a14:backgroundMark x1="37772" y1="62740" x2="37772" y2="62740"/>
                        <a14:backgroundMark x1="40625" y1="55409" x2="40625" y2="55409"/>
                        <a14:backgroundMark x1="40625" y1="55409" x2="40625" y2="55409"/>
                        <a14:backgroundMark x1="43207" y1="54688" x2="43207" y2="54688"/>
                        <a14:backgroundMark x1="43207" y1="54688" x2="43207" y2="54688"/>
                        <a14:backgroundMark x1="42052" y1="54567" x2="42052" y2="54567"/>
                        <a14:backgroundMark x1="42052" y1="54567" x2="42052" y2="54567"/>
                        <a14:backgroundMark x1="43139" y1="54688" x2="43139" y2="54688"/>
                        <a14:backgroundMark x1="43139" y1="54688" x2="43139" y2="54688"/>
                        <a14:backgroundMark x1="43410" y1="55529" x2="43410" y2="55529"/>
                        <a14:backgroundMark x1="43410" y1="55529" x2="43410" y2="55529"/>
                        <a14:backgroundMark x1="44905" y1="55529" x2="44905" y2="55529"/>
                        <a14:backgroundMark x1="44905" y1="55529" x2="44905" y2="55529"/>
                        <a14:backgroundMark x1="43954" y1="54928" x2="43954" y2="54928"/>
                        <a14:backgroundMark x1="43954" y1="54928" x2="43954" y2="54928"/>
                        <a14:backgroundMark x1="46332" y1="55288" x2="46332" y2="55288"/>
                        <a14:backgroundMark x1="46332" y1="55288" x2="46332" y2="55288"/>
                        <a14:backgroundMark x1="44973" y1="55409" x2="44973" y2="55409"/>
                        <a14:backgroundMark x1="44973" y1="55409" x2="44973" y2="55409"/>
                        <a14:backgroundMark x1="45584" y1="55288" x2="45584" y2="55288"/>
                        <a14:backgroundMark x1="45584" y1="55288" x2="45584" y2="55288"/>
                        <a14:backgroundMark x1="46671" y1="56010" x2="46671" y2="56010"/>
                        <a14:backgroundMark x1="46671" y1="56010" x2="46671" y2="56010"/>
                        <a14:backgroundMark x1="47418" y1="55168" x2="47418" y2="55168"/>
                        <a14:backgroundMark x1="47418" y1="55168" x2="47418" y2="55168"/>
                        <a14:backgroundMark x1="45856" y1="55409" x2="45856" y2="55409"/>
                        <a14:backgroundMark x1="45856" y1="55409" x2="45856" y2="55409"/>
                        <a14:backgroundMark x1="58764" y1="59375" x2="59171" y2="63341"/>
                        <a14:backgroundMark x1="34103" y1="49760" x2="34307" y2="83654"/>
                        <a14:backgroundMark x1="34103" y1="47837" x2="34443" y2="49279"/>
                        <a14:backgroundMark x1="34443" y1="49399" x2="34375" y2="50601"/>
                        <a14:backgroundMark x1="35190" y1="58053" x2="37840" y2="58053"/>
                        <a14:backgroundMark x1="33899" y1="83293" x2="34103" y2="86178"/>
                        <a14:backgroundMark x1="46399" y1="55649" x2="46399" y2="55649"/>
                        <a14:backgroundMark x1="46399" y1="55649" x2="46399" y2="55649"/>
                        <a14:backgroundMark x1="46399" y1="55649" x2="46535" y2="55769"/>
                        <a14:backgroundMark x1="45856" y1="55649" x2="46332" y2="55649"/>
                        <a14:backgroundMark x1="44293" y1="54808" x2="46943" y2="55409"/>
                        <a14:backgroundMark x1="61413" y1="60096" x2="61642" y2="60258"/>
                        <a14:backgroundMark x1="61549" y1="57572" x2="62024" y2="58293"/>
                        <a14:backgroundMark x1="24117" y1="71394" x2="24117" y2="71394"/>
                        <a14:backgroundMark x1="24117" y1="71394" x2="24117" y2="71394"/>
                      </a14:backgroundRemoval>
                    </a14:imgEffect>
                  </a14:imgLayer>
                </a14:imgProps>
              </a:ext>
            </a:extLst>
          </a:blip>
          <a:srcRect l="17538" t="45663" r="22520" b="13635"/>
          <a:stretch>
            <a:fillRect/>
          </a:stretch>
        </p:blipFill>
        <p:spPr>
          <a:xfrm>
            <a:off x="5452110" y="2914650"/>
            <a:ext cx="9197895" cy="41833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16259" y="1933956"/>
            <a:ext cx="11792835" cy="3346314"/>
          </a:xfrm>
          <a:prstGeom prst="rect">
            <a:avLst/>
          </a:prstGeom>
        </p:spPr>
      </p:pic>
      <p:pic>
        <p:nvPicPr>
          <p:cNvPr id="4" name="Image 2" descr="preencoded.png"/>
          <p:cNvPicPr>
            <a:picLocks noChangeAspect="1"/>
          </p:cNvPicPr>
          <p:nvPr/>
        </p:nvPicPr>
        <p:blipFill>
          <a:blip r:embed="rId5"/>
          <a:stretch>
            <a:fillRect/>
          </a:stretch>
        </p:blipFill>
        <p:spPr>
          <a:xfrm>
            <a:off x="816261" y="5280270"/>
            <a:ext cx="7490341" cy="2071116"/>
          </a:xfrm>
          <a:prstGeom prst="rect">
            <a:avLst/>
          </a:prstGeom>
        </p:spPr>
      </p:pic>
      <p:sp>
        <p:nvSpPr>
          <p:cNvPr id="5" name="Text 0"/>
          <p:cNvSpPr/>
          <p:nvPr/>
        </p:nvSpPr>
        <p:spPr>
          <a:xfrm>
            <a:off x="816261" y="-260096"/>
            <a:ext cx="12984480" cy="2478024"/>
          </a:xfrm>
          <a:prstGeom prst="rect">
            <a:avLst/>
          </a:prstGeom>
          <a:noFill/>
          <a:ln/>
        </p:spPr>
        <p:txBody>
          <a:bodyPr wrap="square" lIns="0" tIns="0" rIns="0" bIns="0" rtlCol="0" anchor="ctr"/>
          <a:lstStyle/>
          <a:p>
            <a:pPr marL="0" indent="0" algn="just">
              <a:lnSpc>
                <a:spcPts val="6500"/>
              </a:lnSpc>
              <a:buNone/>
            </a:pPr>
            <a:r>
              <a:rPr lang="en-US" sz="4640" dirty="0">
                <a:solidFill>
                  <a:srgbClr val="011C2A"/>
                </a:solidFill>
                <a:ea typeface="思源黑体-思源黑体-Bold" pitchFamily="34" charset="-122"/>
                <a:cs typeface="思源黑体-思源黑体-Bold" pitchFamily="34" charset="-120"/>
              </a:rPr>
              <a:t>Predict which products may go out of stock in the next 30 days based on average daily sales.</a:t>
            </a:r>
            <a:endParaRPr lang="en-US" sz="4640" dirty="0"/>
          </a:p>
        </p:txBody>
      </p:sp>
      <p:sp>
        <p:nvSpPr>
          <p:cNvPr id="6" name="Text 1"/>
          <p:cNvSpPr/>
          <p:nvPr/>
        </p:nvSpPr>
        <p:spPr>
          <a:xfrm>
            <a:off x="816260" y="7585728"/>
            <a:ext cx="12481560" cy="356616"/>
          </a:xfrm>
          <a:prstGeom prst="rect">
            <a:avLst/>
          </a:prstGeom>
          <a:noFill/>
          <a:ln/>
        </p:spPr>
        <p:txBody>
          <a:bodyPr wrap="none" lIns="0" tIns="0" rIns="0" bIns="0" rtlCol="0" anchor="ctr"/>
          <a:lstStyle/>
          <a:p>
            <a:pPr marL="0" indent="0" algn="just">
              <a:lnSpc>
                <a:spcPts val="2780"/>
              </a:lnSpc>
              <a:buNone/>
            </a:pPr>
            <a:r>
              <a:rPr lang="en-US" sz="2800" b="1" dirty="0">
                <a:solidFill>
                  <a:srgbClr val="03141C"/>
                </a:solidFill>
                <a:ea typeface="Arial-Regular" pitchFamily="34" charset="-122"/>
                <a:cs typeface="Arial-Regular" pitchFamily="34" charset="-120"/>
              </a:rPr>
              <a:t>Insight: </a:t>
            </a:r>
            <a:r>
              <a:rPr lang="en-US" sz="2800" dirty="0">
                <a:solidFill>
                  <a:srgbClr val="03141C"/>
                </a:solidFill>
                <a:ea typeface="Arial-Regular" pitchFamily="34" charset="-122"/>
                <a:cs typeface="Arial-Regular" pitchFamily="34" charset="-120"/>
              </a:rPr>
              <a:t>HP laser jet printer has less than a day left for stock out suggesting reorder.</a:t>
            </a:r>
            <a:endParaRPr lang="en-US" sz="2800" dirty="0"/>
          </a:p>
        </p:txBody>
      </p:sp>
      <p:pic>
        <p:nvPicPr>
          <p:cNvPr id="8" name="Picture 7">
            <a:extLst>
              <a:ext uri="{FF2B5EF4-FFF2-40B4-BE49-F238E27FC236}">
                <a16:creationId xmlns:a16="http://schemas.microsoft.com/office/drawing/2014/main" id="{C08BB9FF-798C-96CF-2712-F5EA7F2DF05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1346" b="93990" l="36957" r="76359">
                        <a14:foregroundMark x1="43750" y1="43870" x2="55571" y2="56851"/>
                        <a14:foregroundMark x1="43750" y1="55168" x2="48302" y2="46274"/>
                        <a14:foregroundMark x1="48302" y1="46274" x2="52717" y2="41707"/>
                        <a14:foregroundMark x1="52717" y1="41707" x2="53125" y2="41587"/>
                        <a14:foregroundMark x1="61821" y1="54207" x2="61005" y2="66827"/>
                        <a14:foregroundMark x1="61005" y1="66827" x2="61005" y2="66827"/>
                        <a14:foregroundMark x1="61005" y1="66827" x2="61209" y2="75481"/>
                        <a14:foregroundMark x1="61209" y1="75481" x2="61277" y2="80168"/>
                        <a14:foregroundMark x1="61481" y1="80288" x2="59986" y2="84856"/>
                        <a14:foregroundMark x1="62228" y1="80529" x2="62402" y2="83375"/>
                        <a14:foregroundMark x1="61209" y1="52284" x2="61413" y2="53726"/>
                        <a14:foregroundMark x1="51427" y1="60817" x2="51563" y2="71034"/>
                        <a14:foregroundMark x1="41236" y1="65144" x2="41236" y2="65144"/>
                        <a14:foregroundMark x1="41236" y1="65144" x2="41236" y2="65144"/>
                        <a14:foregroundMark x1="41236" y1="65144" x2="47758" y2="64423"/>
                        <a14:foregroundMark x1="40285" y1="65505" x2="40201" y2="66784"/>
                        <a14:foregroundMark x1="61821" y1="41947" x2="69633" y2="47476"/>
                        <a14:foregroundMark x1="69633" y1="47476" x2="74049" y2="68269"/>
                        <a14:foregroundMark x1="74049" y1="68269" x2="70245" y2="77284"/>
                        <a14:foregroundMark x1="70245" y1="77284" x2="66780" y2="55048"/>
                        <a14:foregroundMark x1="66780" y1="55048" x2="67731" y2="52043"/>
                        <a14:foregroundMark x1="66984" y1="63822" x2="74660" y2="72837"/>
                        <a14:foregroundMark x1="74660" y1="72837" x2="72690" y2="61659"/>
                        <a14:foregroundMark x1="72690" y1="61659" x2="71875" y2="61538"/>
                        <a14:foregroundMark x1="73098" y1="48077" x2="73641" y2="60938"/>
                        <a14:foregroundMark x1="74796" y1="47236" x2="74321" y2="65865"/>
                        <a14:foregroundMark x1="76359" y1="47957" x2="76155" y2="71635"/>
                        <a14:foregroundMark x1="68546" y1="42188" x2="73505" y2="43870"/>
                        <a14:foregroundMark x1="64606" y1="41466" x2="69497" y2="43149"/>
                        <a14:foregroundMark x1="71807" y1="42188" x2="75476" y2="43750"/>
                        <a14:foregroundMark x1="73709" y1="41707" x2="75204" y2="42188"/>
                        <a14:foregroundMark x1="62500" y1="66707" x2="75340" y2="93990"/>
                        <a14:foregroundMark x1="50204" y1="48678" x2="55503" y2="50601"/>
                        <a14:foregroundMark x1="51291" y1="46034" x2="57813" y2="49279"/>
                        <a14:foregroundMark x1="57201" y1="44231" x2="56046" y2="56010"/>
                        <a14:foregroundMark x1="53940" y1="56611" x2="45788" y2="56490"/>
                        <a14:foregroundMark x1="50272" y1="47476" x2="54755" y2="42067"/>
                        <a14:foregroundMark x1="49592" y1="52163" x2="50408" y2="55649"/>
                        <a14:foregroundMark x1="44226" y1="58173" x2="43682" y2="43870"/>
                        <a14:foregroundMark x1="43682" y1="43870" x2="51427" y2="41947"/>
                        <a14:foregroundMark x1="60666" y1="58413" x2="61141" y2="57091"/>
                        <a14:foregroundMark x1="60802" y1="57332" x2="60462" y2="57452"/>
                        <a14:foregroundMark x1="56590" y1="63341" x2="59783" y2="63942"/>
                        <a14:foregroundMark x1="42391" y1="63942" x2="45924" y2="64063"/>
                        <a14:foregroundMark x1="61889" y1="42909" x2="61821" y2="50000"/>
                        <a14:foregroundMark x1="62092" y1="41827" x2="62092" y2="41827"/>
                        <a14:foregroundMark x1="62092" y1="41827" x2="69158" y2="45553"/>
                        <a14:foregroundMark x1="40285" y1="76322" x2="40557" y2="77644"/>
                        <a14:foregroundMark x1="43071" y1="45673" x2="43750" y2="58293"/>
                        <a14:backgroundMark x1="36753" y1="60577" x2="37364" y2="69591"/>
                        <a14:backgroundMark x1="39063" y1="66947" x2="39470" y2="75841"/>
                        <a14:backgroundMark x1="39470" y1="75841" x2="39606" y2="75841"/>
                        <a14:backgroundMark x1="39606" y1="75841" x2="39658" y2="76709"/>
                        <a14:backgroundMark x1="41712" y1="56010" x2="40149" y2="60216"/>
                        <a14:backgroundMark x1="62500" y1="85216" x2="62364" y2="84375"/>
                        <a14:backgroundMark x1="62296" y1="84255" x2="62296" y2="84255"/>
                        <a14:backgroundMark x1="62296" y1="84255" x2="62296" y2="84255"/>
                        <a14:backgroundMark x1="62296" y1="84255" x2="62636" y2="84976"/>
                        <a14:backgroundMark x1="62160" y1="83894" x2="63247" y2="84615"/>
                      </a14:backgroundRemoval>
                    </a14:imgEffect>
                  </a14:imgLayer>
                </a14:imgProps>
              </a:ext>
            </a:extLst>
          </a:blip>
          <a:srcRect l="33146" t="40731" r="23620" b="14297"/>
          <a:stretch>
            <a:fillRect/>
          </a:stretch>
        </p:blipFill>
        <p:spPr>
          <a:xfrm>
            <a:off x="7738988" y="3577590"/>
            <a:ext cx="6897603" cy="3878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017" y="0"/>
            <a:ext cx="14630400" cy="8531352"/>
          </a:xfrm>
          <a:prstGeom prst="rect">
            <a:avLst/>
          </a:prstGeom>
        </p:spPr>
      </p:pic>
      <p:pic>
        <p:nvPicPr>
          <p:cNvPr id="3" name="Image 1" descr="preencoded.png"/>
          <p:cNvPicPr>
            <a:picLocks noChangeAspect="1"/>
          </p:cNvPicPr>
          <p:nvPr/>
        </p:nvPicPr>
        <p:blipFill>
          <a:blip r:embed="rId4"/>
          <a:stretch>
            <a:fillRect/>
          </a:stretch>
        </p:blipFill>
        <p:spPr>
          <a:xfrm>
            <a:off x="11017" y="0"/>
            <a:ext cx="14630400" cy="8531352"/>
          </a:xfrm>
          <a:prstGeom prst="rect">
            <a:avLst/>
          </a:prstGeom>
        </p:spPr>
      </p:pic>
      <p:pic>
        <p:nvPicPr>
          <p:cNvPr id="4" name="Image 2" descr="preencoded.png"/>
          <p:cNvPicPr>
            <a:picLocks noChangeAspect="1"/>
          </p:cNvPicPr>
          <p:nvPr/>
        </p:nvPicPr>
        <p:blipFill>
          <a:blip r:embed="rId5"/>
          <a:stretch>
            <a:fillRect/>
          </a:stretch>
        </p:blipFill>
        <p:spPr>
          <a:xfrm>
            <a:off x="843121" y="7580376"/>
            <a:ext cx="12984480" cy="36576"/>
          </a:xfrm>
          <a:prstGeom prst="rect">
            <a:avLst/>
          </a:prstGeom>
        </p:spPr>
      </p:pic>
      <p:sp>
        <p:nvSpPr>
          <p:cNvPr id="5" name="Text 0"/>
          <p:cNvSpPr/>
          <p:nvPr/>
        </p:nvSpPr>
        <p:spPr>
          <a:xfrm>
            <a:off x="843121" y="5047488"/>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 1"/>
          <p:cNvSpPr/>
          <p:nvPr/>
        </p:nvSpPr>
        <p:spPr>
          <a:xfrm>
            <a:off x="843121" y="25694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7" name="Text 2"/>
          <p:cNvSpPr/>
          <p:nvPr/>
        </p:nvSpPr>
        <p:spPr>
          <a:xfrm>
            <a:off x="843121" y="442569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8" name="Text 3"/>
          <p:cNvSpPr/>
          <p:nvPr/>
        </p:nvSpPr>
        <p:spPr>
          <a:xfrm>
            <a:off x="843121" y="319125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9" name="Text 4"/>
          <p:cNvSpPr/>
          <p:nvPr/>
        </p:nvSpPr>
        <p:spPr>
          <a:xfrm>
            <a:off x="833977" y="5900420"/>
            <a:ext cx="12984480" cy="1655064"/>
          </a:xfrm>
          <a:prstGeom prst="rect">
            <a:avLst/>
          </a:prstGeom>
          <a:noFill/>
          <a:ln/>
        </p:spPr>
        <p:txBody>
          <a:bodyPr wrap="none" lIns="0" tIns="0" rIns="0" bIns="0" rtlCol="0" anchor="ctr"/>
          <a:lstStyle/>
          <a:p>
            <a:pPr marL="0" indent="0" algn="l">
              <a:lnSpc>
                <a:spcPts val="13000"/>
              </a:lnSpc>
              <a:buNone/>
            </a:pPr>
            <a:r>
              <a:rPr lang="en-US" sz="9290" dirty="0">
                <a:solidFill>
                  <a:srgbClr val="011C2A"/>
                </a:solidFill>
                <a:ea typeface="思源黑体-思源黑体-Bold" pitchFamily="34" charset="-122"/>
              </a:rPr>
              <a:t>7.6</a:t>
            </a:r>
            <a:endParaRPr lang="en-US" sz="9290" dirty="0"/>
          </a:p>
        </p:txBody>
      </p:sp>
      <p:sp>
        <p:nvSpPr>
          <p:cNvPr id="10" name="Text 5"/>
          <p:cNvSpPr/>
          <p:nvPr/>
        </p:nvSpPr>
        <p:spPr>
          <a:xfrm>
            <a:off x="2659221" y="5986780"/>
            <a:ext cx="12984480" cy="1655064"/>
          </a:xfrm>
          <a:prstGeom prst="rect">
            <a:avLst/>
          </a:prstGeom>
          <a:noFill/>
          <a:ln/>
        </p:spPr>
        <p:txBody>
          <a:bodyPr wrap="square" lIns="0" tIns="0" rIns="0" bIns="0" rtlCol="0" anchor="ctr"/>
          <a:lstStyle/>
          <a:p>
            <a:pPr marL="0" indent="0" algn="l">
              <a:lnSpc>
                <a:spcPts val="6500"/>
              </a:lnSpc>
              <a:buNone/>
            </a:pPr>
            <a:r>
              <a:rPr lang="en-US" sz="4640" dirty="0">
                <a:solidFill>
                  <a:srgbClr val="011C2A"/>
                </a:solidFill>
                <a:ea typeface="思源黑体-思源黑体-Bold" pitchFamily="34" charset="-122"/>
                <a:cs typeface="思源黑体-思源黑体-Bold" pitchFamily="34" charset="-120"/>
              </a:rPr>
              <a:t>SECTION F: ADVANCED ANALYSIS &amp; STRATEGY</a:t>
            </a:r>
            <a:endParaRPr lang="en-US" sz="4640" dirty="0"/>
          </a:p>
        </p:txBody>
      </p:sp>
      <p:sp>
        <p:nvSpPr>
          <p:cNvPr id="11" name="Text 6"/>
          <p:cNvSpPr/>
          <p:nvPr/>
        </p:nvSpPr>
        <p:spPr>
          <a:xfrm>
            <a:off x="843121" y="3813048"/>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pic>
        <p:nvPicPr>
          <p:cNvPr id="13" name="Picture 12">
            <a:extLst>
              <a:ext uri="{FF2B5EF4-FFF2-40B4-BE49-F238E27FC236}">
                <a16:creationId xmlns:a16="http://schemas.microsoft.com/office/drawing/2014/main" id="{660AE381-5EF7-D0CD-E691-C232252C74D6}"/>
              </a:ext>
            </a:extLst>
          </p:cNvPr>
          <p:cNvPicPr>
            <a:picLocks noChangeAspect="1"/>
          </p:cNvPicPr>
          <p:nvPr/>
        </p:nvPicPr>
        <p:blipFill>
          <a:blip r:embed="rId6"/>
          <a:srcRect t="28647"/>
          <a:stretch>
            <a:fillRect/>
          </a:stretch>
        </p:blipFill>
        <p:spPr>
          <a:xfrm>
            <a:off x="11017" y="0"/>
            <a:ext cx="14630400" cy="59004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37590" y="1867915"/>
            <a:ext cx="7995212" cy="2759049"/>
          </a:xfrm>
          <a:prstGeom prst="rect">
            <a:avLst/>
          </a:prstGeom>
        </p:spPr>
      </p:pic>
      <p:pic>
        <p:nvPicPr>
          <p:cNvPr id="4" name="Image 2" descr="preencoded.png"/>
          <p:cNvPicPr>
            <a:picLocks noChangeAspect="1"/>
          </p:cNvPicPr>
          <p:nvPr/>
        </p:nvPicPr>
        <p:blipFill>
          <a:blip r:embed="rId5"/>
          <a:stretch>
            <a:fillRect/>
          </a:stretch>
        </p:blipFill>
        <p:spPr>
          <a:xfrm>
            <a:off x="437590" y="4626964"/>
            <a:ext cx="6877610" cy="2500783"/>
          </a:xfrm>
          <a:prstGeom prst="rect">
            <a:avLst/>
          </a:prstGeom>
        </p:spPr>
      </p:pic>
      <p:sp>
        <p:nvSpPr>
          <p:cNvPr id="5" name="Text 0"/>
          <p:cNvSpPr/>
          <p:nvPr/>
        </p:nvSpPr>
        <p:spPr>
          <a:xfrm>
            <a:off x="822960" y="7238385"/>
            <a:ext cx="12481560" cy="912876"/>
          </a:xfrm>
          <a:prstGeom prst="rect">
            <a:avLst/>
          </a:prstGeom>
          <a:noFill/>
          <a:ln/>
        </p:spPr>
        <p:txBody>
          <a:bodyPr wrap="none" lIns="0" tIns="0" rIns="0" bIns="0" rtlCol="0" anchor="ctr"/>
          <a:lstStyle/>
          <a:p>
            <a:pPr marL="0" indent="0" algn="just">
              <a:lnSpc>
                <a:spcPts val="2780"/>
              </a:lnSpc>
              <a:buNone/>
            </a:pPr>
            <a:r>
              <a:rPr lang="en-US" sz="2800" b="1" dirty="0">
                <a:solidFill>
                  <a:srgbClr val="03141C"/>
                </a:solidFill>
                <a:ea typeface="Arial-Regular" pitchFamily="34" charset="-122"/>
                <a:cs typeface="Arial-Regular" pitchFamily="34" charset="-120"/>
              </a:rPr>
              <a:t>Insight: </a:t>
            </a:r>
            <a:r>
              <a:rPr lang="en-US" sz="2800" dirty="0">
                <a:solidFill>
                  <a:srgbClr val="03141C"/>
                </a:solidFill>
                <a:ea typeface="Arial-Regular" pitchFamily="34" charset="-122"/>
                <a:cs typeface="Arial-Regular" pitchFamily="34" charset="-120"/>
              </a:rPr>
              <a:t>Products with slow moving (high current_stock) can be put on clearance </a:t>
            </a:r>
          </a:p>
          <a:p>
            <a:pPr marL="0" indent="0" algn="just">
              <a:lnSpc>
                <a:spcPts val="2780"/>
              </a:lnSpc>
              <a:buNone/>
            </a:pPr>
            <a:r>
              <a:rPr lang="en-US" sz="2800" dirty="0">
                <a:solidFill>
                  <a:srgbClr val="03141C"/>
                </a:solidFill>
                <a:ea typeface="Arial-Regular" pitchFamily="34" charset="-122"/>
                <a:cs typeface="Arial-Regular" pitchFamily="34" charset="-120"/>
              </a:rPr>
              <a:t>sales by discounting them.</a:t>
            </a:r>
            <a:endParaRPr lang="en-US" sz="2800" dirty="0"/>
          </a:p>
        </p:txBody>
      </p:sp>
      <p:sp>
        <p:nvSpPr>
          <p:cNvPr id="6" name="Text 1"/>
          <p:cNvSpPr/>
          <p:nvPr/>
        </p:nvSpPr>
        <p:spPr>
          <a:xfrm>
            <a:off x="822960" y="-306324"/>
            <a:ext cx="12984480" cy="2478024"/>
          </a:xfrm>
          <a:prstGeom prst="rect">
            <a:avLst/>
          </a:prstGeom>
          <a:noFill/>
          <a:ln/>
        </p:spPr>
        <p:txBody>
          <a:bodyPr wrap="square" lIns="0" tIns="0" rIns="0" bIns="0" rtlCol="0" anchor="ctr"/>
          <a:lstStyle/>
          <a:p>
            <a:pPr marL="0" indent="0" algn="just">
              <a:buNone/>
            </a:pPr>
            <a:r>
              <a:rPr lang="en-US" sz="4640" dirty="0">
                <a:solidFill>
                  <a:srgbClr val="011C2A"/>
                </a:solidFill>
                <a:ea typeface="思源黑体-思源黑体-Bold" pitchFamily="34" charset="-122"/>
                <a:cs typeface="思源黑体-思源黑体-Bold" pitchFamily="34" charset="-120"/>
              </a:rPr>
              <a:t>Identify slow-moving inventory (not sold in the last 90 days). What steps would you suggest to solve this?</a:t>
            </a:r>
            <a:endParaRPr lang="en-US" sz="4640" dirty="0"/>
          </a:p>
        </p:txBody>
      </p:sp>
      <p:pic>
        <p:nvPicPr>
          <p:cNvPr id="8" name="Picture 7">
            <a:extLst>
              <a:ext uri="{FF2B5EF4-FFF2-40B4-BE49-F238E27FC236}">
                <a16:creationId xmlns:a16="http://schemas.microsoft.com/office/drawing/2014/main" id="{0F282417-85D2-F4FF-1AD7-61B5A76F67F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15" b="90505" l="26291" r="81726">
                        <a14:foregroundMark x1="70109" y1="39543" x2="66576" y2="41106"/>
                        <a14:foregroundMark x1="67663" y1="54928" x2="68139" y2="68510"/>
                        <a14:foregroundMark x1="52378" y1="65865" x2="52378" y2="65865"/>
                        <a14:foregroundMark x1="44293" y1="75601" x2="64198" y2="81851"/>
                        <a14:foregroundMark x1="51636" y1="67762" x2="59857" y2="69151"/>
                        <a14:foregroundMark x1="44565" y1="47716" x2="53804" y2="46995"/>
                        <a14:foregroundMark x1="72554" y1="41106" x2="68546" y2="40745"/>
                        <a14:foregroundMark x1="68546" y1="40745" x2="68546" y2="46394"/>
                        <a14:foregroundMark x1="71467" y1="53245" x2="71535" y2="61418"/>
                        <a14:foregroundMark x1="71535" y1="61418" x2="71535" y2="61418"/>
                        <a14:foregroundMark x1="73913" y1="56250" x2="74864" y2="51923"/>
                        <a14:foregroundMark x1="67391" y1="59736" x2="67255" y2="62019"/>
                        <a14:foregroundMark x1="67391" y1="60817" x2="66440" y2="64423"/>
                        <a14:foregroundMark x1="67595" y1="59375" x2="66848" y2="62380"/>
                        <a14:foregroundMark x1="66644" y1="61418" x2="67459" y2="59736"/>
                        <a14:foregroundMark x1="41304" y1="32091" x2="41304" y2="32091"/>
                        <a14:foregroundMark x1="41304" y1="32091" x2="41304" y2="32091"/>
                        <a14:foregroundMark x1="38995" y1="32212" x2="44497" y2="31731"/>
                        <a14:foregroundMark x1="44497" y1="31731" x2="48098" y2="31971"/>
                        <a14:foregroundMark x1="57948" y1="31971" x2="64334" y2="31851"/>
                        <a14:foregroundMark x1="64334" y1="31851" x2="65149" y2="31971"/>
                        <a14:foregroundMark x1="42867" y1="29087" x2="42867" y2="29087"/>
                        <a14:foregroundMark x1="43546" y1="29327" x2="43546" y2="29327"/>
                        <a14:foregroundMark x1="44022" y1="29327" x2="44022" y2="29327"/>
                        <a14:foregroundMark x1="45448" y1="29327" x2="45448" y2="29327"/>
                        <a14:foregroundMark x1="47486" y1="28606" x2="47486" y2="28606"/>
                        <a14:foregroundMark x1="49321" y1="28486" x2="49321" y2="28486"/>
                        <a14:foregroundMark x1="50272" y1="29207" x2="50272" y2="29207"/>
                        <a14:foregroundMark x1="51563" y1="29567" x2="51563" y2="29567"/>
                        <a14:foregroundMark x1="52038" y1="29327" x2="52038" y2="29327"/>
                        <a14:foregroundMark x1="53465" y1="28726" x2="53465" y2="28726"/>
                        <a14:foregroundMark x1="54959" y1="28245" x2="54959" y2="28245"/>
                        <a14:foregroundMark x1="56793" y1="29207" x2="56793" y2="29207"/>
                        <a14:foregroundMark x1="57337" y1="28245" x2="57337" y2="28245"/>
                        <a14:foregroundMark x1="58084" y1="28966" x2="58084" y2="28966"/>
                        <a14:foregroundMark x1="59579" y1="28966" x2="59579" y2="28966"/>
                        <a14:foregroundMark x1="66101" y1="38341" x2="66101" y2="38341"/>
                        <a14:foregroundMark x1="74864" y1="57091" x2="77582" y2="50601"/>
                        <a14:foregroundMark x1="77582" y1="50601" x2="77785" y2="45553"/>
                        <a14:foregroundMark x1="77785" y1="45553" x2="81861" y2="72356"/>
                        <a14:foregroundMark x1="70041" y1="81851" x2="75951" y2="85577"/>
                        <a14:foregroundMark x1="75951" y1="85577" x2="77038" y2="85216"/>
                        <a14:foregroundMark x1="71170" y1="88692" x2="71739" y2="88702"/>
                        <a14:foregroundMark x1="61735" y1="88530" x2="70663" y2="88684"/>
                        <a14:foregroundMark x1="71739" y1="88702" x2="72351" y2="88702"/>
                        <a14:foregroundMark x1="53804" y1="69832" x2="51970" y2="71154"/>
                        <a14:foregroundMark x1="51641" y1="67810" x2="54076" y2="63942"/>
                        <a14:foregroundMark x1="56386" y1="72716" x2="59035" y2="72957"/>
                        <a14:foregroundMark x1="53329" y1="65745" x2="55571" y2="65024"/>
                        <a14:foregroundMark x1="80774" y1="80288" x2="78884" y2="89511"/>
                        <a14:foregroundMark x1="70169" y1="91071" x2="68614" y2="90505"/>
                        <a14:foregroundMark x1="74620" y1="89556" x2="80027" y2="88702"/>
                        <a14:foregroundMark x1="68614" y1="90505" x2="69433" y2="90376"/>
                        <a14:foregroundMark x1="69361" y1="39543" x2="66916" y2="39303"/>
                        <a14:foregroundMark x1="66916" y1="39303" x2="70041" y2="45192"/>
                        <a14:foregroundMark x1="70041" y1="45192" x2="65829" y2="39423"/>
                        <a14:foregroundMark x1="65829" y1="39423" x2="69837" y2="45192"/>
                        <a14:foregroundMark x1="69837" y1="45192" x2="71671" y2="42788"/>
                        <a14:foregroundMark x1="70720" y1="41466" x2="66033" y2="40264"/>
                        <a14:foregroundMark x1="66033" y1="40264" x2="68139" y2="46514"/>
                        <a14:foregroundMark x1="68750" y1="48678" x2="68682" y2="50240"/>
                        <a14:foregroundMark x1="71399" y1="47716" x2="71467" y2="53726"/>
                        <a14:foregroundMark x1="55910" y1="72476" x2="56114" y2="76322"/>
                        <a14:foregroundMark x1="45720" y1="29207" x2="45720" y2="29207"/>
                        <a14:foregroundMark x1="48166" y1="28966" x2="48166" y2="28966"/>
                        <a14:foregroundMark x1="53940" y1="30529" x2="53940" y2="30529"/>
                        <a14:foregroundMark x1="53668" y1="31010" x2="53668" y2="31010"/>
                        <a14:foregroundMark x1="53261" y1="30769" x2="53261" y2="30769"/>
                        <a14:foregroundMark x1="55774" y1="29808" x2="55774" y2="29808"/>
                        <a14:foregroundMark x1="56182" y1="29808" x2="56182" y2="29808"/>
                        <a14:foregroundMark x1="58424" y1="29207" x2="58424" y2="29207"/>
                        <a14:foregroundMark x1="51495" y1="27764" x2="51495" y2="27764"/>
                        <a14:foregroundMark x1="55639" y1="37861" x2="55639" y2="37861"/>
                        <a14:foregroundMark x1="55639" y1="37861" x2="55639" y2="37861"/>
                        <a14:foregroundMark x1="41372" y1="28486" x2="41372" y2="28486"/>
                        <a14:foregroundMark x1="41372" y1="28486" x2="41372" y2="28486"/>
                        <a14:foregroundMark x1="59783" y1="28486" x2="59783" y2="28486"/>
                        <a14:foregroundMark x1="59783" y1="28486" x2="59783" y2="28486"/>
                        <a14:foregroundMark x1="59715" y1="28245" x2="59715" y2="28245"/>
                        <a14:foregroundMark x1="59715" y1="28245" x2="59715" y2="28245"/>
                        <a14:foregroundMark x1="78736" y1="9615" x2="78736" y2="16106"/>
                        <a14:foregroundMark x1="42459" y1="28606" x2="42459" y2="28606"/>
                        <a14:foregroundMark x1="42459" y1="28606" x2="42459" y2="28606"/>
                        <a14:foregroundMark x1="46196" y1="29688" x2="46196" y2="29688"/>
                        <a14:foregroundMark x1="46196" y1="29688" x2="46196" y2="29688"/>
                        <a14:foregroundMark x1="47962" y1="29567" x2="47962" y2="29567"/>
                        <a14:foregroundMark x1="47962" y1="29567" x2="47962" y2="29567"/>
                        <a14:foregroundMark x1="48370" y1="28125" x2="48370" y2="28125"/>
                        <a14:foregroundMark x1="48370" y1="28125" x2="48370" y2="28125"/>
                        <a14:foregroundMark x1="47690" y1="28486" x2="47690" y2="28486"/>
                        <a14:foregroundMark x1="47690" y1="28486" x2="47690" y2="28486"/>
                        <a14:foregroundMark x1="47622" y1="27885" x2="47826" y2="28966"/>
                        <a14:foregroundMark x1="49117" y1="29567" x2="49117" y2="29567"/>
                        <a14:foregroundMark x1="49117" y1="29567" x2="49117" y2="29567"/>
                        <a14:foregroundMark x1="50611" y1="29928" x2="50611" y2="29928"/>
                        <a14:foregroundMark x1="50611" y1="29928" x2="50611" y2="29928"/>
                        <a14:foregroundMark x1="54959" y1="28846" x2="54959" y2="28846"/>
                        <a14:foregroundMark x1="54959" y1="28846" x2="54959" y2="28846"/>
                        <a14:foregroundMark x1="58424" y1="29928" x2="58424" y2="29928"/>
                        <a14:foregroundMark x1="58424" y1="29928" x2="58424" y2="29928"/>
                        <a14:foregroundMark x1="58832" y1="30048" x2="58832" y2="30048"/>
                        <a14:foregroundMark x1="58832" y1="30048" x2="58832" y2="30048"/>
                        <a14:backgroundMark x1="33492" y1="60096" x2="34035" y2="90745"/>
                        <a14:backgroundMark x1="39470" y1="67909" x2="41916" y2="66346"/>
                        <a14:backgroundMark x1="49524" y1="69351" x2="49524" y2="69351"/>
                        <a14:backgroundMark x1="49524" y1="69351" x2="49524" y2="69351"/>
                        <a14:backgroundMark x1="65149" y1="69832" x2="65149" y2="69832"/>
                        <a14:backgroundMark x1="65149" y1="69832" x2="65149" y2="69832"/>
                        <a14:backgroundMark x1="49796" y1="66827" x2="50068" y2="69832"/>
                        <a14:backgroundMark x1="57065" y1="45913" x2="57133" y2="51563"/>
                        <a14:backgroundMark x1="42255" y1="36659" x2="42323" y2="51322"/>
                        <a14:backgroundMark x1="43614" y1="51683" x2="54959" y2="52043"/>
                        <a14:backgroundMark x1="42459" y1="35216" x2="42323" y2="39663"/>
                        <a14:backgroundMark x1="31318" y1="58413" x2="31318" y2="93149"/>
                        <a14:backgroundMark x1="56861" y1="89183" x2="56861" y2="89183"/>
                        <a14:backgroundMark x1="56861" y1="89183" x2="56861" y2="89183"/>
                        <a14:backgroundMark x1="58016" y1="87260" x2="58016" y2="87260"/>
                        <a14:backgroundMark x1="58016" y1="87260" x2="58016" y2="87260"/>
                        <a14:backgroundMark x1="58016" y1="87260" x2="58016" y2="87260"/>
                        <a14:backgroundMark x1="58016" y1="87260" x2="55774" y2="88582"/>
                        <a14:backgroundMark x1="55774" y1="88582" x2="55774" y2="88582"/>
                        <a14:backgroundMark x1="54891" y1="88582" x2="54891" y2="88582"/>
                        <a14:backgroundMark x1="54891" y1="88582" x2="54891" y2="88582"/>
                        <a14:backgroundMark x1="54891" y1="88582" x2="54891" y2="88582"/>
                        <a14:backgroundMark x1="54823" y1="87139" x2="54823" y2="87139"/>
                        <a14:backgroundMark x1="54823" y1="87139" x2="54823" y2="87139"/>
                        <a14:backgroundMark x1="53329" y1="88582" x2="53329" y2="88582"/>
                        <a14:backgroundMark x1="53329" y1="88582" x2="53329" y2="88582"/>
                        <a14:backgroundMark x1="51630" y1="87620" x2="55095" y2="87380"/>
                        <a14:backgroundMark x1="57065" y1="87260" x2="59783" y2="87500"/>
                        <a14:backgroundMark x1="59986" y1="88702" x2="60054" y2="89303"/>
                        <a14:backgroundMark x1="51087" y1="88101" x2="51155" y2="88702"/>
                        <a14:backgroundMark x1="54755" y1="89063" x2="55571" y2="88462"/>
                        <a14:backgroundMark x1="54484" y1="88221" x2="55163" y2="89423"/>
                        <a14:backgroundMark x1="60258" y1="88462" x2="60190" y2="89423"/>
                        <a14:backgroundMark x1="62228" y1="87019" x2="62228" y2="87019"/>
                        <a14:backgroundMark x1="62228" y1="87019" x2="62228" y2="87019"/>
                        <a14:backgroundMark x1="62840" y1="87260" x2="62840" y2="87260"/>
                        <a14:backgroundMark x1="62840" y1="87260" x2="62840" y2="87260"/>
                        <a14:backgroundMark x1="62772" y1="89063" x2="62772" y2="89063"/>
                        <a14:backgroundMark x1="62772" y1="89063" x2="62772" y2="89063"/>
                        <a14:backgroundMark x1="62568" y1="88942" x2="62568" y2="88942"/>
                        <a14:backgroundMark x1="62568" y1="88942" x2="62568" y2="88942"/>
                        <a14:backgroundMark x1="64470" y1="71154" x2="64470" y2="71154"/>
                        <a14:backgroundMark x1="64470" y1="71154" x2="64470" y2="71154"/>
                        <a14:backgroundMark x1="62840" y1="62861" x2="63859" y2="69351"/>
                        <a14:backgroundMark x1="63859" y1="69351" x2="63791" y2="72837"/>
                        <a14:backgroundMark x1="61549" y1="68029" x2="61617" y2="69712"/>
                        <a14:backgroundMark x1="69769" y1="92188" x2="81046" y2="92067"/>
                        <a14:backgroundMark x1="81046" y1="92067" x2="81997" y2="92428"/>
                        <a14:backgroundMark x1="71603" y1="90144" x2="70992" y2="89784"/>
                        <a14:backgroundMark x1="70380" y1="90264" x2="70177" y2="90986"/>
                        <a14:backgroundMark x1="25815" y1="19351" x2="41372" y2="18510"/>
                        <a14:backgroundMark x1="41372" y1="18510" x2="73302" y2="20072"/>
                        <a14:backgroundMark x1="73302" y1="20072" x2="75883" y2="19591"/>
                        <a14:backgroundMark x1="28872" y1="37500" x2="33832" y2="46394"/>
                        <a14:backgroundMark x1="26834" y1="38702" x2="30299" y2="47957"/>
                      </a14:backgroundRemoval>
                    </a14:imgEffect>
                  </a14:imgLayer>
                </a14:imgProps>
              </a:ext>
            </a:extLst>
          </a:blip>
          <a:srcRect l="22814" t="7845" r="18271" b="8967"/>
          <a:stretch>
            <a:fillRect/>
          </a:stretch>
        </p:blipFill>
        <p:spPr>
          <a:xfrm>
            <a:off x="6519203" y="1101853"/>
            <a:ext cx="7995212" cy="6041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621262" y="1904686"/>
            <a:ext cx="11494538" cy="2956153"/>
          </a:xfrm>
          <a:prstGeom prst="rect">
            <a:avLst/>
          </a:prstGeom>
        </p:spPr>
      </p:pic>
      <p:sp>
        <p:nvSpPr>
          <p:cNvPr id="4" name="Text 0"/>
          <p:cNvSpPr/>
          <p:nvPr/>
        </p:nvSpPr>
        <p:spPr>
          <a:xfrm>
            <a:off x="971804" y="6388822"/>
            <a:ext cx="13315696" cy="1694779"/>
          </a:xfrm>
          <a:prstGeom prst="rect">
            <a:avLst/>
          </a:prstGeom>
          <a:noFill/>
          <a:ln/>
        </p:spPr>
        <p:txBody>
          <a:bodyPr wrap="square" lIns="0" tIns="0" rIns="0" bIns="0" rtlCol="0" anchor="ctr"/>
          <a:lstStyle/>
          <a:p>
            <a:pPr marL="0" indent="0" algn="just">
              <a:lnSpc>
                <a:spcPts val="2780"/>
              </a:lnSpc>
              <a:buNone/>
            </a:pPr>
            <a:r>
              <a:rPr lang="en-US" sz="2400" b="1" dirty="0">
                <a:solidFill>
                  <a:srgbClr val="03141C"/>
                </a:solidFill>
                <a:ea typeface="Arial-Regular" pitchFamily="34" charset="-122"/>
                <a:cs typeface="Arial-Regular" pitchFamily="34" charset="-120"/>
              </a:rPr>
              <a:t>Insight:</a:t>
            </a:r>
            <a:endParaRPr lang="en-US" sz="2400" b="1" dirty="0"/>
          </a:p>
          <a:p>
            <a:pPr marL="0" indent="0" algn="just">
              <a:lnSpc>
                <a:spcPts val="2780"/>
              </a:lnSpc>
              <a:buNone/>
            </a:pPr>
            <a:r>
              <a:rPr lang="en-US" sz="2400" dirty="0">
                <a:solidFill>
                  <a:srgbClr val="03141C"/>
                </a:solidFill>
                <a:ea typeface="Arial-Regular" pitchFamily="34" charset="-122"/>
                <a:cs typeface="Arial-Regular" pitchFamily="34" charset="-120"/>
              </a:rPr>
              <a:t>    • Low sales volume indicates weak demand or poor market fit.</a:t>
            </a:r>
            <a:endParaRPr lang="en-US" sz="2400" dirty="0"/>
          </a:p>
          <a:p>
            <a:pPr marL="0" indent="0" algn="just">
              <a:lnSpc>
                <a:spcPts val="2780"/>
              </a:lnSpc>
              <a:buNone/>
            </a:pPr>
            <a:r>
              <a:rPr lang="en-US" sz="2400" dirty="0">
                <a:solidFill>
                  <a:srgbClr val="03141C"/>
                </a:solidFill>
                <a:ea typeface="Arial-Regular" pitchFamily="34" charset="-122"/>
                <a:cs typeface="Arial-Regular" pitchFamily="34" charset="-120"/>
              </a:rPr>
              <a:t>    • Holding cost of 75 over 90 days - For a low-turnover product, that’s a relatively high cost.</a:t>
            </a:r>
            <a:endParaRPr lang="en-US" sz="2400" dirty="0"/>
          </a:p>
          <a:p>
            <a:pPr marL="0" indent="0" algn="just">
              <a:lnSpc>
                <a:spcPts val="2780"/>
              </a:lnSpc>
              <a:buNone/>
            </a:pPr>
            <a:r>
              <a:rPr lang="en-US" sz="2400" dirty="0">
                <a:solidFill>
                  <a:srgbClr val="03141C"/>
                </a:solidFill>
                <a:ea typeface="Arial-Regular" pitchFamily="34" charset="-122"/>
                <a:cs typeface="Arial-Regular" pitchFamily="34" charset="-120"/>
              </a:rPr>
              <a:t>    • Last sale was 148 days ago - signals slowing movement.</a:t>
            </a:r>
            <a:endParaRPr lang="en-US" sz="2400" dirty="0"/>
          </a:p>
          <a:p>
            <a:pPr marL="0" indent="0" algn="just">
              <a:lnSpc>
                <a:spcPts val="2780"/>
              </a:lnSpc>
              <a:buNone/>
            </a:pPr>
            <a:r>
              <a:rPr lang="en-US" sz="2400" dirty="0">
                <a:solidFill>
                  <a:srgbClr val="03141C"/>
                </a:solidFill>
                <a:ea typeface="Arial-Regular" pitchFamily="34" charset="-122"/>
                <a:cs typeface="Arial-Regular" pitchFamily="34" charset="-120"/>
              </a:rPr>
              <a:t>    • Suggests discount and replacement.</a:t>
            </a:r>
            <a:endParaRPr lang="en-US" sz="2400" dirty="0"/>
          </a:p>
        </p:txBody>
      </p:sp>
      <p:sp>
        <p:nvSpPr>
          <p:cNvPr id="5" name="Text 1"/>
          <p:cNvSpPr/>
          <p:nvPr/>
        </p:nvSpPr>
        <p:spPr>
          <a:xfrm>
            <a:off x="621262" y="227392"/>
            <a:ext cx="13315696" cy="1713267"/>
          </a:xfrm>
          <a:prstGeom prst="rect">
            <a:avLst/>
          </a:prstGeom>
          <a:noFill/>
          <a:ln/>
        </p:spPr>
        <p:txBody>
          <a:bodyPr wrap="square" lIns="0" tIns="0" rIns="0" bIns="0" rtlCol="0" anchor="ctr"/>
          <a:lstStyle/>
          <a:p>
            <a:pPr marL="0" indent="0" algn="just">
              <a:buNone/>
            </a:pPr>
            <a:r>
              <a:rPr lang="en-US" sz="4640" dirty="0">
                <a:solidFill>
                  <a:srgbClr val="011C2A"/>
                </a:solidFill>
                <a:ea typeface="思源黑体-思源黑体-Bold" pitchFamily="34" charset="-122"/>
                <a:cs typeface="思源黑体-思源黑体-Bold" pitchFamily="34" charset="-120"/>
              </a:rPr>
              <a:t>Which products should be discontinued or replaced due to consistently low sales and high holding costs?</a:t>
            </a:r>
            <a:endParaRPr lang="en-US" sz="4640" dirty="0"/>
          </a:p>
        </p:txBody>
      </p:sp>
      <p:pic>
        <p:nvPicPr>
          <p:cNvPr id="6" name="Picture 5">
            <a:extLst>
              <a:ext uri="{FF2B5EF4-FFF2-40B4-BE49-F238E27FC236}">
                <a16:creationId xmlns:a16="http://schemas.microsoft.com/office/drawing/2014/main" id="{96185EFE-4927-734B-69A9-D07789F23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62" y="4860840"/>
            <a:ext cx="7263474" cy="1478042"/>
          </a:xfrm>
          <a:prstGeom prst="rect">
            <a:avLst/>
          </a:prstGeom>
        </p:spPr>
      </p:pic>
      <p:pic>
        <p:nvPicPr>
          <p:cNvPr id="8" name="Picture 7">
            <a:extLst>
              <a:ext uri="{FF2B5EF4-FFF2-40B4-BE49-F238E27FC236}">
                <a16:creationId xmlns:a16="http://schemas.microsoft.com/office/drawing/2014/main" id="{0482D8DD-D704-F73D-74DB-4551D450D9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731" b="89904" l="22351" r="91780">
                        <a14:foregroundMark x1="46535" y1="28125" x2="54959" y2="28125"/>
                        <a14:foregroundMark x1="44158" y1="22115" x2="51495" y2="17668"/>
                        <a14:foregroundMark x1="51495" y1="17668" x2="57880" y2="21755"/>
                        <a14:foregroundMark x1="57880" y1="21755" x2="59035" y2="23197"/>
                        <a14:foregroundMark x1="42935" y1="21755" x2="44837" y2="21875"/>
                        <a14:foregroundMark x1="45448" y1="12260" x2="53261" y2="12981"/>
                        <a14:foregroundMark x1="47690" y1="12380" x2="55435" y2="11538"/>
                        <a14:foregroundMark x1="55435" y1="11538" x2="59035" y2="12019"/>
                        <a14:foregroundMark x1="47283" y1="10457" x2="53736" y2="12139"/>
                        <a14:foregroundMark x1="48098" y1="26683" x2="49321" y2="32332"/>
                        <a14:foregroundMark x1="58016" y1="20192" x2="58424" y2="21875"/>
                        <a14:foregroundMark x1="58424" y1="21875" x2="60462" y2="21274"/>
                        <a14:foregroundMark x1="44022" y1="22596" x2="43207" y2="22596"/>
                        <a14:foregroundMark x1="44633" y1="22236" x2="43614" y2="19351"/>
                        <a14:foregroundMark x1="45788" y1="14423" x2="44361" y2="12260"/>
                        <a14:foregroundMark x1="44361" y1="12260" x2="51698" y2="17067"/>
                        <a14:foregroundMark x1="51698" y1="17067" x2="58832" y2="14543"/>
                        <a14:foregroundMark x1="58832" y1="14543" x2="52989" y2="8534"/>
                        <a14:foregroundMark x1="52989" y1="8534" x2="43682" y2="11538"/>
                        <a14:foregroundMark x1="44769" y1="13702" x2="45516" y2="15144"/>
                        <a14:foregroundMark x1="54280" y1="9615" x2="57813" y2="10938"/>
                        <a14:foregroundMark x1="44769" y1="10938" x2="50000" y2="8654"/>
                        <a14:foregroundMark x1="47486" y1="9135" x2="44361" y2="10938"/>
                        <a14:foregroundMark x1="44361" y1="10938" x2="47147" y2="9615"/>
                        <a14:foregroundMark x1="47147" y1="9615" x2="44226" y2="9375"/>
                        <a14:foregroundMark x1="53601" y1="9255" x2="58492" y2="11298"/>
                        <a14:foregroundMark x1="58492" y1="11298" x2="55707" y2="9014"/>
                        <a14:foregroundMark x1="54008" y1="10337" x2="55435" y2="8534"/>
                        <a14:foregroundMark x1="88315" y1="45673" x2="88315" y2="45673"/>
                        <a14:foregroundMark x1="88315" y1="45673" x2="88315" y2="45673"/>
                        <a14:foregroundMark x1="88315" y1="45673" x2="88315" y2="45673"/>
                        <a14:foregroundMark x1="84715" y1="41827" x2="82745" y2="43149"/>
                        <a14:foregroundMark x1="82745" y1="43149" x2="82745" y2="43149"/>
                        <a14:foregroundMark x1="82745" y1="43149" x2="89130" y2="46394"/>
                        <a14:foregroundMark x1="84511" y1="40144" x2="88995" y2="40385"/>
                        <a14:foregroundMark x1="88995" y1="40385" x2="88995" y2="48317"/>
                        <a14:foregroundMark x1="88995" y1="48197" x2="89334" y2="40986"/>
                        <a14:foregroundMark x1="89063" y1="40745" x2="90625" y2="41947"/>
                        <a14:foregroundMark x1="56046" y1="49399" x2="90897" y2="6731"/>
                        <a14:foregroundMark x1="67799" y1="40865" x2="67799" y2="40865"/>
                        <a14:foregroundMark x1="80842" y1="32572" x2="80842" y2="32572"/>
                        <a14:foregroundMark x1="80842" y1="32572" x2="80842" y2="32572"/>
                        <a14:foregroundMark x1="91372" y1="25000" x2="91372" y2="25000"/>
                        <a14:foregroundMark x1="91372" y1="25000" x2="91372" y2="25000"/>
                        <a14:foregroundMark x1="91372" y1="25000" x2="91372" y2="25000"/>
                        <a14:foregroundMark x1="91372" y1="25000" x2="91372" y2="25000"/>
                        <a14:foregroundMark x1="83832" y1="26442" x2="85394" y2="31130"/>
                        <a14:foregroundMark x1="72826" y1="47716" x2="72283" y2="53245"/>
                        <a14:foregroundMark x1="56726" y1="49880" x2="62908" y2="58894"/>
                        <a14:foregroundMark x1="62908" y1="58894" x2="63587" y2="59495"/>
                        <a14:foregroundMark x1="56658" y1="51322" x2="58832" y2="57452"/>
                        <a14:foregroundMark x1="56522" y1="53125" x2="61345" y2="60577"/>
                        <a14:foregroundMark x1="61345" y1="60577" x2="61617" y2="60697"/>
                        <a14:foregroundMark x1="61345" y1="60697" x2="55910" y2="52644"/>
                        <a14:foregroundMark x1="55910" y1="52644" x2="56590" y2="47957"/>
                        <a14:foregroundMark x1="55163" y1="49760" x2="59103" y2="59736"/>
                        <a14:foregroundMark x1="59103" y1="59736" x2="59307" y2="59856"/>
                        <a14:foregroundMark x1="91236" y1="49038" x2="91780" y2="69952"/>
                        <a14:foregroundMark x1="90897" y1="13582" x2="90897" y2="31490"/>
                        <a14:foregroundMark x1="54280" y1="49760" x2="55231" y2="53365"/>
                        <a14:foregroundMark x1="55231" y1="53365" x2="55503" y2="57212"/>
                        <a14:foregroundMark x1="54959" y1="53005" x2="57880" y2="59615"/>
                        <a14:foregroundMark x1="76766" y1="82452" x2="75747" y2="87620"/>
                        <a14:foregroundMark x1="82065" y1="82813" x2="81658" y2="88101"/>
                        <a14:foregroundMark x1="75136" y1="87981" x2="73505" y2="87861"/>
                        <a14:foregroundMark x1="72962" y1="88101" x2="74796" y2="88341"/>
                        <a14:foregroundMark x1="73098" y1="88101" x2="75679" y2="88101"/>
                        <a14:foregroundMark x1="75679" y1="88101" x2="73438" y2="88462"/>
                        <a14:foregroundMark x1="80163" y1="87500" x2="82065" y2="87620"/>
                        <a14:backgroundMark x1="34647" y1="54808" x2="45720" y2="59736"/>
                        <a14:backgroundMark x1="27853" y1="18149" x2="36141" y2="25361"/>
                        <a14:backgroundMark x1="36141" y1="25361" x2="36209" y2="25361"/>
                        <a14:backgroundMark x1="22079" y1="33654" x2="31250" y2="35096"/>
                        <a14:backgroundMark x1="31250" y1="35096" x2="32541" y2="35938"/>
                        <a14:backgroundMark x1="32065" y1="42188" x2="32065" y2="42188"/>
                        <a14:backgroundMark x1="32065" y1="42188" x2="32065" y2="42188"/>
                        <a14:backgroundMark x1="47758" y1="62500" x2="47758" y2="62500"/>
                        <a14:backgroundMark x1="47758" y1="62500" x2="47758" y2="62500"/>
                        <a14:backgroundMark x1="41372" y1="69231" x2="41372" y2="69231"/>
                        <a14:backgroundMark x1="58444" y1="61763" x2="59443" y2="63942"/>
                        <a14:backgroundMark x1="58040" y1="60883" x2="58314" y2="61480"/>
                        <a14:backgroundMark x1="59443" y1="63942" x2="70720" y2="75240"/>
                        <a14:backgroundMark x1="33288" y1="35457" x2="33288" y2="35457"/>
                        <a14:backgroundMark x1="33288" y1="35457" x2="33288" y2="35457"/>
                        <a14:backgroundMark x1="41168" y1="37500" x2="41168" y2="37500"/>
                        <a14:backgroundMark x1="41168" y1="37500" x2="41168" y2="37500"/>
                        <a14:backgroundMark x1="41101" y1="47957" x2="41101" y2="47957"/>
                        <a14:backgroundMark x1="41101" y1="47957" x2="41101" y2="47957"/>
                        <a14:backgroundMark x1="31182" y1="48197" x2="31182" y2="48197"/>
                        <a14:backgroundMark x1="31182" y1="48197" x2="31182" y2="48197"/>
                        <a14:backgroundMark x1="30774" y1="45793" x2="31454" y2="48558"/>
                        <a14:backgroundMark x1="29620" y1="27524" x2="29620" y2="27524"/>
                        <a14:backgroundMark x1="29620" y1="27524" x2="29620" y2="27524"/>
                        <a14:backgroundMark x1="27921" y1="22716" x2="33152" y2="31731"/>
                        <a14:backgroundMark x1="35734" y1="35216" x2="37704" y2="37139"/>
                        <a14:backgroundMark x1="25815" y1="41466" x2="25543" y2="46394"/>
                        <a14:backgroundMark x1="24185" y1="36538" x2="27174" y2="38462"/>
                        <a14:backgroundMark x1="32065" y1="49519" x2="33424" y2="47356"/>
                        <a14:backgroundMark x1="31250" y1="50481" x2="32065" y2="50721"/>
                        <a14:backgroundMark x1="31793" y1="51322" x2="31726" y2="52043"/>
                        <a14:backgroundMark x1="33288" y1="40505" x2="43342" y2="45313"/>
                        <a14:backgroundMark x1="38247" y1="39904" x2="39198" y2="44952"/>
                        <a14:backgroundMark x1="34511" y1="45793" x2="37772" y2="46394"/>
                        <a14:backgroundMark x1="25883" y1="41106" x2="26291" y2="40264"/>
                        <a14:backgroundMark x1="26291" y1="40264" x2="26155" y2="41106"/>
                        <a14:backgroundMark x1="26291" y1="40385" x2="26291" y2="41226"/>
                        <a14:backgroundMark x1="28804" y1="44231" x2="29688" y2="75361"/>
                        <a14:backgroundMark x1="22894" y1="57572" x2="29212" y2="61178"/>
                        <a14:backgroundMark x1="25136" y1="46875" x2="33560" y2="51082"/>
                        <a14:backgroundMark x1="33560" y1="51082" x2="24932" y2="58053"/>
                        <a14:backgroundMark x1="24932" y1="58053" x2="29076" y2="53005"/>
                        <a14:backgroundMark x1="27310" y1="49399" x2="26902" y2="49760"/>
                        <a14:backgroundMark x1="28804" y1="36659" x2="26698" y2="55288"/>
                        <a14:backgroundMark x1="25951" y1="61659" x2="28193" y2="90505"/>
                        <a14:backgroundMark x1="79891" y1="76803" x2="79891" y2="76803"/>
                        <a14:backgroundMark x1="79891" y1="76803" x2="79891" y2="76803"/>
                        <a14:backgroundMark x1="78940" y1="87981" x2="79620" y2="77764"/>
                        <a14:backgroundMark x1="79620" y1="77764" x2="79620" y2="77764"/>
                        <a14:backgroundMark x1="75679" y1="47236" x2="75679" y2="47236"/>
                      </a14:backgroundRemoval>
                    </a14:imgEffect>
                  </a14:imgLayer>
                </a14:imgProps>
              </a:ext>
            </a:extLst>
          </a:blip>
          <a:srcRect l="19241" t="7955" r="6783" b="11312"/>
          <a:stretch>
            <a:fillRect/>
          </a:stretch>
        </p:blipFill>
        <p:spPr>
          <a:xfrm>
            <a:off x="7569200" y="3009900"/>
            <a:ext cx="7061201" cy="4775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017"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1017"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3121" y="7022592"/>
            <a:ext cx="12984480" cy="36576"/>
          </a:xfrm>
          <a:prstGeom prst="rect">
            <a:avLst/>
          </a:prstGeom>
        </p:spPr>
      </p:pic>
      <p:sp>
        <p:nvSpPr>
          <p:cNvPr id="5" name="Text 0"/>
          <p:cNvSpPr/>
          <p:nvPr/>
        </p:nvSpPr>
        <p:spPr>
          <a:xfrm>
            <a:off x="843121" y="470001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 1"/>
          <p:cNvSpPr/>
          <p:nvPr/>
        </p:nvSpPr>
        <p:spPr>
          <a:xfrm>
            <a:off x="1250029" y="5490972"/>
            <a:ext cx="12984480" cy="1655064"/>
          </a:xfrm>
          <a:prstGeom prst="rect">
            <a:avLst/>
          </a:prstGeom>
          <a:noFill/>
          <a:ln/>
        </p:spPr>
        <p:txBody>
          <a:bodyPr wrap="none" lIns="0" tIns="0" rIns="0" bIns="0" rtlCol="0" anchor="ctr"/>
          <a:lstStyle/>
          <a:p>
            <a:pPr marL="0" indent="0" algn="l">
              <a:lnSpc>
                <a:spcPts val="13000"/>
              </a:lnSpc>
              <a:buNone/>
            </a:pPr>
            <a:r>
              <a:rPr lang="en-US" sz="9290" dirty="0">
                <a:solidFill>
                  <a:srgbClr val="011C2A"/>
                </a:solidFill>
                <a:ea typeface="思源黑体-思源黑体-Bold" pitchFamily="34" charset="-122"/>
              </a:rPr>
              <a:t>7.7</a:t>
            </a:r>
            <a:endParaRPr lang="en-US" sz="9290" dirty="0"/>
          </a:p>
        </p:txBody>
      </p:sp>
      <p:sp>
        <p:nvSpPr>
          <p:cNvPr id="7" name="Text 2"/>
          <p:cNvSpPr/>
          <p:nvPr/>
        </p:nvSpPr>
        <p:spPr>
          <a:xfrm>
            <a:off x="843121" y="53126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8" name="Text 3"/>
          <p:cNvSpPr/>
          <p:nvPr/>
        </p:nvSpPr>
        <p:spPr>
          <a:xfrm>
            <a:off x="843121" y="2834640"/>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9" name="Text 4"/>
          <p:cNvSpPr/>
          <p:nvPr/>
        </p:nvSpPr>
        <p:spPr>
          <a:xfrm>
            <a:off x="843121" y="407822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0" name="Text 5"/>
          <p:cNvSpPr/>
          <p:nvPr/>
        </p:nvSpPr>
        <p:spPr>
          <a:xfrm>
            <a:off x="3052921" y="6025896"/>
            <a:ext cx="12984480" cy="832104"/>
          </a:xfrm>
          <a:prstGeom prst="rect">
            <a:avLst/>
          </a:prstGeom>
          <a:noFill/>
          <a:ln/>
        </p:spPr>
        <p:txBody>
          <a:bodyPr wrap="none" lIns="0" tIns="0" rIns="0" bIns="0" rtlCol="0" anchor="ctr"/>
          <a:lstStyle/>
          <a:p>
            <a:pPr marL="0" indent="0" algn="l">
              <a:lnSpc>
                <a:spcPts val="6500"/>
              </a:lnSpc>
              <a:buNone/>
            </a:pPr>
            <a:r>
              <a:rPr lang="en-US" sz="4640" dirty="0">
                <a:solidFill>
                  <a:srgbClr val="011C2A"/>
                </a:solidFill>
                <a:ea typeface="思源黑体-思源黑体-Bold" pitchFamily="34" charset="-122"/>
                <a:cs typeface="思源黑体-思源黑体-Bold" pitchFamily="34" charset="-120"/>
              </a:rPr>
              <a:t>SECTION G: KEY PERFORMANCE INDICATORS</a:t>
            </a:r>
            <a:endParaRPr lang="en-US" sz="4640" dirty="0"/>
          </a:p>
        </p:txBody>
      </p:sp>
      <p:sp>
        <p:nvSpPr>
          <p:cNvPr id="11" name="Text 6"/>
          <p:cNvSpPr/>
          <p:nvPr/>
        </p:nvSpPr>
        <p:spPr>
          <a:xfrm>
            <a:off x="843121" y="3456432"/>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pic>
        <p:nvPicPr>
          <p:cNvPr id="14" name="Picture 13">
            <a:extLst>
              <a:ext uri="{FF2B5EF4-FFF2-40B4-BE49-F238E27FC236}">
                <a16:creationId xmlns:a16="http://schemas.microsoft.com/office/drawing/2014/main" id="{51BA6B5E-F429-CDEB-4A01-65519FB8686F}"/>
              </a:ext>
            </a:extLst>
          </p:cNvPr>
          <p:cNvPicPr>
            <a:picLocks noChangeAspect="1"/>
          </p:cNvPicPr>
          <p:nvPr/>
        </p:nvPicPr>
        <p:blipFill>
          <a:blip r:embed="rId6"/>
          <a:srcRect l="12862" t="27500" r="19293" b="19613"/>
          <a:stretch>
            <a:fillRect/>
          </a:stretch>
        </p:blipFill>
        <p:spPr>
          <a:xfrm>
            <a:off x="11017" y="20319"/>
            <a:ext cx="14630400" cy="5470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703647" y="18104"/>
            <a:ext cx="13223106" cy="2595002"/>
          </a:xfrm>
          <a:prstGeom prst="rect">
            <a:avLst/>
          </a:prstGeom>
          <a:noFill/>
          <a:ln/>
        </p:spPr>
        <p:txBody>
          <a:bodyPr wrap="square" lIns="0" tIns="0" rIns="0" bIns="0" rtlCol="0" anchor="ctr"/>
          <a:lstStyle/>
          <a:p>
            <a:pPr marL="0" indent="0" algn="just">
              <a:buNone/>
            </a:pPr>
            <a:r>
              <a:rPr lang="en-US" sz="4640" dirty="0">
                <a:solidFill>
                  <a:srgbClr val="011C2A"/>
                </a:solidFill>
                <a:ea typeface="思源黑体-思源黑体-Bold" pitchFamily="34" charset="-122"/>
                <a:cs typeface="思源黑体-思源黑体-Bold" pitchFamily="34" charset="-120"/>
              </a:rPr>
              <a:t>What is the overall performance of the inventory system in terms of revenue, cost, current profit, units sold, and stock availability across all products?</a:t>
            </a:r>
            <a:endParaRPr lang="en-US" sz="4640" dirty="0"/>
          </a:p>
        </p:txBody>
      </p:sp>
      <p:pic>
        <p:nvPicPr>
          <p:cNvPr id="4" name="Picture 3">
            <a:extLst>
              <a:ext uri="{FF2B5EF4-FFF2-40B4-BE49-F238E27FC236}">
                <a16:creationId xmlns:a16="http://schemas.microsoft.com/office/drawing/2014/main" id="{37BD5835-39BB-7BA7-3A63-04197B358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73" y="2398540"/>
            <a:ext cx="13025053" cy="3573043"/>
          </a:xfrm>
          <a:prstGeom prst="rect">
            <a:avLst/>
          </a:prstGeom>
        </p:spPr>
      </p:pic>
      <p:pic>
        <p:nvPicPr>
          <p:cNvPr id="5" name="Picture 4">
            <a:extLst>
              <a:ext uri="{FF2B5EF4-FFF2-40B4-BE49-F238E27FC236}">
                <a16:creationId xmlns:a16="http://schemas.microsoft.com/office/drawing/2014/main" id="{68D6C3D8-A1EE-AF98-CDFB-FEC61C628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73" y="6095487"/>
            <a:ext cx="9240444" cy="10096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641604" y="1391920"/>
            <a:ext cx="12984480" cy="36576"/>
          </a:xfrm>
          <a:prstGeom prst="rect">
            <a:avLst/>
          </a:prstGeom>
        </p:spPr>
      </p:pic>
      <p:sp>
        <p:nvSpPr>
          <p:cNvPr id="5" name="Text 0"/>
          <p:cNvSpPr/>
          <p:nvPr/>
        </p:nvSpPr>
        <p:spPr>
          <a:xfrm>
            <a:off x="832104" y="5312664"/>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6" name="Text 1"/>
          <p:cNvSpPr/>
          <p:nvPr/>
        </p:nvSpPr>
        <p:spPr>
          <a:xfrm>
            <a:off x="832104" y="4078224"/>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7" name="Text 2"/>
          <p:cNvSpPr/>
          <p:nvPr/>
        </p:nvSpPr>
        <p:spPr>
          <a:xfrm>
            <a:off x="832104" y="4700016"/>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8" name="Text 3"/>
          <p:cNvSpPr/>
          <p:nvPr/>
        </p:nvSpPr>
        <p:spPr>
          <a:xfrm>
            <a:off x="832104" y="2834640"/>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9" name="Text 4"/>
          <p:cNvSpPr/>
          <p:nvPr/>
        </p:nvSpPr>
        <p:spPr>
          <a:xfrm>
            <a:off x="3061596" y="4283964"/>
            <a:ext cx="12984480" cy="832104"/>
          </a:xfrm>
          <a:prstGeom prst="rect">
            <a:avLst/>
          </a:prstGeom>
          <a:noFill/>
          <a:ln/>
        </p:spPr>
        <p:txBody>
          <a:bodyPr wrap="none" lIns="0" tIns="0" rIns="0" bIns="0" rtlCol="0" anchor="ctr"/>
          <a:lstStyle/>
          <a:p>
            <a:pPr marL="0" indent="0" algn="just">
              <a:lnSpc>
                <a:spcPts val="6500"/>
              </a:lnSpc>
              <a:buNone/>
            </a:pPr>
            <a:endParaRPr lang="en-US" sz="4640" dirty="0"/>
          </a:p>
        </p:txBody>
      </p:sp>
      <p:sp>
        <p:nvSpPr>
          <p:cNvPr id="10" name="Text 5"/>
          <p:cNvSpPr/>
          <p:nvPr/>
        </p:nvSpPr>
        <p:spPr>
          <a:xfrm>
            <a:off x="641604" y="589788"/>
            <a:ext cx="12984480" cy="1760220"/>
          </a:xfrm>
          <a:prstGeom prst="rect">
            <a:avLst/>
          </a:prstGeom>
          <a:noFill/>
          <a:ln/>
        </p:spPr>
        <p:txBody>
          <a:bodyPr wrap="none" lIns="0" tIns="0" rIns="0" bIns="0" rtlCol="0" anchor="ctr"/>
          <a:lstStyle/>
          <a:p>
            <a:pPr algn="just">
              <a:lnSpc>
                <a:spcPts val="13000"/>
              </a:lnSpc>
            </a:pPr>
            <a:r>
              <a:rPr lang="en-US" sz="9290" b="1" dirty="0">
                <a:solidFill>
                  <a:srgbClr val="011C2A"/>
                </a:solidFill>
                <a:ea typeface="思源黑体-思源黑体-Bold" pitchFamily="34" charset="-122"/>
                <a:cs typeface="思源黑体-思源黑体-Bold" pitchFamily="34" charset="-120"/>
              </a:rPr>
              <a:t>01 </a:t>
            </a:r>
            <a:r>
              <a:rPr lang="en-US" sz="5400" b="1" dirty="0">
                <a:solidFill>
                  <a:srgbClr val="011C2A"/>
                </a:solidFill>
                <a:ea typeface="思源黑体-思源黑体-Bold" pitchFamily="34" charset="-122"/>
                <a:cs typeface="思源黑体-思源黑体-Bold" pitchFamily="34" charset="-120"/>
              </a:rPr>
              <a:t>Inventory Management System</a:t>
            </a:r>
            <a:endParaRPr lang="en-US" sz="9600" b="1" dirty="0"/>
          </a:p>
          <a:p>
            <a:pPr marL="0" indent="0" algn="just">
              <a:lnSpc>
                <a:spcPts val="13000"/>
              </a:lnSpc>
              <a:buNone/>
            </a:pPr>
            <a:endParaRPr lang="en-US" sz="9290" b="1" dirty="0"/>
          </a:p>
        </p:txBody>
      </p:sp>
      <p:sp>
        <p:nvSpPr>
          <p:cNvPr id="11" name="Text 6"/>
          <p:cNvSpPr/>
          <p:nvPr/>
        </p:nvSpPr>
        <p:spPr>
          <a:xfrm>
            <a:off x="832104" y="3456432"/>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grpSp>
        <p:nvGrpSpPr>
          <p:cNvPr id="42" name="Group 41">
            <a:extLst>
              <a:ext uri="{FF2B5EF4-FFF2-40B4-BE49-F238E27FC236}">
                <a16:creationId xmlns:a16="http://schemas.microsoft.com/office/drawing/2014/main" id="{33166576-2F68-5812-8F34-CF6C46E6E6C4}"/>
              </a:ext>
            </a:extLst>
          </p:cNvPr>
          <p:cNvGrpSpPr/>
          <p:nvPr/>
        </p:nvGrpSpPr>
        <p:grpSpPr>
          <a:xfrm>
            <a:off x="1353869" y="3133701"/>
            <a:ext cx="2351320" cy="2512011"/>
            <a:chOff x="427511" y="1063193"/>
            <a:chExt cx="1510782" cy="1840322"/>
          </a:xfrm>
        </p:grpSpPr>
        <p:sp>
          <p:nvSpPr>
            <p:cNvPr id="43" name="Rounded Rectangle 1">
              <a:extLst>
                <a:ext uri="{FF2B5EF4-FFF2-40B4-BE49-F238E27FC236}">
                  <a16:creationId xmlns:a16="http://schemas.microsoft.com/office/drawing/2014/main" id="{CCF1BE2F-E8BC-957C-76B5-3671D641B278}"/>
                </a:ext>
              </a:extLst>
            </p:cNvPr>
            <p:cNvSpPr/>
            <p:nvPr/>
          </p:nvSpPr>
          <p:spPr>
            <a:xfrm>
              <a:off x="534389" y="1184563"/>
              <a:ext cx="1282535" cy="1282535"/>
            </a:xfrm>
            <a:custGeom>
              <a:avLst/>
              <a:gdLst/>
              <a:ahLst/>
              <a:cxnLst/>
              <a:rect l="0" t="0" r="0" b="0"/>
              <a:pathLst>
                <a:path w="1282535" h="1282535">
                  <a:moveTo>
                    <a:pt x="1282535" y="641267"/>
                  </a:moveTo>
                  <a:cubicBezTo>
                    <a:pt x="1282535" y="995429"/>
                    <a:pt x="995429" y="1282535"/>
                    <a:pt x="641267" y="1282535"/>
                  </a:cubicBezTo>
                  <a:cubicBezTo>
                    <a:pt x="287105" y="1282535"/>
                    <a:pt x="0" y="995429"/>
                    <a:pt x="0" y="641267"/>
                  </a:cubicBezTo>
                  <a:cubicBezTo>
                    <a:pt x="0" y="287105"/>
                    <a:pt x="287105" y="0"/>
                    <a:pt x="641267" y="0"/>
                  </a:cubicBezTo>
                  <a:cubicBezTo>
                    <a:pt x="995429" y="0"/>
                    <a:pt x="1282535" y="287105"/>
                    <a:pt x="1282535" y="641267"/>
                  </a:cubicBezTo>
                  <a:close/>
                </a:path>
              </a:pathLst>
            </a:custGeom>
            <a:solidFill>
              <a:schemeClr val="accent5">
                <a:lumMod val="40000"/>
                <a:lumOff val="60000"/>
              </a:schemeClr>
            </a:solidFill>
            <a:ln>
              <a:solidFill>
                <a:schemeClr val="accent1">
                  <a:lumMod val="50000"/>
                </a:schemeClr>
              </a:solidFill>
            </a:ln>
          </p:spPr>
          <p:txBody>
            <a:bodyPr rtlCol="0" anchor="ctr"/>
            <a:lstStyle/>
            <a:p>
              <a:pPr algn="just"/>
              <a:endParaRPr sz="3600" dirty="0"/>
            </a:p>
          </p:txBody>
        </p:sp>
        <p:sp>
          <p:nvSpPr>
            <p:cNvPr id="44" name="Rounded Rectangle 2">
              <a:extLst>
                <a:ext uri="{FF2B5EF4-FFF2-40B4-BE49-F238E27FC236}">
                  <a16:creationId xmlns:a16="http://schemas.microsoft.com/office/drawing/2014/main" id="{82DDEF69-C47B-2B07-FC1B-4D7C34555B49}"/>
                </a:ext>
              </a:extLst>
            </p:cNvPr>
            <p:cNvSpPr/>
            <p:nvPr/>
          </p:nvSpPr>
          <p:spPr>
            <a:xfrm>
              <a:off x="427511" y="1063193"/>
              <a:ext cx="1510782" cy="1840322"/>
            </a:xfrm>
            <a:custGeom>
              <a:avLst/>
              <a:gdLst/>
              <a:ahLst/>
              <a:cxnLst/>
              <a:rect l="0" t="0" r="0" b="0"/>
              <a:pathLst>
                <a:path w="1510782" h="1840322">
                  <a:moveTo>
                    <a:pt x="748145" y="121369"/>
                  </a:moveTo>
                  <a:cubicBezTo>
                    <a:pt x="393983" y="121369"/>
                    <a:pt x="106877" y="408474"/>
                    <a:pt x="106877" y="762637"/>
                  </a:cubicBezTo>
                  <a:cubicBezTo>
                    <a:pt x="106877" y="1116799"/>
                    <a:pt x="393983" y="1403904"/>
                    <a:pt x="748145" y="1403904"/>
                  </a:cubicBezTo>
                  <a:cubicBezTo>
                    <a:pt x="1102307" y="1403904"/>
                    <a:pt x="1389412" y="1116799"/>
                    <a:pt x="1389412" y="762637"/>
                  </a:cubicBezTo>
                  <a:cubicBezTo>
                    <a:pt x="1389412" y="408474"/>
                    <a:pt x="1102307" y="121369"/>
                    <a:pt x="748145" y="121369"/>
                  </a:cubicBezTo>
                  <a:close/>
                  <a:moveTo>
                    <a:pt x="0" y="762637"/>
                  </a:moveTo>
                  <a:cubicBezTo>
                    <a:pt x="0" y="614668"/>
                    <a:pt x="43877" y="470022"/>
                    <a:pt x="126085" y="346989"/>
                  </a:cubicBezTo>
                  <a:cubicBezTo>
                    <a:pt x="208292" y="223958"/>
                    <a:pt x="325136" y="128066"/>
                    <a:pt x="461842" y="71441"/>
                  </a:cubicBezTo>
                  <a:cubicBezTo>
                    <a:pt x="598548" y="14815"/>
                    <a:pt x="748975" y="0"/>
                    <a:pt x="894101" y="28867"/>
                  </a:cubicBezTo>
                  <a:cubicBezTo>
                    <a:pt x="1039227" y="57734"/>
                    <a:pt x="1172534" y="128989"/>
                    <a:pt x="1277164" y="233619"/>
                  </a:cubicBezTo>
                  <a:cubicBezTo>
                    <a:pt x="1381794" y="338249"/>
                    <a:pt x="1453048" y="471556"/>
                    <a:pt x="1481915" y="616682"/>
                  </a:cubicBezTo>
                  <a:cubicBezTo>
                    <a:pt x="1510782" y="761808"/>
                    <a:pt x="1495966" y="912235"/>
                    <a:pt x="1439341" y="1048940"/>
                  </a:cubicBezTo>
                  <a:cubicBezTo>
                    <a:pt x="1382716" y="1185646"/>
                    <a:pt x="1286824" y="1302490"/>
                    <a:pt x="1163792" y="1384697"/>
                  </a:cubicBezTo>
                  <a:cubicBezTo>
                    <a:pt x="1040760" y="1466904"/>
                    <a:pt x="900567" y="1510782"/>
                    <a:pt x="752598" y="1510782"/>
                  </a:cubicBezTo>
                  <a:lnTo>
                    <a:pt x="752599" y="1840322"/>
                  </a:lnTo>
                  <a:moveTo>
                    <a:pt x="621713" y="1709906"/>
                  </a:moveTo>
                  <a:lnTo>
                    <a:pt x="752599" y="1840322"/>
                  </a:lnTo>
                  <a:moveTo>
                    <a:pt x="883486" y="1709906"/>
                  </a:moveTo>
                  <a:lnTo>
                    <a:pt x="752599" y="1840322"/>
                  </a:lnTo>
                </a:path>
              </a:pathLst>
            </a:custGeom>
            <a:noFill/>
            <a:ln w="13359">
              <a:solidFill>
                <a:schemeClr val="accent1">
                  <a:lumMod val="50000"/>
                </a:schemeClr>
              </a:solidFill>
            </a:ln>
          </p:spPr>
          <p:txBody>
            <a:bodyPr rtlCol="0" anchor="ctr"/>
            <a:lstStyle/>
            <a:p>
              <a:pPr algn="just"/>
              <a:endParaRPr sz="3600"/>
            </a:p>
          </p:txBody>
        </p:sp>
      </p:grpSp>
      <p:grpSp>
        <p:nvGrpSpPr>
          <p:cNvPr id="45" name="Group 44">
            <a:extLst>
              <a:ext uri="{FF2B5EF4-FFF2-40B4-BE49-F238E27FC236}">
                <a16:creationId xmlns:a16="http://schemas.microsoft.com/office/drawing/2014/main" id="{43876662-EFBB-A3A4-CF39-D794CA41F69F}"/>
              </a:ext>
            </a:extLst>
          </p:cNvPr>
          <p:cNvGrpSpPr/>
          <p:nvPr/>
        </p:nvGrpSpPr>
        <p:grpSpPr>
          <a:xfrm>
            <a:off x="3678748" y="3144005"/>
            <a:ext cx="2358442" cy="2478682"/>
            <a:chOff x="1923802" y="1063193"/>
            <a:chExt cx="1510782" cy="1840322"/>
          </a:xfrm>
        </p:grpSpPr>
        <p:sp>
          <p:nvSpPr>
            <p:cNvPr id="46" name="Rounded Rectangle 4">
              <a:extLst>
                <a:ext uri="{FF2B5EF4-FFF2-40B4-BE49-F238E27FC236}">
                  <a16:creationId xmlns:a16="http://schemas.microsoft.com/office/drawing/2014/main" id="{753CA941-86FF-2732-F626-D3AA6E00BCAF}"/>
                </a:ext>
              </a:extLst>
            </p:cNvPr>
            <p:cNvSpPr/>
            <p:nvPr/>
          </p:nvSpPr>
          <p:spPr>
            <a:xfrm>
              <a:off x="2030680" y="1184563"/>
              <a:ext cx="1282535" cy="1282535"/>
            </a:xfrm>
            <a:custGeom>
              <a:avLst/>
              <a:gdLst/>
              <a:ahLst/>
              <a:cxnLst/>
              <a:rect l="0" t="0" r="0" b="0"/>
              <a:pathLst>
                <a:path w="1282535" h="1282535">
                  <a:moveTo>
                    <a:pt x="1282535" y="641267"/>
                  </a:moveTo>
                  <a:cubicBezTo>
                    <a:pt x="1282535" y="995429"/>
                    <a:pt x="995429" y="1282535"/>
                    <a:pt x="641267" y="1282535"/>
                  </a:cubicBezTo>
                  <a:cubicBezTo>
                    <a:pt x="287105" y="1282535"/>
                    <a:pt x="0" y="995429"/>
                    <a:pt x="0" y="641267"/>
                  </a:cubicBezTo>
                  <a:cubicBezTo>
                    <a:pt x="0" y="287105"/>
                    <a:pt x="287105" y="0"/>
                    <a:pt x="641267" y="0"/>
                  </a:cubicBezTo>
                  <a:cubicBezTo>
                    <a:pt x="995429" y="0"/>
                    <a:pt x="1282535" y="287105"/>
                    <a:pt x="1282535" y="641267"/>
                  </a:cubicBezTo>
                  <a:close/>
                </a:path>
              </a:pathLst>
            </a:custGeom>
            <a:solidFill>
              <a:schemeClr val="accent5">
                <a:lumMod val="40000"/>
                <a:lumOff val="60000"/>
              </a:schemeClr>
            </a:solidFill>
            <a:ln>
              <a:solidFill>
                <a:schemeClr val="accent1">
                  <a:lumMod val="75000"/>
                </a:schemeClr>
              </a:solidFill>
            </a:ln>
          </p:spPr>
          <p:txBody>
            <a:bodyPr rtlCol="0" anchor="ctr"/>
            <a:lstStyle/>
            <a:p>
              <a:pPr algn="just"/>
              <a:endParaRPr sz="3600" dirty="0"/>
            </a:p>
          </p:txBody>
        </p:sp>
        <p:sp>
          <p:nvSpPr>
            <p:cNvPr id="47" name="Rounded Rectangle 5">
              <a:extLst>
                <a:ext uri="{FF2B5EF4-FFF2-40B4-BE49-F238E27FC236}">
                  <a16:creationId xmlns:a16="http://schemas.microsoft.com/office/drawing/2014/main" id="{2890E7BE-E0C5-F957-4EAA-4A1F0EF92A92}"/>
                </a:ext>
              </a:extLst>
            </p:cNvPr>
            <p:cNvSpPr/>
            <p:nvPr/>
          </p:nvSpPr>
          <p:spPr>
            <a:xfrm>
              <a:off x="1923802" y="1063193"/>
              <a:ext cx="1510782" cy="1840322"/>
            </a:xfrm>
            <a:custGeom>
              <a:avLst/>
              <a:gdLst/>
              <a:ahLst/>
              <a:cxnLst/>
              <a:rect l="0" t="0" r="0" b="0"/>
              <a:pathLst>
                <a:path w="1510782" h="1840322">
                  <a:moveTo>
                    <a:pt x="748145" y="121369"/>
                  </a:moveTo>
                  <a:cubicBezTo>
                    <a:pt x="393983" y="121369"/>
                    <a:pt x="106877" y="408474"/>
                    <a:pt x="106877" y="762637"/>
                  </a:cubicBezTo>
                  <a:cubicBezTo>
                    <a:pt x="106877" y="1116799"/>
                    <a:pt x="393983" y="1403904"/>
                    <a:pt x="748145" y="1403904"/>
                  </a:cubicBezTo>
                  <a:cubicBezTo>
                    <a:pt x="1102307" y="1403904"/>
                    <a:pt x="1389412" y="1116799"/>
                    <a:pt x="1389412" y="762637"/>
                  </a:cubicBezTo>
                  <a:cubicBezTo>
                    <a:pt x="1389412" y="408474"/>
                    <a:pt x="1102307" y="121369"/>
                    <a:pt x="748145" y="121369"/>
                  </a:cubicBezTo>
                  <a:close/>
                  <a:moveTo>
                    <a:pt x="0" y="762637"/>
                  </a:moveTo>
                  <a:cubicBezTo>
                    <a:pt x="0" y="614668"/>
                    <a:pt x="43877" y="470022"/>
                    <a:pt x="126085" y="346989"/>
                  </a:cubicBezTo>
                  <a:cubicBezTo>
                    <a:pt x="208292" y="223958"/>
                    <a:pt x="325136" y="128066"/>
                    <a:pt x="461842" y="71441"/>
                  </a:cubicBezTo>
                  <a:cubicBezTo>
                    <a:pt x="598548" y="14815"/>
                    <a:pt x="748975" y="0"/>
                    <a:pt x="894101" y="28867"/>
                  </a:cubicBezTo>
                  <a:cubicBezTo>
                    <a:pt x="1039227" y="57734"/>
                    <a:pt x="1172534" y="128989"/>
                    <a:pt x="1277164" y="233619"/>
                  </a:cubicBezTo>
                  <a:cubicBezTo>
                    <a:pt x="1381794" y="338249"/>
                    <a:pt x="1453048" y="471556"/>
                    <a:pt x="1481915" y="616682"/>
                  </a:cubicBezTo>
                  <a:cubicBezTo>
                    <a:pt x="1510782" y="761808"/>
                    <a:pt x="1495966" y="912235"/>
                    <a:pt x="1439341" y="1048940"/>
                  </a:cubicBezTo>
                  <a:cubicBezTo>
                    <a:pt x="1382716" y="1185646"/>
                    <a:pt x="1286824" y="1302490"/>
                    <a:pt x="1163792" y="1384697"/>
                  </a:cubicBezTo>
                  <a:cubicBezTo>
                    <a:pt x="1040760" y="1466904"/>
                    <a:pt x="900567" y="1510782"/>
                    <a:pt x="752598" y="1510782"/>
                  </a:cubicBezTo>
                  <a:lnTo>
                    <a:pt x="752599" y="1840322"/>
                  </a:lnTo>
                  <a:moveTo>
                    <a:pt x="621713" y="1709906"/>
                  </a:moveTo>
                  <a:lnTo>
                    <a:pt x="752599" y="1840322"/>
                  </a:lnTo>
                  <a:moveTo>
                    <a:pt x="883486" y="1709906"/>
                  </a:moveTo>
                  <a:lnTo>
                    <a:pt x="752599" y="1840322"/>
                  </a:lnTo>
                </a:path>
              </a:pathLst>
            </a:custGeom>
            <a:noFill/>
            <a:ln w="13359">
              <a:solidFill>
                <a:schemeClr val="accent1">
                  <a:lumMod val="75000"/>
                </a:schemeClr>
              </a:solidFill>
            </a:ln>
          </p:spPr>
          <p:txBody>
            <a:bodyPr rtlCol="0" anchor="ctr"/>
            <a:lstStyle/>
            <a:p>
              <a:pPr algn="just"/>
              <a:endParaRPr sz="3600"/>
            </a:p>
          </p:txBody>
        </p:sp>
      </p:grpSp>
      <p:grpSp>
        <p:nvGrpSpPr>
          <p:cNvPr id="48" name="Group 47">
            <a:extLst>
              <a:ext uri="{FF2B5EF4-FFF2-40B4-BE49-F238E27FC236}">
                <a16:creationId xmlns:a16="http://schemas.microsoft.com/office/drawing/2014/main" id="{16E836F1-27DB-98BA-2557-4D16F2ADF910}"/>
              </a:ext>
            </a:extLst>
          </p:cNvPr>
          <p:cNvGrpSpPr/>
          <p:nvPr/>
        </p:nvGrpSpPr>
        <p:grpSpPr>
          <a:xfrm>
            <a:off x="6043343" y="3087651"/>
            <a:ext cx="2475781" cy="2512011"/>
            <a:chOff x="3420093" y="1063193"/>
            <a:chExt cx="1510782" cy="1840322"/>
          </a:xfrm>
        </p:grpSpPr>
        <p:sp>
          <p:nvSpPr>
            <p:cNvPr id="49" name="Rounded Rectangle 7">
              <a:extLst>
                <a:ext uri="{FF2B5EF4-FFF2-40B4-BE49-F238E27FC236}">
                  <a16:creationId xmlns:a16="http://schemas.microsoft.com/office/drawing/2014/main" id="{E2C6FD98-CC2D-6877-F3AD-26C82FCC3EF9}"/>
                </a:ext>
              </a:extLst>
            </p:cNvPr>
            <p:cNvSpPr/>
            <p:nvPr/>
          </p:nvSpPr>
          <p:spPr>
            <a:xfrm>
              <a:off x="3526971" y="1184563"/>
              <a:ext cx="1282535" cy="1282535"/>
            </a:xfrm>
            <a:custGeom>
              <a:avLst/>
              <a:gdLst/>
              <a:ahLst/>
              <a:cxnLst/>
              <a:rect l="0" t="0" r="0" b="0"/>
              <a:pathLst>
                <a:path w="1282535" h="1282535">
                  <a:moveTo>
                    <a:pt x="1282535" y="641267"/>
                  </a:moveTo>
                  <a:cubicBezTo>
                    <a:pt x="1282535" y="995429"/>
                    <a:pt x="995429" y="1282535"/>
                    <a:pt x="641267" y="1282535"/>
                  </a:cubicBezTo>
                  <a:cubicBezTo>
                    <a:pt x="287105" y="1282535"/>
                    <a:pt x="0" y="995429"/>
                    <a:pt x="0" y="641267"/>
                  </a:cubicBezTo>
                  <a:cubicBezTo>
                    <a:pt x="0" y="287105"/>
                    <a:pt x="287105" y="0"/>
                    <a:pt x="641267" y="0"/>
                  </a:cubicBezTo>
                  <a:cubicBezTo>
                    <a:pt x="995429" y="0"/>
                    <a:pt x="1282535" y="287105"/>
                    <a:pt x="1282535" y="641267"/>
                  </a:cubicBezTo>
                  <a:close/>
                </a:path>
              </a:pathLst>
            </a:custGeom>
            <a:solidFill>
              <a:schemeClr val="accent5">
                <a:lumMod val="40000"/>
                <a:lumOff val="60000"/>
              </a:schemeClr>
            </a:solidFill>
            <a:ln>
              <a:solidFill>
                <a:schemeClr val="accent1">
                  <a:lumMod val="75000"/>
                </a:schemeClr>
              </a:solidFill>
            </a:ln>
          </p:spPr>
          <p:txBody>
            <a:bodyPr rtlCol="0" anchor="ctr"/>
            <a:lstStyle/>
            <a:p>
              <a:pPr algn="just"/>
              <a:endParaRPr sz="3600" dirty="0"/>
            </a:p>
          </p:txBody>
        </p:sp>
        <p:sp>
          <p:nvSpPr>
            <p:cNvPr id="50" name="Rounded Rectangle 8">
              <a:extLst>
                <a:ext uri="{FF2B5EF4-FFF2-40B4-BE49-F238E27FC236}">
                  <a16:creationId xmlns:a16="http://schemas.microsoft.com/office/drawing/2014/main" id="{EA9FC908-038B-A668-8AB5-03ADD66154BB}"/>
                </a:ext>
              </a:extLst>
            </p:cNvPr>
            <p:cNvSpPr/>
            <p:nvPr/>
          </p:nvSpPr>
          <p:spPr>
            <a:xfrm>
              <a:off x="3420093" y="1063193"/>
              <a:ext cx="1510782" cy="1840322"/>
            </a:xfrm>
            <a:custGeom>
              <a:avLst/>
              <a:gdLst/>
              <a:ahLst/>
              <a:cxnLst/>
              <a:rect l="0" t="0" r="0" b="0"/>
              <a:pathLst>
                <a:path w="1510782" h="1840322">
                  <a:moveTo>
                    <a:pt x="748145" y="121369"/>
                  </a:moveTo>
                  <a:cubicBezTo>
                    <a:pt x="393983" y="121369"/>
                    <a:pt x="106877" y="408474"/>
                    <a:pt x="106877" y="762637"/>
                  </a:cubicBezTo>
                  <a:cubicBezTo>
                    <a:pt x="106877" y="1116799"/>
                    <a:pt x="393983" y="1403904"/>
                    <a:pt x="748145" y="1403904"/>
                  </a:cubicBezTo>
                  <a:cubicBezTo>
                    <a:pt x="1102307" y="1403904"/>
                    <a:pt x="1389412" y="1116799"/>
                    <a:pt x="1389412" y="762637"/>
                  </a:cubicBezTo>
                  <a:cubicBezTo>
                    <a:pt x="1389412" y="408474"/>
                    <a:pt x="1102307" y="121369"/>
                    <a:pt x="748145" y="121369"/>
                  </a:cubicBezTo>
                  <a:close/>
                  <a:moveTo>
                    <a:pt x="0" y="762637"/>
                  </a:moveTo>
                  <a:cubicBezTo>
                    <a:pt x="0" y="614668"/>
                    <a:pt x="43877" y="470022"/>
                    <a:pt x="126085" y="346989"/>
                  </a:cubicBezTo>
                  <a:cubicBezTo>
                    <a:pt x="208292" y="223958"/>
                    <a:pt x="325136" y="128066"/>
                    <a:pt x="461842" y="71441"/>
                  </a:cubicBezTo>
                  <a:cubicBezTo>
                    <a:pt x="598548" y="14815"/>
                    <a:pt x="748975" y="0"/>
                    <a:pt x="894101" y="28867"/>
                  </a:cubicBezTo>
                  <a:cubicBezTo>
                    <a:pt x="1039227" y="57734"/>
                    <a:pt x="1172534" y="128989"/>
                    <a:pt x="1277164" y="233619"/>
                  </a:cubicBezTo>
                  <a:cubicBezTo>
                    <a:pt x="1381794" y="338249"/>
                    <a:pt x="1453048" y="471556"/>
                    <a:pt x="1481915" y="616682"/>
                  </a:cubicBezTo>
                  <a:cubicBezTo>
                    <a:pt x="1510782" y="761808"/>
                    <a:pt x="1495966" y="912235"/>
                    <a:pt x="1439341" y="1048940"/>
                  </a:cubicBezTo>
                  <a:cubicBezTo>
                    <a:pt x="1382716" y="1185646"/>
                    <a:pt x="1286824" y="1302490"/>
                    <a:pt x="1163792" y="1384697"/>
                  </a:cubicBezTo>
                  <a:cubicBezTo>
                    <a:pt x="1040760" y="1466904"/>
                    <a:pt x="900567" y="1510782"/>
                    <a:pt x="752598" y="1510782"/>
                  </a:cubicBezTo>
                  <a:lnTo>
                    <a:pt x="752599" y="1840322"/>
                  </a:lnTo>
                  <a:moveTo>
                    <a:pt x="621713" y="1709906"/>
                  </a:moveTo>
                  <a:lnTo>
                    <a:pt x="752599" y="1840322"/>
                  </a:lnTo>
                  <a:moveTo>
                    <a:pt x="883486" y="1709906"/>
                  </a:moveTo>
                  <a:lnTo>
                    <a:pt x="752599" y="1840322"/>
                  </a:lnTo>
                </a:path>
              </a:pathLst>
            </a:custGeom>
            <a:noFill/>
            <a:ln w="13359">
              <a:solidFill>
                <a:schemeClr val="accent1">
                  <a:lumMod val="75000"/>
                </a:schemeClr>
              </a:solidFill>
            </a:ln>
          </p:spPr>
          <p:txBody>
            <a:bodyPr rtlCol="0" anchor="ctr"/>
            <a:lstStyle/>
            <a:p>
              <a:pPr algn="just"/>
              <a:endParaRPr sz="3600"/>
            </a:p>
          </p:txBody>
        </p:sp>
      </p:grpSp>
      <p:grpSp>
        <p:nvGrpSpPr>
          <p:cNvPr id="51" name="Group 50">
            <a:extLst>
              <a:ext uri="{FF2B5EF4-FFF2-40B4-BE49-F238E27FC236}">
                <a16:creationId xmlns:a16="http://schemas.microsoft.com/office/drawing/2014/main" id="{1945014A-FDBC-EF33-9D5E-3E497766604F}"/>
              </a:ext>
            </a:extLst>
          </p:cNvPr>
          <p:cNvGrpSpPr/>
          <p:nvPr/>
        </p:nvGrpSpPr>
        <p:grpSpPr>
          <a:xfrm>
            <a:off x="8519124" y="2976892"/>
            <a:ext cx="2373904" cy="2525621"/>
            <a:chOff x="4916384" y="1063193"/>
            <a:chExt cx="1510782" cy="1840322"/>
          </a:xfrm>
        </p:grpSpPr>
        <p:sp>
          <p:nvSpPr>
            <p:cNvPr id="52" name="Rounded Rectangle 10">
              <a:extLst>
                <a:ext uri="{FF2B5EF4-FFF2-40B4-BE49-F238E27FC236}">
                  <a16:creationId xmlns:a16="http://schemas.microsoft.com/office/drawing/2014/main" id="{2A2C732E-BE9E-BB4A-54B8-88FA2BB8094A}"/>
                </a:ext>
              </a:extLst>
            </p:cNvPr>
            <p:cNvSpPr/>
            <p:nvPr/>
          </p:nvSpPr>
          <p:spPr>
            <a:xfrm>
              <a:off x="5030507" y="1184563"/>
              <a:ext cx="1282535" cy="1282535"/>
            </a:xfrm>
            <a:custGeom>
              <a:avLst/>
              <a:gdLst/>
              <a:ahLst/>
              <a:cxnLst/>
              <a:rect l="0" t="0" r="0" b="0"/>
              <a:pathLst>
                <a:path w="1282535" h="1282535">
                  <a:moveTo>
                    <a:pt x="1282535" y="641267"/>
                  </a:moveTo>
                  <a:cubicBezTo>
                    <a:pt x="1282535" y="995429"/>
                    <a:pt x="995429" y="1282535"/>
                    <a:pt x="641267" y="1282535"/>
                  </a:cubicBezTo>
                  <a:cubicBezTo>
                    <a:pt x="287105" y="1282535"/>
                    <a:pt x="0" y="995429"/>
                    <a:pt x="0" y="641267"/>
                  </a:cubicBezTo>
                  <a:cubicBezTo>
                    <a:pt x="0" y="287105"/>
                    <a:pt x="287105" y="0"/>
                    <a:pt x="641267" y="0"/>
                  </a:cubicBezTo>
                  <a:cubicBezTo>
                    <a:pt x="995429" y="0"/>
                    <a:pt x="1282535" y="287105"/>
                    <a:pt x="1282535" y="641267"/>
                  </a:cubicBezTo>
                  <a:close/>
                </a:path>
              </a:pathLst>
            </a:custGeom>
            <a:solidFill>
              <a:schemeClr val="accent5">
                <a:lumMod val="40000"/>
                <a:lumOff val="60000"/>
              </a:schemeClr>
            </a:solidFill>
            <a:ln>
              <a:solidFill>
                <a:schemeClr val="accent1">
                  <a:lumMod val="75000"/>
                </a:schemeClr>
              </a:solidFill>
            </a:ln>
          </p:spPr>
          <p:txBody>
            <a:bodyPr rtlCol="0" anchor="ctr"/>
            <a:lstStyle/>
            <a:p>
              <a:pPr algn="just"/>
              <a:endParaRPr sz="3600" dirty="0"/>
            </a:p>
          </p:txBody>
        </p:sp>
        <p:sp>
          <p:nvSpPr>
            <p:cNvPr id="53" name="Rounded Rectangle 11">
              <a:extLst>
                <a:ext uri="{FF2B5EF4-FFF2-40B4-BE49-F238E27FC236}">
                  <a16:creationId xmlns:a16="http://schemas.microsoft.com/office/drawing/2014/main" id="{31CAAB0B-6FE7-FA40-03A9-A8661F507157}"/>
                </a:ext>
              </a:extLst>
            </p:cNvPr>
            <p:cNvSpPr/>
            <p:nvPr/>
          </p:nvSpPr>
          <p:spPr>
            <a:xfrm>
              <a:off x="4916384" y="1063193"/>
              <a:ext cx="1510782" cy="1840322"/>
            </a:xfrm>
            <a:custGeom>
              <a:avLst/>
              <a:gdLst/>
              <a:ahLst/>
              <a:cxnLst/>
              <a:rect l="0" t="0" r="0" b="0"/>
              <a:pathLst>
                <a:path w="1510782" h="1840322">
                  <a:moveTo>
                    <a:pt x="748145" y="121369"/>
                  </a:moveTo>
                  <a:cubicBezTo>
                    <a:pt x="393983" y="121369"/>
                    <a:pt x="106877" y="408474"/>
                    <a:pt x="106877" y="762637"/>
                  </a:cubicBezTo>
                  <a:cubicBezTo>
                    <a:pt x="106877" y="1116799"/>
                    <a:pt x="393983" y="1403904"/>
                    <a:pt x="748145" y="1403904"/>
                  </a:cubicBezTo>
                  <a:cubicBezTo>
                    <a:pt x="1102307" y="1403904"/>
                    <a:pt x="1389412" y="1116799"/>
                    <a:pt x="1389412" y="762637"/>
                  </a:cubicBezTo>
                  <a:cubicBezTo>
                    <a:pt x="1389412" y="408474"/>
                    <a:pt x="1102307" y="121369"/>
                    <a:pt x="748145" y="121369"/>
                  </a:cubicBezTo>
                  <a:close/>
                  <a:moveTo>
                    <a:pt x="0" y="762637"/>
                  </a:moveTo>
                  <a:cubicBezTo>
                    <a:pt x="0" y="614668"/>
                    <a:pt x="43877" y="470022"/>
                    <a:pt x="126085" y="346989"/>
                  </a:cubicBezTo>
                  <a:cubicBezTo>
                    <a:pt x="208292" y="223958"/>
                    <a:pt x="325136" y="128066"/>
                    <a:pt x="461842" y="71441"/>
                  </a:cubicBezTo>
                  <a:cubicBezTo>
                    <a:pt x="598548" y="14815"/>
                    <a:pt x="748975" y="0"/>
                    <a:pt x="894101" y="28867"/>
                  </a:cubicBezTo>
                  <a:cubicBezTo>
                    <a:pt x="1039227" y="57734"/>
                    <a:pt x="1172534" y="128989"/>
                    <a:pt x="1277164" y="233619"/>
                  </a:cubicBezTo>
                  <a:cubicBezTo>
                    <a:pt x="1381794" y="338249"/>
                    <a:pt x="1453048" y="471556"/>
                    <a:pt x="1481915" y="616682"/>
                  </a:cubicBezTo>
                  <a:cubicBezTo>
                    <a:pt x="1510782" y="761808"/>
                    <a:pt x="1495966" y="912235"/>
                    <a:pt x="1439341" y="1048940"/>
                  </a:cubicBezTo>
                  <a:cubicBezTo>
                    <a:pt x="1382716" y="1185646"/>
                    <a:pt x="1286824" y="1302490"/>
                    <a:pt x="1163792" y="1384697"/>
                  </a:cubicBezTo>
                  <a:cubicBezTo>
                    <a:pt x="1040760" y="1466904"/>
                    <a:pt x="900567" y="1510782"/>
                    <a:pt x="752598" y="1510782"/>
                  </a:cubicBezTo>
                  <a:lnTo>
                    <a:pt x="752599" y="1840322"/>
                  </a:lnTo>
                  <a:moveTo>
                    <a:pt x="621713" y="1709906"/>
                  </a:moveTo>
                  <a:lnTo>
                    <a:pt x="752599" y="1840322"/>
                  </a:lnTo>
                  <a:moveTo>
                    <a:pt x="883486" y="1709906"/>
                  </a:moveTo>
                  <a:lnTo>
                    <a:pt x="752599" y="1840322"/>
                  </a:lnTo>
                </a:path>
              </a:pathLst>
            </a:custGeom>
            <a:noFill/>
            <a:ln w="13359">
              <a:solidFill>
                <a:schemeClr val="accent1">
                  <a:lumMod val="75000"/>
                </a:schemeClr>
              </a:solidFill>
            </a:ln>
          </p:spPr>
          <p:txBody>
            <a:bodyPr rtlCol="0" anchor="ctr"/>
            <a:lstStyle/>
            <a:p>
              <a:pPr algn="just"/>
              <a:endParaRPr sz="3600"/>
            </a:p>
          </p:txBody>
        </p:sp>
      </p:grpSp>
      <p:grpSp>
        <p:nvGrpSpPr>
          <p:cNvPr id="54" name="Group 53">
            <a:extLst>
              <a:ext uri="{FF2B5EF4-FFF2-40B4-BE49-F238E27FC236}">
                <a16:creationId xmlns:a16="http://schemas.microsoft.com/office/drawing/2014/main" id="{58C4C534-51AE-DFB3-421C-60F148DE6D51}"/>
              </a:ext>
            </a:extLst>
          </p:cNvPr>
          <p:cNvGrpSpPr/>
          <p:nvPr/>
        </p:nvGrpSpPr>
        <p:grpSpPr>
          <a:xfrm>
            <a:off x="10899137" y="2957576"/>
            <a:ext cx="2395681" cy="2455898"/>
            <a:chOff x="6412675" y="1063193"/>
            <a:chExt cx="1510782" cy="1840322"/>
          </a:xfrm>
        </p:grpSpPr>
        <p:sp>
          <p:nvSpPr>
            <p:cNvPr id="55" name="Rounded Rectangle 13">
              <a:extLst>
                <a:ext uri="{FF2B5EF4-FFF2-40B4-BE49-F238E27FC236}">
                  <a16:creationId xmlns:a16="http://schemas.microsoft.com/office/drawing/2014/main" id="{7B8674C9-F138-7019-21FA-F30C7C8A69CC}"/>
                </a:ext>
              </a:extLst>
            </p:cNvPr>
            <p:cNvSpPr/>
            <p:nvPr/>
          </p:nvSpPr>
          <p:spPr>
            <a:xfrm>
              <a:off x="6519553" y="1184563"/>
              <a:ext cx="1282535" cy="1282535"/>
            </a:xfrm>
            <a:custGeom>
              <a:avLst/>
              <a:gdLst/>
              <a:ahLst/>
              <a:cxnLst/>
              <a:rect l="0" t="0" r="0" b="0"/>
              <a:pathLst>
                <a:path w="1282535" h="1282535">
                  <a:moveTo>
                    <a:pt x="1282535" y="641267"/>
                  </a:moveTo>
                  <a:cubicBezTo>
                    <a:pt x="1282535" y="995429"/>
                    <a:pt x="995429" y="1282535"/>
                    <a:pt x="641267" y="1282535"/>
                  </a:cubicBezTo>
                  <a:cubicBezTo>
                    <a:pt x="287105" y="1282535"/>
                    <a:pt x="0" y="995429"/>
                    <a:pt x="0" y="641267"/>
                  </a:cubicBezTo>
                  <a:cubicBezTo>
                    <a:pt x="0" y="287105"/>
                    <a:pt x="287105" y="0"/>
                    <a:pt x="641267" y="0"/>
                  </a:cubicBezTo>
                  <a:cubicBezTo>
                    <a:pt x="995429" y="0"/>
                    <a:pt x="1282535" y="287105"/>
                    <a:pt x="1282535" y="641267"/>
                  </a:cubicBezTo>
                  <a:close/>
                </a:path>
              </a:pathLst>
            </a:custGeom>
            <a:solidFill>
              <a:schemeClr val="accent5">
                <a:lumMod val="40000"/>
                <a:lumOff val="60000"/>
              </a:schemeClr>
            </a:solidFill>
            <a:ln>
              <a:solidFill>
                <a:schemeClr val="accent1">
                  <a:lumMod val="75000"/>
                </a:schemeClr>
              </a:solidFill>
            </a:ln>
          </p:spPr>
          <p:txBody>
            <a:bodyPr rtlCol="0" anchor="ctr"/>
            <a:lstStyle/>
            <a:p>
              <a:pPr algn="just"/>
              <a:endParaRPr sz="3600" dirty="0"/>
            </a:p>
          </p:txBody>
        </p:sp>
        <p:sp>
          <p:nvSpPr>
            <p:cNvPr id="56" name="Rounded Rectangle 14">
              <a:extLst>
                <a:ext uri="{FF2B5EF4-FFF2-40B4-BE49-F238E27FC236}">
                  <a16:creationId xmlns:a16="http://schemas.microsoft.com/office/drawing/2014/main" id="{466F9D76-9F41-758C-650B-978D8F2CACE4}"/>
                </a:ext>
              </a:extLst>
            </p:cNvPr>
            <p:cNvSpPr/>
            <p:nvPr/>
          </p:nvSpPr>
          <p:spPr>
            <a:xfrm>
              <a:off x="6412675" y="1063193"/>
              <a:ext cx="1510782" cy="1840322"/>
            </a:xfrm>
            <a:custGeom>
              <a:avLst/>
              <a:gdLst/>
              <a:ahLst/>
              <a:cxnLst/>
              <a:rect l="0" t="0" r="0" b="0"/>
              <a:pathLst>
                <a:path w="1510782" h="1840322">
                  <a:moveTo>
                    <a:pt x="748145" y="121369"/>
                  </a:moveTo>
                  <a:cubicBezTo>
                    <a:pt x="393983" y="121369"/>
                    <a:pt x="106877" y="408474"/>
                    <a:pt x="106877" y="762637"/>
                  </a:cubicBezTo>
                  <a:cubicBezTo>
                    <a:pt x="106877" y="1116799"/>
                    <a:pt x="393983" y="1403904"/>
                    <a:pt x="748145" y="1403904"/>
                  </a:cubicBezTo>
                  <a:cubicBezTo>
                    <a:pt x="1102307" y="1403904"/>
                    <a:pt x="1389412" y="1116799"/>
                    <a:pt x="1389412" y="762637"/>
                  </a:cubicBezTo>
                  <a:cubicBezTo>
                    <a:pt x="1389412" y="408474"/>
                    <a:pt x="1102307" y="121369"/>
                    <a:pt x="748145" y="121369"/>
                  </a:cubicBezTo>
                  <a:close/>
                  <a:moveTo>
                    <a:pt x="0" y="762637"/>
                  </a:moveTo>
                  <a:cubicBezTo>
                    <a:pt x="0" y="614668"/>
                    <a:pt x="43877" y="470022"/>
                    <a:pt x="126085" y="346989"/>
                  </a:cubicBezTo>
                  <a:cubicBezTo>
                    <a:pt x="208292" y="223958"/>
                    <a:pt x="325136" y="128066"/>
                    <a:pt x="461842" y="71441"/>
                  </a:cubicBezTo>
                  <a:cubicBezTo>
                    <a:pt x="598548" y="14815"/>
                    <a:pt x="748975" y="0"/>
                    <a:pt x="894101" y="28867"/>
                  </a:cubicBezTo>
                  <a:cubicBezTo>
                    <a:pt x="1039227" y="57734"/>
                    <a:pt x="1172534" y="128989"/>
                    <a:pt x="1277164" y="233619"/>
                  </a:cubicBezTo>
                  <a:cubicBezTo>
                    <a:pt x="1381794" y="338249"/>
                    <a:pt x="1453048" y="471556"/>
                    <a:pt x="1481915" y="616682"/>
                  </a:cubicBezTo>
                  <a:cubicBezTo>
                    <a:pt x="1510782" y="761808"/>
                    <a:pt x="1495966" y="912235"/>
                    <a:pt x="1439341" y="1048940"/>
                  </a:cubicBezTo>
                  <a:cubicBezTo>
                    <a:pt x="1382716" y="1185646"/>
                    <a:pt x="1286824" y="1302490"/>
                    <a:pt x="1163792" y="1384697"/>
                  </a:cubicBezTo>
                  <a:cubicBezTo>
                    <a:pt x="1040760" y="1466904"/>
                    <a:pt x="900567" y="1510782"/>
                    <a:pt x="752598" y="1510782"/>
                  </a:cubicBezTo>
                  <a:lnTo>
                    <a:pt x="752599" y="1840322"/>
                  </a:lnTo>
                  <a:moveTo>
                    <a:pt x="752599" y="1840322"/>
                  </a:moveTo>
                  <a:lnTo>
                    <a:pt x="621713" y="1709906"/>
                  </a:lnTo>
                  <a:moveTo>
                    <a:pt x="752599" y="1840322"/>
                  </a:moveTo>
                  <a:lnTo>
                    <a:pt x="883486" y="1709906"/>
                  </a:lnTo>
                </a:path>
              </a:pathLst>
            </a:custGeom>
            <a:noFill/>
            <a:ln w="13359">
              <a:solidFill>
                <a:schemeClr val="accent1">
                  <a:lumMod val="75000"/>
                </a:schemeClr>
              </a:solidFill>
            </a:ln>
          </p:spPr>
          <p:txBody>
            <a:bodyPr rtlCol="0" anchor="ctr"/>
            <a:lstStyle/>
            <a:p>
              <a:pPr algn="just"/>
              <a:endParaRPr sz="3600"/>
            </a:p>
          </p:txBody>
        </p:sp>
      </p:grpSp>
      <p:sp>
        <p:nvSpPr>
          <p:cNvPr id="57" name="Rounded Rectangle 16">
            <a:extLst>
              <a:ext uri="{FF2B5EF4-FFF2-40B4-BE49-F238E27FC236}">
                <a16:creationId xmlns:a16="http://schemas.microsoft.com/office/drawing/2014/main" id="{58C49B46-6391-398E-CC47-B47B4A6B02D8}"/>
              </a:ext>
            </a:extLst>
          </p:cNvPr>
          <p:cNvSpPr/>
          <p:nvPr/>
        </p:nvSpPr>
        <p:spPr>
          <a:xfrm>
            <a:off x="1897314" y="3566821"/>
            <a:ext cx="1147254" cy="1072901"/>
          </a:xfrm>
          <a:custGeom>
            <a:avLst/>
            <a:gdLst/>
            <a:ahLst/>
            <a:cxnLst/>
            <a:rect l="0" t="0" r="0" b="0"/>
            <a:pathLst>
              <a:path w="641471" h="637561">
                <a:moveTo>
                  <a:pt x="100198" y="574468"/>
                </a:moveTo>
                <a:cubicBezTo>
                  <a:pt x="100198" y="548644"/>
                  <a:pt x="121132" y="527709"/>
                  <a:pt x="146957" y="527709"/>
                </a:cubicBezTo>
                <a:cubicBezTo>
                  <a:pt x="172781" y="527709"/>
                  <a:pt x="193716" y="548644"/>
                  <a:pt x="193716" y="574468"/>
                </a:cubicBezTo>
                <a:cubicBezTo>
                  <a:pt x="193716" y="600293"/>
                  <a:pt x="172781" y="621228"/>
                  <a:pt x="146957" y="621228"/>
                </a:cubicBezTo>
                <a:cubicBezTo>
                  <a:pt x="121132" y="621228"/>
                  <a:pt x="100198" y="600293"/>
                  <a:pt x="100198" y="574468"/>
                </a:cubicBezTo>
                <a:moveTo>
                  <a:pt x="320633" y="213755"/>
                </a:moveTo>
                <a:lnTo>
                  <a:pt x="308610" y="213755"/>
                </a:lnTo>
                <a:cubicBezTo>
                  <a:pt x="305497" y="213760"/>
                  <a:pt x="302768" y="215834"/>
                  <a:pt x="301930" y="218832"/>
                </a:cubicBezTo>
                <a:lnTo>
                  <a:pt x="245819" y="465987"/>
                </a:lnTo>
                <a:cubicBezTo>
                  <a:pt x="240221" y="490845"/>
                  <a:pt x="217852" y="508292"/>
                  <a:pt x="192380" y="507670"/>
                </a:cubicBezTo>
                <a:lnTo>
                  <a:pt x="26719" y="507670"/>
                </a:lnTo>
                <a:cubicBezTo>
                  <a:pt x="11962" y="507670"/>
                  <a:pt x="0" y="495707"/>
                  <a:pt x="0" y="480950"/>
                </a:cubicBezTo>
                <a:cubicBezTo>
                  <a:pt x="0" y="466193"/>
                  <a:pt x="11962" y="454231"/>
                  <a:pt x="26719" y="454231"/>
                </a:cubicBezTo>
                <a:lnTo>
                  <a:pt x="168332" y="454231"/>
                </a:lnTo>
                <a:cubicBezTo>
                  <a:pt x="181068" y="454542"/>
                  <a:pt x="192253" y="445818"/>
                  <a:pt x="195052" y="433389"/>
                </a:cubicBezTo>
                <a:lnTo>
                  <a:pt x="248491" y="201999"/>
                </a:lnTo>
                <a:cubicBezTo>
                  <a:pt x="254089" y="177141"/>
                  <a:pt x="276457" y="159694"/>
                  <a:pt x="301930" y="160316"/>
                </a:cubicBezTo>
                <a:lnTo>
                  <a:pt x="320633" y="160316"/>
                </a:lnTo>
                <a:cubicBezTo>
                  <a:pt x="335390" y="160316"/>
                  <a:pt x="347353" y="172279"/>
                  <a:pt x="347353" y="187036"/>
                </a:cubicBezTo>
                <a:cubicBezTo>
                  <a:pt x="347353" y="201793"/>
                  <a:pt x="335390" y="213755"/>
                  <a:pt x="320633" y="213755"/>
                </a:cubicBezTo>
                <a:close/>
                <a:moveTo>
                  <a:pt x="40079" y="240475"/>
                </a:moveTo>
                <a:lnTo>
                  <a:pt x="146957" y="240475"/>
                </a:lnTo>
                <a:cubicBezTo>
                  <a:pt x="146957" y="240475"/>
                  <a:pt x="160316" y="240475"/>
                  <a:pt x="160316" y="253835"/>
                </a:cubicBezTo>
                <a:lnTo>
                  <a:pt x="160316" y="414151"/>
                </a:lnTo>
                <a:cubicBezTo>
                  <a:pt x="160316" y="414151"/>
                  <a:pt x="160316" y="427511"/>
                  <a:pt x="146957" y="427511"/>
                </a:cubicBezTo>
                <a:lnTo>
                  <a:pt x="40079" y="427511"/>
                </a:lnTo>
                <a:cubicBezTo>
                  <a:pt x="40079" y="427511"/>
                  <a:pt x="26719" y="427511"/>
                  <a:pt x="26719" y="414151"/>
                </a:cubicBezTo>
                <a:lnTo>
                  <a:pt x="26719" y="253835"/>
                </a:lnTo>
                <a:cubicBezTo>
                  <a:pt x="26719" y="253835"/>
                  <a:pt x="26719" y="240475"/>
                  <a:pt x="40079" y="240475"/>
                </a:cubicBezTo>
                <a:moveTo>
                  <a:pt x="569124" y="223374"/>
                </a:moveTo>
                <a:cubicBezTo>
                  <a:pt x="613618" y="246424"/>
                  <a:pt x="641471" y="292434"/>
                  <a:pt x="641267" y="342543"/>
                </a:cubicBezTo>
                <a:lnTo>
                  <a:pt x="641267" y="422702"/>
                </a:lnTo>
                <a:cubicBezTo>
                  <a:pt x="641125" y="430020"/>
                  <a:pt x="635226" y="435919"/>
                  <a:pt x="627907" y="436061"/>
                </a:cubicBezTo>
                <a:lnTo>
                  <a:pt x="586225" y="436061"/>
                </a:lnTo>
                <a:cubicBezTo>
                  <a:pt x="582735" y="436050"/>
                  <a:pt x="579824" y="438728"/>
                  <a:pt x="579545" y="442207"/>
                </a:cubicBezTo>
                <a:lnTo>
                  <a:pt x="561109" y="625503"/>
                </a:lnTo>
                <a:cubicBezTo>
                  <a:pt x="560420" y="632355"/>
                  <a:pt x="554636" y="637561"/>
                  <a:pt x="547749" y="637526"/>
                </a:cubicBezTo>
                <a:lnTo>
                  <a:pt x="467590" y="637526"/>
                </a:lnTo>
                <a:cubicBezTo>
                  <a:pt x="460750" y="637440"/>
                  <a:pt x="455035" y="632296"/>
                  <a:pt x="454231" y="625503"/>
                </a:cubicBezTo>
                <a:lnTo>
                  <a:pt x="433924" y="441673"/>
                </a:lnTo>
                <a:cubicBezTo>
                  <a:pt x="433655" y="438294"/>
                  <a:pt x="430898" y="435652"/>
                  <a:pt x="427511" y="435527"/>
                </a:cubicBezTo>
                <a:lnTo>
                  <a:pt x="387432" y="435527"/>
                </a:lnTo>
                <a:cubicBezTo>
                  <a:pt x="380113" y="435385"/>
                  <a:pt x="374214" y="429486"/>
                  <a:pt x="374072" y="422167"/>
                </a:cubicBezTo>
                <a:lnTo>
                  <a:pt x="374072" y="342009"/>
                </a:lnTo>
                <a:cubicBezTo>
                  <a:pt x="374207" y="290181"/>
                  <a:pt x="404305" y="243108"/>
                  <a:pt x="451292" y="221237"/>
                </a:cubicBezTo>
                <a:cubicBezTo>
                  <a:pt x="453564" y="220254"/>
                  <a:pt x="455107" y="218094"/>
                  <a:pt x="455299" y="215626"/>
                </a:cubicBezTo>
                <a:cubicBezTo>
                  <a:pt x="455349" y="213164"/>
                  <a:pt x="454140" y="210847"/>
                  <a:pt x="452093" y="209480"/>
                </a:cubicBezTo>
                <a:cubicBezTo>
                  <a:pt x="422465" y="191331"/>
                  <a:pt x="402775" y="160616"/>
                  <a:pt x="398654" y="126115"/>
                </a:cubicBezTo>
                <a:cubicBezTo>
                  <a:pt x="398260" y="122842"/>
                  <a:pt x="395537" y="120345"/>
                  <a:pt x="392241" y="120237"/>
                </a:cubicBezTo>
                <a:lnTo>
                  <a:pt x="360712" y="120237"/>
                </a:lnTo>
                <a:cubicBezTo>
                  <a:pt x="345956" y="120237"/>
                  <a:pt x="333993" y="108274"/>
                  <a:pt x="333993" y="93518"/>
                </a:cubicBezTo>
                <a:cubicBezTo>
                  <a:pt x="333993" y="78761"/>
                  <a:pt x="345956" y="66798"/>
                  <a:pt x="360712" y="66798"/>
                </a:cubicBezTo>
                <a:lnTo>
                  <a:pt x="403731" y="66798"/>
                </a:lnTo>
                <a:cubicBezTo>
                  <a:pt x="406333" y="66855"/>
                  <a:pt x="408732" y="65395"/>
                  <a:pt x="409876" y="63057"/>
                </a:cubicBezTo>
                <a:cubicBezTo>
                  <a:pt x="429264" y="24703"/>
                  <a:pt x="468436" y="375"/>
                  <a:pt x="511410" y="0"/>
                </a:cubicBezTo>
                <a:cubicBezTo>
                  <a:pt x="573793" y="1286"/>
                  <a:pt x="623975" y="51703"/>
                  <a:pt x="624968" y="114092"/>
                </a:cubicBezTo>
                <a:cubicBezTo>
                  <a:pt x="624857" y="154314"/>
                  <a:pt x="603526" y="191491"/>
                  <a:pt x="568857" y="211885"/>
                </a:cubicBezTo>
                <a:cubicBezTo>
                  <a:pt x="566828" y="213051"/>
                  <a:pt x="565523" y="215160"/>
                  <a:pt x="565384" y="217496"/>
                </a:cubicBezTo>
                <a:cubicBezTo>
                  <a:pt x="565539" y="219968"/>
                  <a:pt x="566951" y="222187"/>
                  <a:pt x="569124" y="223374"/>
                </a:cubicBezTo>
                <a:close/>
                <a:moveTo>
                  <a:pt x="459307" y="120237"/>
                </a:moveTo>
                <a:cubicBezTo>
                  <a:pt x="457289" y="120279"/>
                  <a:pt x="455408" y="121269"/>
                  <a:pt x="454231" y="122909"/>
                </a:cubicBezTo>
                <a:cubicBezTo>
                  <a:pt x="452491" y="124221"/>
                  <a:pt x="451576" y="126356"/>
                  <a:pt x="451826" y="128520"/>
                </a:cubicBezTo>
                <a:cubicBezTo>
                  <a:pt x="458413" y="155263"/>
                  <a:pt x="482399" y="174058"/>
                  <a:pt x="509941" y="174058"/>
                </a:cubicBezTo>
                <a:cubicBezTo>
                  <a:pt x="537483" y="174058"/>
                  <a:pt x="561469" y="155263"/>
                  <a:pt x="568056" y="128520"/>
                </a:cubicBezTo>
                <a:cubicBezTo>
                  <a:pt x="568959" y="126759"/>
                  <a:pt x="568959" y="124670"/>
                  <a:pt x="568056" y="122909"/>
                </a:cubicBezTo>
                <a:cubicBezTo>
                  <a:pt x="566878" y="121269"/>
                  <a:pt x="564997" y="120279"/>
                  <a:pt x="562979" y="120237"/>
                </a:cubicBezTo>
                <a:close/>
              </a:path>
            </a:pathLst>
          </a:custGeom>
          <a:solidFill>
            <a:schemeClr val="accent5">
              <a:lumMod val="75000"/>
            </a:schemeClr>
          </a:solidFill>
          <a:ln>
            <a:noFill/>
          </a:ln>
        </p:spPr>
        <p:txBody>
          <a:bodyPr rtlCol="0" anchor="ctr"/>
          <a:lstStyle/>
          <a:p>
            <a:pPr algn="just"/>
            <a:endParaRPr sz="3600"/>
          </a:p>
        </p:txBody>
      </p:sp>
      <p:sp>
        <p:nvSpPr>
          <p:cNvPr id="58" name="Rounded Rectangle 17">
            <a:extLst>
              <a:ext uri="{FF2B5EF4-FFF2-40B4-BE49-F238E27FC236}">
                <a16:creationId xmlns:a16="http://schemas.microsoft.com/office/drawing/2014/main" id="{AB67FECF-7C06-E9D5-9F00-92E2E8402C8B}"/>
              </a:ext>
            </a:extLst>
          </p:cNvPr>
          <p:cNvSpPr/>
          <p:nvPr/>
        </p:nvSpPr>
        <p:spPr>
          <a:xfrm>
            <a:off x="4288802" y="3647149"/>
            <a:ext cx="1165316" cy="1037362"/>
          </a:xfrm>
          <a:custGeom>
            <a:avLst/>
            <a:gdLst/>
            <a:ahLst/>
            <a:cxnLst/>
            <a:rect l="0" t="0" r="0" b="0"/>
            <a:pathLst>
              <a:path w="641335" h="641267">
                <a:moveTo>
                  <a:pt x="187104" y="115695"/>
                </a:moveTo>
                <a:cubicBezTo>
                  <a:pt x="247275" y="117013"/>
                  <a:pt x="307292" y="109083"/>
                  <a:pt x="365056" y="92182"/>
                </a:cubicBezTo>
                <a:cubicBezTo>
                  <a:pt x="366957" y="91084"/>
                  <a:pt x="369300" y="91084"/>
                  <a:pt x="371201" y="92182"/>
                </a:cubicBezTo>
                <a:cubicBezTo>
                  <a:pt x="373020" y="93353"/>
                  <a:pt x="374125" y="95363"/>
                  <a:pt x="374140" y="97526"/>
                </a:cubicBezTo>
                <a:lnTo>
                  <a:pt x="374140" y="146422"/>
                </a:lnTo>
                <a:cubicBezTo>
                  <a:pt x="374046" y="148989"/>
                  <a:pt x="372488" y="151275"/>
                  <a:pt x="370133" y="152301"/>
                </a:cubicBezTo>
                <a:cubicBezTo>
                  <a:pt x="347421" y="165126"/>
                  <a:pt x="287837" y="182494"/>
                  <a:pt x="187104" y="182494"/>
                </a:cubicBezTo>
                <a:cubicBezTo>
                  <a:pt x="86372" y="182494"/>
                  <a:pt x="26787" y="165126"/>
                  <a:pt x="3541" y="152835"/>
                </a:cubicBezTo>
                <a:cubicBezTo>
                  <a:pt x="1350" y="151706"/>
                  <a:pt x="0" y="149421"/>
                  <a:pt x="68" y="146957"/>
                </a:cubicBezTo>
                <a:lnTo>
                  <a:pt x="68" y="96724"/>
                </a:lnTo>
                <a:cubicBezTo>
                  <a:pt x="83" y="94561"/>
                  <a:pt x="1189" y="92552"/>
                  <a:pt x="3007" y="91380"/>
                </a:cubicBezTo>
                <a:cubicBezTo>
                  <a:pt x="4826" y="90330"/>
                  <a:pt x="7066" y="90330"/>
                  <a:pt x="8885" y="91380"/>
                </a:cubicBezTo>
                <a:cubicBezTo>
                  <a:pt x="66700" y="108542"/>
                  <a:pt x="126804" y="116743"/>
                  <a:pt x="187104" y="115695"/>
                </a:cubicBezTo>
                <a:close/>
                <a:moveTo>
                  <a:pt x="332725" y="273073"/>
                </a:moveTo>
                <a:cubicBezTo>
                  <a:pt x="284840" y="284881"/>
                  <a:pt x="235613" y="290360"/>
                  <a:pt x="186303" y="289371"/>
                </a:cubicBezTo>
                <a:cubicBezTo>
                  <a:pt x="86372" y="289371"/>
                  <a:pt x="26520" y="272004"/>
                  <a:pt x="3541" y="259713"/>
                </a:cubicBezTo>
                <a:cubicBezTo>
                  <a:pt x="1350" y="258584"/>
                  <a:pt x="0" y="256299"/>
                  <a:pt x="68" y="253835"/>
                </a:cubicBezTo>
                <a:lnTo>
                  <a:pt x="68" y="203602"/>
                </a:lnTo>
                <a:cubicBezTo>
                  <a:pt x="83" y="201439"/>
                  <a:pt x="1189" y="199430"/>
                  <a:pt x="3007" y="198258"/>
                </a:cubicBezTo>
                <a:cubicBezTo>
                  <a:pt x="4826" y="197208"/>
                  <a:pt x="7066" y="197208"/>
                  <a:pt x="8885" y="198258"/>
                </a:cubicBezTo>
                <a:cubicBezTo>
                  <a:pt x="66700" y="215420"/>
                  <a:pt x="126804" y="223621"/>
                  <a:pt x="187104" y="222573"/>
                </a:cubicBezTo>
                <a:cubicBezTo>
                  <a:pt x="239250" y="223201"/>
                  <a:pt x="291282" y="217549"/>
                  <a:pt x="342077" y="205740"/>
                </a:cubicBezTo>
                <a:cubicBezTo>
                  <a:pt x="335941" y="216286"/>
                  <a:pt x="332713" y="228273"/>
                  <a:pt x="332725" y="240475"/>
                </a:cubicBezTo>
                <a:close/>
                <a:moveTo>
                  <a:pt x="293982" y="390104"/>
                </a:moveTo>
                <a:cubicBezTo>
                  <a:pt x="258618" y="395521"/>
                  <a:pt x="222879" y="398112"/>
                  <a:pt x="187104" y="397853"/>
                </a:cubicBezTo>
                <a:cubicBezTo>
                  <a:pt x="87173" y="397853"/>
                  <a:pt x="27322" y="380485"/>
                  <a:pt x="4343" y="368194"/>
                </a:cubicBezTo>
                <a:cubicBezTo>
                  <a:pt x="2195" y="367019"/>
                  <a:pt x="863" y="364764"/>
                  <a:pt x="869" y="362316"/>
                </a:cubicBezTo>
                <a:lnTo>
                  <a:pt x="869" y="312885"/>
                </a:lnTo>
                <a:cubicBezTo>
                  <a:pt x="834" y="310709"/>
                  <a:pt x="1952" y="308676"/>
                  <a:pt x="3808" y="307541"/>
                </a:cubicBezTo>
                <a:cubicBezTo>
                  <a:pt x="5627" y="306491"/>
                  <a:pt x="7868" y="306491"/>
                  <a:pt x="9687" y="307541"/>
                </a:cubicBezTo>
                <a:cubicBezTo>
                  <a:pt x="67245" y="324622"/>
                  <a:pt x="127073" y="332821"/>
                  <a:pt x="187104" y="331855"/>
                </a:cubicBezTo>
                <a:cubicBezTo>
                  <a:pt x="228385" y="331901"/>
                  <a:pt x="269594" y="328415"/>
                  <a:pt x="310281" y="321435"/>
                </a:cubicBezTo>
                <a:cubicBezTo>
                  <a:pt x="299557" y="341106"/>
                  <a:pt x="293952" y="363157"/>
                  <a:pt x="293982" y="385562"/>
                </a:cubicBezTo>
                <a:close/>
                <a:moveTo>
                  <a:pt x="293982" y="496982"/>
                </a:moveTo>
                <a:cubicBezTo>
                  <a:pt x="258618" y="502399"/>
                  <a:pt x="222879" y="504990"/>
                  <a:pt x="187104" y="504730"/>
                </a:cubicBezTo>
                <a:cubicBezTo>
                  <a:pt x="87173" y="504730"/>
                  <a:pt x="27322" y="487363"/>
                  <a:pt x="4343" y="475072"/>
                </a:cubicBezTo>
                <a:cubicBezTo>
                  <a:pt x="2195" y="473897"/>
                  <a:pt x="863" y="471642"/>
                  <a:pt x="869" y="469194"/>
                </a:cubicBezTo>
                <a:lnTo>
                  <a:pt x="869" y="419763"/>
                </a:lnTo>
                <a:cubicBezTo>
                  <a:pt x="834" y="417587"/>
                  <a:pt x="1952" y="415554"/>
                  <a:pt x="3808" y="414419"/>
                </a:cubicBezTo>
                <a:cubicBezTo>
                  <a:pt x="5627" y="413369"/>
                  <a:pt x="7868" y="413369"/>
                  <a:pt x="9687" y="414419"/>
                </a:cubicBezTo>
                <a:cubicBezTo>
                  <a:pt x="67245" y="431500"/>
                  <a:pt x="127073" y="439699"/>
                  <a:pt x="187104" y="438733"/>
                </a:cubicBezTo>
                <a:cubicBezTo>
                  <a:pt x="222871" y="438763"/>
                  <a:pt x="258593" y="436173"/>
                  <a:pt x="293982" y="430985"/>
                </a:cubicBezTo>
                <a:close/>
                <a:moveTo>
                  <a:pt x="187104" y="0"/>
                </a:moveTo>
                <a:cubicBezTo>
                  <a:pt x="289440" y="0"/>
                  <a:pt x="374140" y="16298"/>
                  <a:pt x="374140" y="36071"/>
                </a:cubicBezTo>
                <a:lnTo>
                  <a:pt x="374140" y="39544"/>
                </a:lnTo>
                <a:cubicBezTo>
                  <a:pt x="374046" y="42111"/>
                  <a:pt x="372488" y="44397"/>
                  <a:pt x="370133" y="45423"/>
                </a:cubicBezTo>
                <a:cubicBezTo>
                  <a:pt x="347421" y="58248"/>
                  <a:pt x="287837" y="75616"/>
                  <a:pt x="187104" y="75616"/>
                </a:cubicBezTo>
                <a:cubicBezTo>
                  <a:pt x="86372" y="75616"/>
                  <a:pt x="26787" y="58248"/>
                  <a:pt x="3541" y="45957"/>
                </a:cubicBezTo>
                <a:cubicBezTo>
                  <a:pt x="1350" y="44828"/>
                  <a:pt x="0" y="42543"/>
                  <a:pt x="68" y="40079"/>
                </a:cubicBezTo>
                <a:lnTo>
                  <a:pt x="68" y="36071"/>
                </a:lnTo>
                <a:cubicBezTo>
                  <a:pt x="68" y="16298"/>
                  <a:pt x="84768" y="0"/>
                  <a:pt x="187104" y="0"/>
                </a:cubicBezTo>
                <a:close/>
                <a:moveTo>
                  <a:pt x="68" y="0"/>
                </a:moveTo>
                <a:moveTo>
                  <a:pt x="641335" y="387699"/>
                </a:moveTo>
                <a:lnTo>
                  <a:pt x="641335" y="561109"/>
                </a:lnTo>
                <a:cubicBezTo>
                  <a:pt x="641335" y="605379"/>
                  <a:pt x="605447" y="641267"/>
                  <a:pt x="561177" y="641267"/>
                </a:cubicBezTo>
                <a:lnTo>
                  <a:pt x="400860" y="641267"/>
                </a:lnTo>
                <a:cubicBezTo>
                  <a:pt x="356590" y="641267"/>
                  <a:pt x="320701" y="605379"/>
                  <a:pt x="320701" y="561109"/>
                </a:cubicBezTo>
                <a:lnTo>
                  <a:pt x="320701" y="387699"/>
                </a:lnTo>
                <a:cubicBezTo>
                  <a:pt x="320701" y="364574"/>
                  <a:pt x="328202" y="342073"/>
                  <a:pt x="342077" y="323572"/>
                </a:cubicBezTo>
                <a:lnTo>
                  <a:pt x="360781" y="298723"/>
                </a:lnTo>
                <a:lnTo>
                  <a:pt x="360781" y="241811"/>
                </a:lnTo>
                <a:cubicBezTo>
                  <a:pt x="360699" y="230568"/>
                  <a:pt x="365222" y="219781"/>
                  <a:pt x="373297" y="211958"/>
                </a:cubicBezTo>
                <a:cubicBezTo>
                  <a:pt x="381372" y="204135"/>
                  <a:pt x="392297" y="199957"/>
                  <a:pt x="403532" y="200396"/>
                </a:cubicBezTo>
                <a:lnTo>
                  <a:pt x="561177" y="200396"/>
                </a:lnTo>
                <a:cubicBezTo>
                  <a:pt x="583588" y="200977"/>
                  <a:pt x="601409" y="219393"/>
                  <a:pt x="601256" y="241811"/>
                </a:cubicBezTo>
                <a:lnTo>
                  <a:pt x="601256" y="298723"/>
                </a:lnTo>
                <a:lnTo>
                  <a:pt x="619960" y="323572"/>
                </a:lnTo>
                <a:cubicBezTo>
                  <a:pt x="633835" y="342073"/>
                  <a:pt x="641335" y="364574"/>
                  <a:pt x="641335" y="387699"/>
                </a:cubicBezTo>
                <a:close/>
                <a:moveTo>
                  <a:pt x="587896" y="387699"/>
                </a:moveTo>
                <a:cubicBezTo>
                  <a:pt x="587896" y="376137"/>
                  <a:pt x="584146" y="364886"/>
                  <a:pt x="577209" y="355636"/>
                </a:cubicBezTo>
                <a:lnTo>
                  <a:pt x="561177" y="334260"/>
                </a:lnTo>
                <a:lnTo>
                  <a:pt x="400860" y="334260"/>
                </a:lnTo>
                <a:lnTo>
                  <a:pt x="384828" y="355636"/>
                </a:lnTo>
                <a:cubicBezTo>
                  <a:pt x="377891" y="364886"/>
                  <a:pt x="374140" y="376137"/>
                  <a:pt x="374140" y="387699"/>
                </a:cubicBezTo>
                <a:lnTo>
                  <a:pt x="374140" y="561109"/>
                </a:lnTo>
                <a:cubicBezTo>
                  <a:pt x="374140" y="575865"/>
                  <a:pt x="386103" y="587828"/>
                  <a:pt x="400860" y="587828"/>
                </a:cubicBezTo>
                <a:lnTo>
                  <a:pt x="561177" y="587828"/>
                </a:lnTo>
                <a:cubicBezTo>
                  <a:pt x="575934" y="587828"/>
                  <a:pt x="587896" y="575865"/>
                  <a:pt x="587896" y="561109"/>
                </a:cubicBezTo>
                <a:close/>
                <a:moveTo>
                  <a:pt x="559307" y="416556"/>
                </a:moveTo>
                <a:cubicBezTo>
                  <a:pt x="568449" y="435211"/>
                  <a:pt x="564805" y="457605"/>
                  <a:pt x="550222" y="472400"/>
                </a:cubicBezTo>
                <a:lnTo>
                  <a:pt x="490637" y="534389"/>
                </a:lnTo>
                <a:cubicBezTo>
                  <a:pt x="488159" y="537073"/>
                  <a:pt x="484672" y="538600"/>
                  <a:pt x="481018" y="538600"/>
                </a:cubicBezTo>
                <a:cubicBezTo>
                  <a:pt x="477365" y="538600"/>
                  <a:pt x="473878" y="537073"/>
                  <a:pt x="471399" y="534389"/>
                </a:cubicBezTo>
                <a:lnTo>
                  <a:pt x="412082" y="472400"/>
                </a:lnTo>
                <a:cubicBezTo>
                  <a:pt x="393126" y="453363"/>
                  <a:pt x="393189" y="422564"/>
                  <a:pt x="412222" y="403604"/>
                </a:cubicBezTo>
                <a:cubicBezTo>
                  <a:pt x="431256" y="384644"/>
                  <a:pt x="462055" y="384701"/>
                  <a:pt x="481018" y="403731"/>
                </a:cubicBezTo>
                <a:cubicBezTo>
                  <a:pt x="492096" y="392517"/>
                  <a:pt x="507921" y="387368"/>
                  <a:pt x="523476" y="389916"/>
                </a:cubicBezTo>
                <a:cubicBezTo>
                  <a:pt x="539031" y="392465"/>
                  <a:pt x="552386" y="402394"/>
                  <a:pt x="559306" y="416556"/>
                </a:cubicBezTo>
                <a:close/>
              </a:path>
            </a:pathLst>
          </a:custGeom>
          <a:solidFill>
            <a:schemeClr val="accent5">
              <a:lumMod val="75000"/>
            </a:schemeClr>
          </a:solidFill>
          <a:ln>
            <a:solidFill>
              <a:schemeClr val="accent5">
                <a:lumMod val="75000"/>
              </a:schemeClr>
            </a:solidFill>
          </a:ln>
        </p:spPr>
        <p:txBody>
          <a:bodyPr rtlCol="0" anchor="ctr"/>
          <a:lstStyle/>
          <a:p>
            <a:pPr algn="just"/>
            <a:endParaRPr sz="3600" dirty="0"/>
          </a:p>
        </p:txBody>
      </p:sp>
      <p:sp>
        <p:nvSpPr>
          <p:cNvPr id="59" name="Rounded Rectangle 18">
            <a:extLst>
              <a:ext uri="{FF2B5EF4-FFF2-40B4-BE49-F238E27FC236}">
                <a16:creationId xmlns:a16="http://schemas.microsoft.com/office/drawing/2014/main" id="{C8950859-AE86-0046-EE55-73DB61626307}"/>
              </a:ext>
            </a:extLst>
          </p:cNvPr>
          <p:cNvSpPr/>
          <p:nvPr/>
        </p:nvSpPr>
        <p:spPr>
          <a:xfrm>
            <a:off x="6739205" y="3483499"/>
            <a:ext cx="1195390" cy="1185370"/>
          </a:xfrm>
          <a:custGeom>
            <a:avLst/>
            <a:gdLst/>
            <a:ahLst/>
            <a:cxnLst/>
            <a:rect l="0" t="0" r="0" b="0"/>
            <a:pathLst>
              <a:path w="634354" h="649349">
                <a:moveTo>
                  <a:pt x="199326" y="453165"/>
                </a:moveTo>
                <a:cubicBezTo>
                  <a:pt x="209656" y="442618"/>
                  <a:pt x="226580" y="442440"/>
                  <a:pt x="237130" y="452768"/>
                </a:cubicBezTo>
                <a:cubicBezTo>
                  <a:pt x="247679" y="463097"/>
                  <a:pt x="247860" y="480021"/>
                  <a:pt x="237535" y="490573"/>
                </a:cubicBezTo>
                <a:cubicBezTo>
                  <a:pt x="226176" y="500602"/>
                  <a:pt x="213389" y="508887"/>
                  <a:pt x="199593" y="515154"/>
                </a:cubicBezTo>
                <a:cubicBezTo>
                  <a:pt x="203445" y="524975"/>
                  <a:pt x="205700" y="535349"/>
                  <a:pt x="206273" y="545882"/>
                </a:cubicBezTo>
                <a:cubicBezTo>
                  <a:pt x="206415" y="602555"/>
                  <a:pt x="160693" y="648668"/>
                  <a:pt x="104021" y="649009"/>
                </a:cubicBezTo>
                <a:cubicBezTo>
                  <a:pt x="47349" y="649349"/>
                  <a:pt x="1076" y="603788"/>
                  <a:pt x="538" y="547117"/>
                </a:cubicBezTo>
                <a:cubicBezTo>
                  <a:pt x="0" y="490447"/>
                  <a:pt x="45398" y="444015"/>
                  <a:pt x="102067" y="443279"/>
                </a:cubicBezTo>
                <a:cubicBezTo>
                  <a:pt x="127490" y="443299"/>
                  <a:pt x="151986" y="452830"/>
                  <a:pt x="170736" y="469999"/>
                </a:cubicBezTo>
                <a:cubicBezTo>
                  <a:pt x="180849" y="465443"/>
                  <a:pt x="190436" y="459799"/>
                  <a:pt x="199326" y="453165"/>
                </a:cubicBezTo>
                <a:close/>
                <a:moveTo>
                  <a:pt x="103136" y="572601"/>
                </a:moveTo>
                <a:cubicBezTo>
                  <a:pt x="117892" y="572601"/>
                  <a:pt x="129855" y="560639"/>
                  <a:pt x="129855" y="545882"/>
                </a:cubicBezTo>
                <a:cubicBezTo>
                  <a:pt x="129855" y="531125"/>
                  <a:pt x="117892" y="519162"/>
                  <a:pt x="103136" y="519162"/>
                </a:cubicBezTo>
                <a:cubicBezTo>
                  <a:pt x="88379" y="519162"/>
                  <a:pt x="76416" y="531125"/>
                  <a:pt x="76416" y="545882"/>
                </a:cubicBezTo>
                <a:cubicBezTo>
                  <a:pt x="76416" y="560639"/>
                  <a:pt x="88379" y="572601"/>
                  <a:pt x="103136" y="572601"/>
                </a:cubicBezTo>
                <a:close/>
                <a:moveTo>
                  <a:pt x="631914" y="490038"/>
                </a:moveTo>
                <a:lnTo>
                  <a:pt x="620959" y="513017"/>
                </a:lnTo>
                <a:cubicBezTo>
                  <a:pt x="618700" y="517843"/>
                  <a:pt x="614611" y="521571"/>
                  <a:pt x="609597" y="523376"/>
                </a:cubicBezTo>
                <a:cubicBezTo>
                  <a:pt x="604583" y="525181"/>
                  <a:pt x="599057" y="524915"/>
                  <a:pt x="594240" y="522636"/>
                </a:cubicBezTo>
                <a:cubicBezTo>
                  <a:pt x="584303" y="517825"/>
                  <a:pt x="580031" y="505957"/>
                  <a:pt x="584621" y="495917"/>
                </a:cubicBezTo>
                <a:lnTo>
                  <a:pt x="585957" y="493512"/>
                </a:lnTo>
                <a:lnTo>
                  <a:pt x="460375" y="452097"/>
                </a:lnTo>
                <a:cubicBezTo>
                  <a:pt x="442310" y="446353"/>
                  <a:pt x="422778" y="454824"/>
                  <a:pt x="414626" y="471937"/>
                </a:cubicBezTo>
                <a:cubicBezTo>
                  <a:pt x="406474" y="489050"/>
                  <a:pt x="412202" y="509555"/>
                  <a:pt x="428044" y="519964"/>
                </a:cubicBezTo>
                <a:lnTo>
                  <a:pt x="539732" y="591839"/>
                </a:lnTo>
                <a:lnTo>
                  <a:pt x="541068" y="589168"/>
                </a:lnTo>
                <a:cubicBezTo>
                  <a:pt x="543694" y="582049"/>
                  <a:pt x="550115" y="577024"/>
                  <a:pt x="557656" y="576186"/>
                </a:cubicBezTo>
                <a:cubicBezTo>
                  <a:pt x="565197" y="575348"/>
                  <a:pt x="572564" y="578840"/>
                  <a:pt x="576689" y="585209"/>
                </a:cubicBezTo>
                <a:cubicBezTo>
                  <a:pt x="580814" y="591577"/>
                  <a:pt x="580988" y="599729"/>
                  <a:pt x="577139" y="606268"/>
                </a:cubicBezTo>
                <a:lnTo>
                  <a:pt x="566184" y="629514"/>
                </a:lnTo>
                <a:cubicBezTo>
                  <a:pt x="563726" y="634714"/>
                  <a:pt x="559152" y="638606"/>
                  <a:pt x="553626" y="640202"/>
                </a:cubicBezTo>
                <a:cubicBezTo>
                  <a:pt x="551765" y="640461"/>
                  <a:pt x="549876" y="640461"/>
                  <a:pt x="548015" y="640202"/>
                </a:cubicBezTo>
                <a:cubicBezTo>
                  <a:pt x="544214" y="640212"/>
                  <a:pt x="540495" y="639097"/>
                  <a:pt x="537327" y="636995"/>
                </a:cubicBezTo>
                <a:lnTo>
                  <a:pt x="406669" y="553898"/>
                </a:lnTo>
                <a:cubicBezTo>
                  <a:pt x="385759" y="540408"/>
                  <a:pt x="372477" y="517809"/>
                  <a:pt x="370865" y="492978"/>
                </a:cubicBezTo>
                <a:cubicBezTo>
                  <a:pt x="338551" y="484431"/>
                  <a:pt x="307798" y="470813"/>
                  <a:pt x="279751" y="452631"/>
                </a:cubicBezTo>
                <a:cubicBezTo>
                  <a:pt x="222572" y="415491"/>
                  <a:pt x="37406" y="285634"/>
                  <a:pt x="37406" y="162725"/>
                </a:cubicBezTo>
                <a:cubicBezTo>
                  <a:pt x="34261" y="89917"/>
                  <a:pt x="84208" y="25506"/>
                  <a:pt x="155506" y="10424"/>
                </a:cubicBezTo>
                <a:cubicBezTo>
                  <a:pt x="207537" y="0"/>
                  <a:pt x="261036" y="19482"/>
                  <a:pt x="294180" y="60924"/>
                </a:cubicBezTo>
                <a:cubicBezTo>
                  <a:pt x="327446" y="19488"/>
                  <a:pt x="381013" y="18"/>
                  <a:pt x="433121" y="10424"/>
                </a:cubicBezTo>
                <a:cubicBezTo>
                  <a:pt x="504375" y="25518"/>
                  <a:pt x="554235" y="89964"/>
                  <a:pt x="550954" y="162725"/>
                </a:cubicBezTo>
                <a:cubicBezTo>
                  <a:pt x="550954" y="228722"/>
                  <a:pt x="497515" y="305941"/>
                  <a:pt x="390637" y="392512"/>
                </a:cubicBezTo>
                <a:cubicBezTo>
                  <a:pt x="383302" y="399107"/>
                  <a:pt x="372931" y="401125"/>
                  <a:pt x="363659" y="397761"/>
                </a:cubicBezTo>
                <a:cubicBezTo>
                  <a:pt x="354387" y="394396"/>
                  <a:pt x="347723" y="386198"/>
                  <a:pt x="346323" y="376434"/>
                </a:cubicBezTo>
                <a:cubicBezTo>
                  <a:pt x="344924" y="366671"/>
                  <a:pt x="349017" y="356930"/>
                  <a:pt x="356971" y="351097"/>
                </a:cubicBezTo>
                <a:cubicBezTo>
                  <a:pt x="447550" y="277351"/>
                  <a:pt x="497515" y="210553"/>
                  <a:pt x="497515" y="162725"/>
                </a:cubicBezTo>
                <a:cubicBezTo>
                  <a:pt x="500838" y="115373"/>
                  <a:pt x="468839" y="72783"/>
                  <a:pt x="422433" y="62794"/>
                </a:cubicBezTo>
                <a:cubicBezTo>
                  <a:pt x="377894" y="54272"/>
                  <a:pt x="333819" y="79604"/>
                  <a:pt x="318762" y="122378"/>
                </a:cubicBezTo>
                <a:cubicBezTo>
                  <a:pt x="314498" y="132147"/>
                  <a:pt x="304838" y="138447"/>
                  <a:pt x="294180" y="138410"/>
                </a:cubicBezTo>
                <a:cubicBezTo>
                  <a:pt x="283522" y="138447"/>
                  <a:pt x="273861" y="132147"/>
                  <a:pt x="269598" y="122378"/>
                </a:cubicBezTo>
                <a:cubicBezTo>
                  <a:pt x="254743" y="79566"/>
                  <a:pt x="210683" y="54177"/>
                  <a:pt x="166193" y="62794"/>
                </a:cubicBezTo>
                <a:cubicBezTo>
                  <a:pt x="119358" y="72707"/>
                  <a:pt x="87125" y="115798"/>
                  <a:pt x="90844" y="163526"/>
                </a:cubicBezTo>
                <a:cubicBezTo>
                  <a:pt x="90844" y="245021"/>
                  <a:pt x="228183" y="354838"/>
                  <a:pt x="308341" y="408277"/>
                </a:cubicBezTo>
                <a:cubicBezTo>
                  <a:pt x="332486" y="423464"/>
                  <a:pt x="359056" y="434399"/>
                  <a:pt x="386896" y="440607"/>
                </a:cubicBezTo>
                <a:cubicBezTo>
                  <a:pt x="407145" y="414212"/>
                  <a:pt x="441864" y="403496"/>
                  <a:pt x="473467" y="413888"/>
                </a:cubicBezTo>
                <a:lnTo>
                  <a:pt x="619890" y="462517"/>
                </a:lnTo>
                <a:cubicBezTo>
                  <a:pt x="625367" y="464240"/>
                  <a:pt x="629843" y="468229"/>
                  <a:pt x="632181" y="473472"/>
                </a:cubicBezTo>
                <a:cubicBezTo>
                  <a:pt x="634354" y="478800"/>
                  <a:pt x="634257" y="484784"/>
                  <a:pt x="631914" y="490038"/>
                </a:cubicBezTo>
                <a:close/>
              </a:path>
            </a:pathLst>
          </a:custGeom>
          <a:solidFill>
            <a:schemeClr val="accent5">
              <a:lumMod val="75000"/>
            </a:schemeClr>
          </a:solidFill>
          <a:ln>
            <a:noFill/>
          </a:ln>
        </p:spPr>
        <p:txBody>
          <a:bodyPr rtlCol="0" anchor="ctr"/>
          <a:lstStyle/>
          <a:p>
            <a:pPr algn="just"/>
            <a:endParaRPr sz="3600"/>
          </a:p>
        </p:txBody>
      </p:sp>
      <p:sp>
        <p:nvSpPr>
          <p:cNvPr id="60" name="Rounded Rectangle 19">
            <a:extLst>
              <a:ext uri="{FF2B5EF4-FFF2-40B4-BE49-F238E27FC236}">
                <a16:creationId xmlns:a16="http://schemas.microsoft.com/office/drawing/2014/main" id="{30366289-D115-F0FB-D1B0-A0AF7714BD5D}"/>
              </a:ext>
            </a:extLst>
          </p:cNvPr>
          <p:cNvSpPr/>
          <p:nvPr/>
        </p:nvSpPr>
        <p:spPr>
          <a:xfrm>
            <a:off x="9166839" y="3566821"/>
            <a:ext cx="1156844" cy="1012407"/>
          </a:xfrm>
          <a:custGeom>
            <a:avLst/>
            <a:gdLst/>
            <a:ahLst/>
            <a:cxnLst/>
            <a:rect l="0" t="0" r="0" b="0"/>
            <a:pathLst>
              <a:path w="641566" h="641267">
                <a:moveTo>
                  <a:pt x="641267" y="24047"/>
                </a:moveTo>
                <a:lnTo>
                  <a:pt x="641267" y="216160"/>
                </a:lnTo>
                <a:cubicBezTo>
                  <a:pt x="641267" y="220587"/>
                  <a:pt x="637678" y="224176"/>
                  <a:pt x="633251" y="224176"/>
                </a:cubicBezTo>
                <a:lnTo>
                  <a:pt x="613212" y="224176"/>
                </a:lnTo>
                <a:cubicBezTo>
                  <a:pt x="611098" y="224181"/>
                  <a:pt x="609345" y="222544"/>
                  <a:pt x="609204" y="220435"/>
                </a:cubicBezTo>
                <a:cubicBezTo>
                  <a:pt x="607329" y="195333"/>
                  <a:pt x="586415" y="175922"/>
                  <a:pt x="561242" y="175922"/>
                </a:cubicBezTo>
                <a:cubicBezTo>
                  <a:pt x="536070" y="175922"/>
                  <a:pt x="515156" y="195333"/>
                  <a:pt x="513281" y="220435"/>
                </a:cubicBezTo>
                <a:cubicBezTo>
                  <a:pt x="513140" y="222544"/>
                  <a:pt x="511386" y="224181"/>
                  <a:pt x="509273" y="224176"/>
                </a:cubicBezTo>
                <a:lnTo>
                  <a:pt x="452895" y="224176"/>
                </a:lnTo>
                <a:cubicBezTo>
                  <a:pt x="450829" y="224176"/>
                  <a:pt x="449154" y="222501"/>
                  <a:pt x="449154" y="220435"/>
                </a:cubicBezTo>
                <a:cubicBezTo>
                  <a:pt x="447817" y="205461"/>
                  <a:pt x="439630" y="191948"/>
                  <a:pt x="426977" y="183830"/>
                </a:cubicBezTo>
                <a:cubicBezTo>
                  <a:pt x="425866" y="183131"/>
                  <a:pt x="425168" y="181934"/>
                  <a:pt x="425107" y="180623"/>
                </a:cubicBezTo>
                <a:lnTo>
                  <a:pt x="425107" y="24047"/>
                </a:lnTo>
                <a:cubicBezTo>
                  <a:pt x="424808" y="11060"/>
                  <a:pt x="435098" y="291"/>
                  <a:pt x="448085" y="0"/>
                </a:cubicBezTo>
                <a:lnTo>
                  <a:pt x="618288" y="0"/>
                </a:lnTo>
                <a:cubicBezTo>
                  <a:pt x="631276" y="291"/>
                  <a:pt x="641566" y="11060"/>
                  <a:pt x="641267" y="24047"/>
                </a:cubicBezTo>
                <a:close/>
                <a:moveTo>
                  <a:pt x="257041" y="120237"/>
                </a:moveTo>
                <a:cubicBezTo>
                  <a:pt x="257041" y="75967"/>
                  <a:pt x="292929" y="40079"/>
                  <a:pt x="337199" y="40079"/>
                </a:cubicBezTo>
                <a:lnTo>
                  <a:pt x="384760" y="40079"/>
                </a:lnTo>
                <a:cubicBezTo>
                  <a:pt x="393614" y="40079"/>
                  <a:pt x="400792" y="47256"/>
                  <a:pt x="400792" y="56110"/>
                </a:cubicBezTo>
                <a:lnTo>
                  <a:pt x="400792" y="172340"/>
                </a:lnTo>
                <a:cubicBezTo>
                  <a:pt x="400703" y="174320"/>
                  <a:pt x="399265" y="175979"/>
                  <a:pt x="397318" y="176348"/>
                </a:cubicBezTo>
                <a:cubicBezTo>
                  <a:pt x="371952" y="177767"/>
                  <a:pt x="352123" y="198771"/>
                  <a:pt x="352162" y="224176"/>
                </a:cubicBezTo>
                <a:lnTo>
                  <a:pt x="352162" y="228985"/>
                </a:lnTo>
                <a:cubicBezTo>
                  <a:pt x="352643" y="230000"/>
                  <a:pt x="352643" y="231177"/>
                  <a:pt x="352162" y="232192"/>
                </a:cubicBezTo>
                <a:cubicBezTo>
                  <a:pt x="351231" y="232627"/>
                  <a:pt x="350155" y="232627"/>
                  <a:pt x="349223" y="232192"/>
                </a:cubicBezTo>
                <a:lnTo>
                  <a:pt x="289104" y="232192"/>
                </a:lnTo>
                <a:cubicBezTo>
                  <a:pt x="271396" y="232192"/>
                  <a:pt x="257041" y="217836"/>
                  <a:pt x="257041" y="200128"/>
                </a:cubicBezTo>
                <a:close/>
                <a:moveTo>
                  <a:pt x="290975" y="117031"/>
                </a:moveTo>
                <a:cubicBezTo>
                  <a:pt x="290499" y="117953"/>
                  <a:pt x="290499" y="119048"/>
                  <a:pt x="290975" y="119970"/>
                </a:cubicBezTo>
                <a:lnTo>
                  <a:pt x="293914" y="119970"/>
                </a:lnTo>
                <a:lnTo>
                  <a:pt x="365255" y="119970"/>
                </a:lnTo>
                <a:cubicBezTo>
                  <a:pt x="366295" y="119973"/>
                  <a:pt x="367289" y="119542"/>
                  <a:pt x="367999" y="118782"/>
                </a:cubicBezTo>
                <a:cubicBezTo>
                  <a:pt x="368709" y="118021"/>
                  <a:pt x="369070" y="117000"/>
                  <a:pt x="368996" y="115962"/>
                </a:cubicBezTo>
                <a:lnTo>
                  <a:pt x="368996" y="76150"/>
                </a:lnTo>
                <a:cubicBezTo>
                  <a:pt x="369070" y="75113"/>
                  <a:pt x="368709" y="74091"/>
                  <a:pt x="367999" y="73330"/>
                </a:cubicBezTo>
                <a:cubicBezTo>
                  <a:pt x="367289" y="72570"/>
                  <a:pt x="366295" y="72140"/>
                  <a:pt x="365255" y="72142"/>
                </a:cubicBezTo>
                <a:lnTo>
                  <a:pt x="337199" y="72142"/>
                </a:lnTo>
                <a:cubicBezTo>
                  <a:pt x="312564" y="73047"/>
                  <a:pt x="292602" y="92433"/>
                  <a:pt x="290975" y="117031"/>
                </a:cubicBezTo>
                <a:close/>
                <a:moveTo>
                  <a:pt x="368996" y="224176"/>
                </a:moveTo>
                <a:cubicBezTo>
                  <a:pt x="368992" y="206465"/>
                  <a:pt x="383348" y="192106"/>
                  <a:pt x="401059" y="192106"/>
                </a:cubicBezTo>
                <a:cubicBezTo>
                  <a:pt x="418770" y="192106"/>
                  <a:pt x="433126" y="206465"/>
                  <a:pt x="433122" y="224176"/>
                </a:cubicBezTo>
                <a:cubicBezTo>
                  <a:pt x="433126" y="241887"/>
                  <a:pt x="418770" y="256246"/>
                  <a:pt x="401059" y="256246"/>
                </a:cubicBezTo>
                <a:cubicBezTo>
                  <a:pt x="383348" y="256246"/>
                  <a:pt x="368992" y="241887"/>
                  <a:pt x="368996" y="224176"/>
                </a:cubicBezTo>
                <a:moveTo>
                  <a:pt x="529045" y="224176"/>
                </a:moveTo>
                <a:cubicBezTo>
                  <a:pt x="529041" y="206465"/>
                  <a:pt x="543398" y="192106"/>
                  <a:pt x="561109" y="192106"/>
                </a:cubicBezTo>
                <a:cubicBezTo>
                  <a:pt x="578819" y="192106"/>
                  <a:pt x="593176" y="206465"/>
                  <a:pt x="593172" y="224176"/>
                </a:cubicBezTo>
                <a:cubicBezTo>
                  <a:pt x="593176" y="241887"/>
                  <a:pt x="578820" y="256246"/>
                  <a:pt x="561109" y="256246"/>
                </a:cubicBezTo>
                <a:cubicBezTo>
                  <a:pt x="543398" y="256246"/>
                  <a:pt x="529041" y="241887"/>
                  <a:pt x="529045" y="224176"/>
                </a:cubicBezTo>
                <a:moveTo>
                  <a:pt x="339070" y="526106"/>
                </a:moveTo>
                <a:lnTo>
                  <a:pt x="339070" y="593974"/>
                </a:lnTo>
                <a:cubicBezTo>
                  <a:pt x="339070" y="620093"/>
                  <a:pt x="317896" y="641267"/>
                  <a:pt x="291776" y="641267"/>
                </a:cubicBezTo>
                <a:lnTo>
                  <a:pt x="47293" y="641267"/>
                </a:lnTo>
                <a:cubicBezTo>
                  <a:pt x="21174" y="641267"/>
                  <a:pt x="0" y="620093"/>
                  <a:pt x="0" y="593974"/>
                </a:cubicBezTo>
                <a:lnTo>
                  <a:pt x="0" y="526106"/>
                </a:lnTo>
                <a:cubicBezTo>
                  <a:pt x="132" y="437635"/>
                  <a:pt x="68122" y="364066"/>
                  <a:pt x="156308" y="356972"/>
                </a:cubicBezTo>
                <a:lnTo>
                  <a:pt x="156308" y="326512"/>
                </a:lnTo>
                <a:cubicBezTo>
                  <a:pt x="136977" y="319971"/>
                  <a:pt x="125225" y="300395"/>
                  <a:pt x="128539" y="280258"/>
                </a:cubicBezTo>
                <a:cubicBezTo>
                  <a:pt x="131854" y="260122"/>
                  <a:pt x="149260" y="245346"/>
                  <a:pt x="169668" y="245346"/>
                </a:cubicBezTo>
                <a:cubicBezTo>
                  <a:pt x="190076" y="245346"/>
                  <a:pt x="207483" y="260122"/>
                  <a:pt x="210797" y="280258"/>
                </a:cubicBezTo>
                <a:cubicBezTo>
                  <a:pt x="214112" y="300395"/>
                  <a:pt x="202359" y="319971"/>
                  <a:pt x="183028" y="326512"/>
                </a:cubicBezTo>
                <a:lnTo>
                  <a:pt x="183028" y="356972"/>
                </a:lnTo>
                <a:cubicBezTo>
                  <a:pt x="271109" y="364197"/>
                  <a:pt x="338949" y="437730"/>
                  <a:pt x="339070" y="526106"/>
                </a:cubicBezTo>
                <a:close/>
                <a:moveTo>
                  <a:pt x="235933" y="432321"/>
                </a:moveTo>
                <a:cubicBezTo>
                  <a:pt x="219214" y="432613"/>
                  <a:pt x="205857" y="446328"/>
                  <a:pt x="206007" y="463048"/>
                </a:cubicBezTo>
                <a:cubicBezTo>
                  <a:pt x="206007" y="475500"/>
                  <a:pt x="213523" y="486721"/>
                  <a:pt x="225038" y="491461"/>
                </a:cubicBezTo>
                <a:cubicBezTo>
                  <a:pt x="236553" y="496201"/>
                  <a:pt x="249790" y="493523"/>
                  <a:pt x="258556" y="484679"/>
                </a:cubicBezTo>
                <a:cubicBezTo>
                  <a:pt x="267323" y="475836"/>
                  <a:pt x="269885" y="462576"/>
                  <a:pt x="265045" y="451103"/>
                </a:cubicBezTo>
                <a:cubicBezTo>
                  <a:pt x="260205" y="439630"/>
                  <a:pt x="248919" y="432212"/>
                  <a:pt x="236467" y="432321"/>
                </a:cubicBezTo>
                <a:close/>
                <a:moveTo>
                  <a:pt x="103137" y="432321"/>
                </a:moveTo>
                <a:cubicBezTo>
                  <a:pt x="94919" y="432176"/>
                  <a:pt x="86992" y="435358"/>
                  <a:pt x="81156" y="441145"/>
                </a:cubicBezTo>
                <a:cubicBezTo>
                  <a:pt x="75319" y="446931"/>
                  <a:pt x="72069" y="454830"/>
                  <a:pt x="72142" y="463048"/>
                </a:cubicBezTo>
                <a:cubicBezTo>
                  <a:pt x="72142" y="480018"/>
                  <a:pt x="85899" y="493775"/>
                  <a:pt x="102869" y="493775"/>
                </a:cubicBezTo>
                <a:cubicBezTo>
                  <a:pt x="119840" y="493775"/>
                  <a:pt x="133597" y="480018"/>
                  <a:pt x="133597" y="463048"/>
                </a:cubicBezTo>
                <a:cubicBezTo>
                  <a:pt x="133597" y="446078"/>
                  <a:pt x="119840" y="432321"/>
                  <a:pt x="102869" y="432321"/>
                </a:cubicBezTo>
                <a:close/>
                <a:moveTo>
                  <a:pt x="298990" y="546146"/>
                </a:moveTo>
                <a:lnTo>
                  <a:pt x="40079" y="546146"/>
                </a:lnTo>
                <a:lnTo>
                  <a:pt x="40079" y="593974"/>
                </a:lnTo>
                <a:cubicBezTo>
                  <a:pt x="40079" y="597958"/>
                  <a:pt x="43309" y="601188"/>
                  <a:pt x="47293" y="601188"/>
                </a:cubicBezTo>
                <a:lnTo>
                  <a:pt x="291509" y="601188"/>
                </a:lnTo>
                <a:cubicBezTo>
                  <a:pt x="295493" y="601188"/>
                  <a:pt x="298723" y="597958"/>
                  <a:pt x="298723" y="593974"/>
                </a:cubicBezTo>
                <a:close/>
              </a:path>
            </a:pathLst>
          </a:custGeom>
          <a:solidFill>
            <a:schemeClr val="accent5">
              <a:lumMod val="75000"/>
            </a:schemeClr>
          </a:solidFill>
          <a:ln>
            <a:solidFill>
              <a:schemeClr val="accent5">
                <a:lumMod val="75000"/>
              </a:schemeClr>
            </a:solidFill>
          </a:ln>
        </p:spPr>
        <p:txBody>
          <a:bodyPr rtlCol="0" anchor="ctr"/>
          <a:lstStyle/>
          <a:p>
            <a:pPr algn="just"/>
            <a:endParaRPr sz="3600" dirty="0"/>
          </a:p>
        </p:txBody>
      </p:sp>
      <p:sp>
        <p:nvSpPr>
          <p:cNvPr id="61" name="Rounded Rectangle 20">
            <a:extLst>
              <a:ext uri="{FF2B5EF4-FFF2-40B4-BE49-F238E27FC236}">
                <a16:creationId xmlns:a16="http://schemas.microsoft.com/office/drawing/2014/main" id="{2D58C05E-E007-FB66-9FC3-B9050CE4DD57}"/>
              </a:ext>
            </a:extLst>
          </p:cNvPr>
          <p:cNvSpPr/>
          <p:nvPr/>
        </p:nvSpPr>
        <p:spPr>
          <a:xfrm>
            <a:off x="11361420" y="3434614"/>
            <a:ext cx="1386584" cy="963761"/>
          </a:xfrm>
          <a:custGeom>
            <a:avLst/>
            <a:gdLst/>
            <a:ahLst/>
            <a:cxnLst/>
            <a:rect l="0" t="0" r="0" b="0"/>
            <a:pathLst>
              <a:path w="641294" h="641268">
                <a:moveTo>
                  <a:pt x="638600" y="592105"/>
                </a:moveTo>
                <a:cubicBezTo>
                  <a:pt x="640385" y="596331"/>
                  <a:pt x="641294" y="600876"/>
                  <a:pt x="641272" y="605464"/>
                </a:cubicBezTo>
                <a:cubicBezTo>
                  <a:pt x="641272" y="625238"/>
                  <a:pt x="625242" y="641268"/>
                  <a:pt x="605468" y="641268"/>
                </a:cubicBezTo>
                <a:lnTo>
                  <a:pt x="35809" y="641268"/>
                </a:lnTo>
                <a:cubicBezTo>
                  <a:pt x="16035" y="641268"/>
                  <a:pt x="5" y="625238"/>
                  <a:pt x="5" y="605464"/>
                </a:cubicBezTo>
                <a:cubicBezTo>
                  <a:pt x="0" y="600990"/>
                  <a:pt x="815" y="596552"/>
                  <a:pt x="2410" y="592372"/>
                </a:cubicBezTo>
                <a:lnTo>
                  <a:pt x="53444" y="466256"/>
                </a:lnTo>
                <a:cubicBezTo>
                  <a:pt x="53569" y="465459"/>
                  <a:pt x="53569" y="464648"/>
                  <a:pt x="53444" y="463851"/>
                </a:cubicBezTo>
                <a:lnTo>
                  <a:pt x="53444" y="173678"/>
                </a:lnTo>
                <a:cubicBezTo>
                  <a:pt x="53444" y="144164"/>
                  <a:pt x="77369" y="120239"/>
                  <a:pt x="106883" y="120239"/>
                </a:cubicBezTo>
                <a:lnTo>
                  <a:pt x="146160" y="120239"/>
                </a:lnTo>
                <a:cubicBezTo>
                  <a:pt x="148608" y="120232"/>
                  <a:pt x="150864" y="121565"/>
                  <a:pt x="152039" y="123712"/>
                </a:cubicBezTo>
                <a:cubicBezTo>
                  <a:pt x="153402" y="125827"/>
                  <a:pt x="153402" y="128544"/>
                  <a:pt x="152039" y="130659"/>
                </a:cubicBezTo>
                <a:cubicBezTo>
                  <a:pt x="144222" y="142046"/>
                  <a:pt x="138687" y="154840"/>
                  <a:pt x="135740" y="168334"/>
                </a:cubicBezTo>
                <a:cubicBezTo>
                  <a:pt x="135213" y="171453"/>
                  <a:pt x="132490" y="173722"/>
                  <a:pt x="129327" y="173678"/>
                </a:cubicBezTo>
                <a:lnTo>
                  <a:pt x="113563" y="173678"/>
                </a:lnTo>
                <a:cubicBezTo>
                  <a:pt x="109873" y="173678"/>
                  <a:pt x="106883" y="176668"/>
                  <a:pt x="106883" y="180357"/>
                </a:cubicBezTo>
                <a:lnTo>
                  <a:pt x="106883" y="447552"/>
                </a:lnTo>
                <a:cubicBezTo>
                  <a:pt x="106883" y="451241"/>
                  <a:pt x="109873" y="454232"/>
                  <a:pt x="113563" y="454232"/>
                </a:cubicBezTo>
                <a:lnTo>
                  <a:pt x="527715" y="454232"/>
                </a:lnTo>
                <a:cubicBezTo>
                  <a:pt x="531404" y="454232"/>
                  <a:pt x="534394" y="451241"/>
                  <a:pt x="534394" y="447552"/>
                </a:cubicBezTo>
                <a:lnTo>
                  <a:pt x="534394" y="374074"/>
                </a:lnTo>
                <a:cubicBezTo>
                  <a:pt x="534394" y="359317"/>
                  <a:pt x="546357" y="347354"/>
                  <a:pt x="561114" y="347354"/>
                </a:cubicBezTo>
                <a:cubicBezTo>
                  <a:pt x="575871" y="347354"/>
                  <a:pt x="587833" y="359317"/>
                  <a:pt x="587833" y="374074"/>
                </a:cubicBezTo>
                <a:lnTo>
                  <a:pt x="587833" y="463851"/>
                </a:lnTo>
                <a:cubicBezTo>
                  <a:pt x="587708" y="464648"/>
                  <a:pt x="587708" y="465459"/>
                  <a:pt x="587833" y="466256"/>
                </a:cubicBezTo>
                <a:close/>
                <a:moveTo>
                  <a:pt x="280559" y="587829"/>
                </a:moveTo>
                <a:lnTo>
                  <a:pt x="360718" y="587829"/>
                </a:lnTo>
                <a:cubicBezTo>
                  <a:pt x="368096" y="587829"/>
                  <a:pt x="374078" y="581848"/>
                  <a:pt x="374078" y="574470"/>
                </a:cubicBezTo>
                <a:cubicBezTo>
                  <a:pt x="374078" y="567091"/>
                  <a:pt x="368096" y="561110"/>
                  <a:pt x="360718" y="561110"/>
                </a:cubicBezTo>
                <a:lnTo>
                  <a:pt x="280559" y="561110"/>
                </a:lnTo>
                <a:cubicBezTo>
                  <a:pt x="273181" y="561110"/>
                  <a:pt x="267200" y="567091"/>
                  <a:pt x="267200" y="574470"/>
                </a:cubicBezTo>
                <a:cubicBezTo>
                  <a:pt x="267200" y="581848"/>
                  <a:pt x="273181" y="587829"/>
                  <a:pt x="280559" y="587829"/>
                </a:cubicBezTo>
                <a:close/>
                <a:moveTo>
                  <a:pt x="641272" y="26720"/>
                </a:moveTo>
                <a:lnTo>
                  <a:pt x="641272" y="53440"/>
                </a:lnTo>
                <a:cubicBezTo>
                  <a:pt x="641272" y="68197"/>
                  <a:pt x="629310" y="80159"/>
                  <a:pt x="614553" y="80159"/>
                </a:cubicBezTo>
                <a:lnTo>
                  <a:pt x="594513" y="80159"/>
                </a:lnTo>
                <a:cubicBezTo>
                  <a:pt x="590824" y="80159"/>
                  <a:pt x="587833" y="83150"/>
                  <a:pt x="587833" y="86839"/>
                </a:cubicBezTo>
                <a:lnTo>
                  <a:pt x="587833" y="267196"/>
                </a:lnTo>
                <a:cubicBezTo>
                  <a:pt x="587833" y="281952"/>
                  <a:pt x="575871" y="293915"/>
                  <a:pt x="561114" y="293915"/>
                </a:cubicBezTo>
                <a:lnTo>
                  <a:pt x="400797" y="293915"/>
                </a:lnTo>
                <a:cubicBezTo>
                  <a:pt x="386040" y="293915"/>
                  <a:pt x="374078" y="281952"/>
                  <a:pt x="374078" y="267196"/>
                </a:cubicBezTo>
                <a:lnTo>
                  <a:pt x="374078" y="86839"/>
                </a:lnTo>
                <a:cubicBezTo>
                  <a:pt x="374078" y="83150"/>
                  <a:pt x="371087" y="80159"/>
                  <a:pt x="367398" y="80159"/>
                </a:cubicBezTo>
                <a:lnTo>
                  <a:pt x="347358" y="80159"/>
                </a:lnTo>
                <a:cubicBezTo>
                  <a:pt x="332601" y="80159"/>
                  <a:pt x="320639" y="68197"/>
                  <a:pt x="320639" y="53440"/>
                </a:cubicBezTo>
                <a:lnTo>
                  <a:pt x="320639" y="26720"/>
                </a:lnTo>
                <a:cubicBezTo>
                  <a:pt x="320639" y="11964"/>
                  <a:pt x="332601" y="1"/>
                  <a:pt x="347358" y="1"/>
                </a:cubicBezTo>
                <a:lnTo>
                  <a:pt x="414424" y="1"/>
                </a:lnTo>
                <a:cubicBezTo>
                  <a:pt x="420773" y="0"/>
                  <a:pt x="426247" y="4467"/>
                  <a:pt x="427517" y="10689"/>
                </a:cubicBezTo>
                <a:cubicBezTo>
                  <a:pt x="432672" y="35972"/>
                  <a:pt x="455157" y="53960"/>
                  <a:pt x="480955" y="53440"/>
                </a:cubicBezTo>
                <a:cubicBezTo>
                  <a:pt x="506754" y="53960"/>
                  <a:pt x="529239" y="35972"/>
                  <a:pt x="534394" y="10689"/>
                </a:cubicBezTo>
                <a:cubicBezTo>
                  <a:pt x="535568" y="4842"/>
                  <a:pt x="540474" y="481"/>
                  <a:pt x="546418" y="1"/>
                </a:cubicBezTo>
                <a:lnTo>
                  <a:pt x="614553" y="1"/>
                </a:lnTo>
                <a:cubicBezTo>
                  <a:pt x="629310" y="1"/>
                  <a:pt x="641272" y="11964"/>
                  <a:pt x="641272" y="26720"/>
                </a:cubicBezTo>
                <a:close/>
                <a:moveTo>
                  <a:pt x="5" y="1"/>
                </a:moveTo>
                <a:moveTo>
                  <a:pt x="289644" y="219902"/>
                </a:moveTo>
                <a:cubicBezTo>
                  <a:pt x="314347" y="229962"/>
                  <a:pt x="329998" y="254530"/>
                  <a:pt x="328675" y="281170"/>
                </a:cubicBezTo>
                <a:cubicBezTo>
                  <a:pt x="327352" y="307810"/>
                  <a:pt x="309344" y="330707"/>
                  <a:pt x="283766" y="338269"/>
                </a:cubicBezTo>
                <a:cubicBezTo>
                  <a:pt x="280916" y="339101"/>
                  <a:pt x="278956" y="341713"/>
                  <a:pt x="278956" y="344682"/>
                </a:cubicBezTo>
                <a:lnTo>
                  <a:pt x="278956" y="347354"/>
                </a:lnTo>
                <a:cubicBezTo>
                  <a:pt x="278956" y="362111"/>
                  <a:pt x="266993" y="374074"/>
                  <a:pt x="252237" y="374074"/>
                </a:cubicBezTo>
                <a:cubicBezTo>
                  <a:pt x="237480" y="374074"/>
                  <a:pt x="225517" y="362111"/>
                  <a:pt x="225517" y="347354"/>
                </a:cubicBezTo>
                <a:cubicBezTo>
                  <a:pt x="225374" y="343622"/>
                  <a:pt x="222305" y="340671"/>
                  <a:pt x="218570" y="340674"/>
                </a:cubicBezTo>
                <a:lnTo>
                  <a:pt x="212158" y="340674"/>
                </a:lnTo>
                <a:cubicBezTo>
                  <a:pt x="197401" y="340674"/>
                  <a:pt x="185438" y="328712"/>
                  <a:pt x="185438" y="313955"/>
                </a:cubicBezTo>
                <a:cubicBezTo>
                  <a:pt x="185438" y="299198"/>
                  <a:pt x="197401" y="287235"/>
                  <a:pt x="212158" y="287235"/>
                </a:cubicBezTo>
                <a:lnTo>
                  <a:pt x="265596" y="287235"/>
                </a:lnTo>
                <a:cubicBezTo>
                  <a:pt x="270095" y="287450"/>
                  <a:pt x="274072" y="284336"/>
                  <a:pt x="274942" y="279917"/>
                </a:cubicBezTo>
                <a:cubicBezTo>
                  <a:pt x="275813" y="275498"/>
                  <a:pt x="273314" y="271108"/>
                  <a:pt x="269070" y="269600"/>
                </a:cubicBezTo>
                <a:lnTo>
                  <a:pt x="213761" y="247690"/>
                </a:lnTo>
                <a:cubicBezTo>
                  <a:pt x="188961" y="237991"/>
                  <a:pt x="172976" y="213703"/>
                  <a:pt x="173877" y="187089"/>
                </a:cubicBezTo>
                <a:cubicBezTo>
                  <a:pt x="174779" y="160474"/>
                  <a:pt x="192369" y="137323"/>
                  <a:pt x="217769" y="129323"/>
                </a:cubicBezTo>
                <a:cubicBezTo>
                  <a:pt x="220673" y="128514"/>
                  <a:pt x="222724" y="125923"/>
                  <a:pt x="222845" y="122910"/>
                </a:cubicBezTo>
                <a:lnTo>
                  <a:pt x="222845" y="120238"/>
                </a:lnTo>
                <a:cubicBezTo>
                  <a:pt x="222845" y="105482"/>
                  <a:pt x="234808" y="93519"/>
                  <a:pt x="249565" y="93519"/>
                </a:cubicBezTo>
                <a:cubicBezTo>
                  <a:pt x="264321" y="93519"/>
                  <a:pt x="276284" y="105482"/>
                  <a:pt x="276284" y="120238"/>
                </a:cubicBezTo>
                <a:cubicBezTo>
                  <a:pt x="276281" y="123826"/>
                  <a:pt x="279112" y="126775"/>
                  <a:pt x="282697" y="126918"/>
                </a:cubicBezTo>
                <a:lnTo>
                  <a:pt x="289644" y="126918"/>
                </a:lnTo>
                <a:cubicBezTo>
                  <a:pt x="304401" y="126918"/>
                  <a:pt x="316363" y="138881"/>
                  <a:pt x="316363" y="153638"/>
                </a:cubicBezTo>
                <a:cubicBezTo>
                  <a:pt x="316363" y="168395"/>
                  <a:pt x="304401" y="180357"/>
                  <a:pt x="289644" y="180357"/>
                </a:cubicBezTo>
                <a:lnTo>
                  <a:pt x="236205" y="180357"/>
                </a:lnTo>
                <a:cubicBezTo>
                  <a:pt x="231706" y="180143"/>
                  <a:pt x="227729" y="183257"/>
                  <a:pt x="226859" y="187676"/>
                </a:cubicBezTo>
                <a:cubicBezTo>
                  <a:pt x="225989" y="192095"/>
                  <a:pt x="228487" y="196484"/>
                  <a:pt x="232731" y="197992"/>
                </a:cubicBezTo>
                <a:lnTo>
                  <a:pt x="288041" y="219902"/>
                </a:lnTo>
                <a:close/>
              </a:path>
            </a:pathLst>
          </a:custGeom>
          <a:solidFill>
            <a:schemeClr val="accent5">
              <a:lumMod val="75000"/>
            </a:schemeClr>
          </a:solidFill>
          <a:ln>
            <a:noFill/>
          </a:ln>
        </p:spPr>
        <p:txBody>
          <a:bodyPr rtlCol="0" anchor="ctr"/>
          <a:lstStyle/>
          <a:p>
            <a:pPr algn="just"/>
            <a:endParaRPr sz="3600" dirty="0"/>
          </a:p>
        </p:txBody>
      </p:sp>
      <p:sp>
        <p:nvSpPr>
          <p:cNvPr id="62" name="TextBox 61">
            <a:extLst>
              <a:ext uri="{FF2B5EF4-FFF2-40B4-BE49-F238E27FC236}">
                <a16:creationId xmlns:a16="http://schemas.microsoft.com/office/drawing/2014/main" id="{9A7039D2-FF8D-636B-FA06-EDF45FCFE5A8}"/>
              </a:ext>
            </a:extLst>
          </p:cNvPr>
          <p:cNvSpPr txBox="1"/>
          <p:nvPr/>
        </p:nvSpPr>
        <p:spPr>
          <a:xfrm>
            <a:off x="2045301" y="5961362"/>
            <a:ext cx="999267" cy="448726"/>
          </a:xfrm>
          <a:prstGeom prst="rect">
            <a:avLst/>
          </a:prstGeom>
          <a:noFill/>
          <a:ln>
            <a:noFill/>
          </a:ln>
        </p:spPr>
        <p:txBody>
          <a:bodyPr wrap="none" lIns="0" tIns="0" rIns="0" bIns="0" anchor="t">
            <a:spAutoFit/>
          </a:bodyPr>
          <a:lstStyle/>
          <a:p>
            <a:pPr algn="just"/>
            <a:r>
              <a:rPr sz="3200" b="1" dirty="0">
                <a:solidFill>
                  <a:schemeClr val="accent5">
                    <a:lumMod val="75000"/>
                  </a:schemeClr>
                </a:solidFill>
              </a:rPr>
              <a:t>Retail</a:t>
            </a:r>
          </a:p>
        </p:txBody>
      </p:sp>
      <p:sp>
        <p:nvSpPr>
          <p:cNvPr id="63" name="TextBox 62">
            <a:extLst>
              <a:ext uri="{FF2B5EF4-FFF2-40B4-BE49-F238E27FC236}">
                <a16:creationId xmlns:a16="http://schemas.microsoft.com/office/drawing/2014/main" id="{CFD1F219-AE79-7668-2742-1FCF3C37A3F7}"/>
              </a:ext>
            </a:extLst>
          </p:cNvPr>
          <p:cNvSpPr txBox="1"/>
          <p:nvPr/>
        </p:nvSpPr>
        <p:spPr>
          <a:xfrm>
            <a:off x="4321956" y="5931805"/>
            <a:ext cx="1053951" cy="448726"/>
          </a:xfrm>
          <a:prstGeom prst="rect">
            <a:avLst/>
          </a:prstGeom>
          <a:noFill/>
          <a:ln>
            <a:noFill/>
          </a:ln>
        </p:spPr>
        <p:txBody>
          <a:bodyPr wrap="none" lIns="0" tIns="0" rIns="0" bIns="0" anchor="t">
            <a:spAutoFit/>
          </a:bodyPr>
          <a:lstStyle/>
          <a:p>
            <a:pPr algn="just"/>
            <a:r>
              <a:rPr sz="3200" b="1" dirty="0">
                <a:solidFill>
                  <a:schemeClr val="accent5">
                    <a:lumMod val="75000"/>
                  </a:schemeClr>
                </a:solidFill>
              </a:rPr>
              <a:t>FMCG</a:t>
            </a:r>
          </a:p>
        </p:txBody>
      </p:sp>
      <p:sp>
        <p:nvSpPr>
          <p:cNvPr id="64" name="TextBox 63">
            <a:extLst>
              <a:ext uri="{FF2B5EF4-FFF2-40B4-BE49-F238E27FC236}">
                <a16:creationId xmlns:a16="http://schemas.microsoft.com/office/drawing/2014/main" id="{5F0FC10D-D162-C9D8-1F2F-5446A1C41C50}"/>
              </a:ext>
            </a:extLst>
          </p:cNvPr>
          <p:cNvSpPr txBox="1"/>
          <p:nvPr/>
        </p:nvSpPr>
        <p:spPr>
          <a:xfrm>
            <a:off x="6501840" y="5897462"/>
            <a:ext cx="1904010" cy="448726"/>
          </a:xfrm>
          <a:prstGeom prst="rect">
            <a:avLst/>
          </a:prstGeom>
          <a:noFill/>
          <a:ln>
            <a:noFill/>
          </a:ln>
        </p:spPr>
        <p:txBody>
          <a:bodyPr wrap="none" lIns="0" tIns="0" rIns="0" bIns="0" anchor="t">
            <a:spAutoFit/>
          </a:bodyPr>
          <a:lstStyle/>
          <a:p>
            <a:pPr algn="just"/>
            <a:r>
              <a:rPr sz="3200" b="1" dirty="0">
                <a:solidFill>
                  <a:schemeClr val="accent5">
                    <a:lumMod val="75000"/>
                  </a:schemeClr>
                </a:solidFill>
              </a:rPr>
              <a:t>Healthcare</a:t>
            </a:r>
          </a:p>
        </p:txBody>
      </p:sp>
      <p:sp>
        <p:nvSpPr>
          <p:cNvPr id="65" name="TextBox 64">
            <a:extLst>
              <a:ext uri="{FF2B5EF4-FFF2-40B4-BE49-F238E27FC236}">
                <a16:creationId xmlns:a16="http://schemas.microsoft.com/office/drawing/2014/main" id="{7EC14F07-5799-9863-98C0-58E5750856A0}"/>
              </a:ext>
            </a:extLst>
          </p:cNvPr>
          <p:cNvSpPr txBox="1"/>
          <p:nvPr/>
        </p:nvSpPr>
        <p:spPr>
          <a:xfrm>
            <a:off x="9039094" y="5884485"/>
            <a:ext cx="1467865" cy="448726"/>
          </a:xfrm>
          <a:prstGeom prst="rect">
            <a:avLst/>
          </a:prstGeom>
          <a:noFill/>
          <a:ln>
            <a:noFill/>
          </a:ln>
        </p:spPr>
        <p:txBody>
          <a:bodyPr wrap="none" lIns="0" tIns="0" rIns="0" bIns="0" anchor="t">
            <a:spAutoFit/>
          </a:bodyPr>
          <a:lstStyle/>
          <a:p>
            <a:pPr algn="just"/>
            <a:r>
              <a:rPr sz="3200" b="1" dirty="0">
                <a:solidFill>
                  <a:schemeClr val="accent5">
                    <a:lumMod val="75000"/>
                  </a:schemeClr>
                </a:solidFill>
              </a:rPr>
              <a:t>Logistics</a:t>
            </a:r>
          </a:p>
        </p:txBody>
      </p:sp>
      <p:sp>
        <p:nvSpPr>
          <p:cNvPr id="66" name="TextBox 65">
            <a:extLst>
              <a:ext uri="{FF2B5EF4-FFF2-40B4-BE49-F238E27FC236}">
                <a16:creationId xmlns:a16="http://schemas.microsoft.com/office/drawing/2014/main" id="{8E094730-96FE-3CBB-2C26-D61A13A3B2F3}"/>
              </a:ext>
            </a:extLst>
          </p:cNvPr>
          <p:cNvSpPr txBox="1"/>
          <p:nvPr/>
        </p:nvSpPr>
        <p:spPr>
          <a:xfrm>
            <a:off x="11106496" y="5833187"/>
            <a:ext cx="2168718" cy="448726"/>
          </a:xfrm>
          <a:prstGeom prst="rect">
            <a:avLst/>
          </a:prstGeom>
          <a:noFill/>
          <a:ln>
            <a:noFill/>
          </a:ln>
        </p:spPr>
        <p:txBody>
          <a:bodyPr wrap="none" lIns="0" tIns="0" rIns="0" bIns="0" anchor="t">
            <a:spAutoFit/>
          </a:bodyPr>
          <a:lstStyle/>
          <a:p>
            <a:pPr algn="just"/>
            <a:r>
              <a:rPr sz="3200" b="1" dirty="0">
                <a:solidFill>
                  <a:schemeClr val="accent5">
                    <a:lumMod val="75000"/>
                  </a:schemeClr>
                </a:solidFill>
              </a:rPr>
              <a:t>E-commerce</a:t>
            </a:r>
          </a:p>
        </p:txBody>
      </p:sp>
      <p:sp>
        <p:nvSpPr>
          <p:cNvPr id="67" name="TextBox 66">
            <a:extLst>
              <a:ext uri="{FF2B5EF4-FFF2-40B4-BE49-F238E27FC236}">
                <a16:creationId xmlns:a16="http://schemas.microsoft.com/office/drawing/2014/main" id="{1C9F4BB2-0D0A-7CCE-89D5-1C7B817B0617}"/>
              </a:ext>
            </a:extLst>
          </p:cNvPr>
          <p:cNvSpPr txBox="1"/>
          <p:nvPr/>
        </p:nvSpPr>
        <p:spPr>
          <a:xfrm>
            <a:off x="2041712" y="6453547"/>
            <a:ext cx="1637036" cy="1121813"/>
          </a:xfrm>
          <a:prstGeom prst="rect">
            <a:avLst/>
          </a:prstGeom>
          <a:noFill/>
          <a:ln>
            <a:noFill/>
          </a:ln>
        </p:spPr>
        <p:txBody>
          <a:bodyPr wrap="square" lIns="0" tIns="0" rIns="0" bIns="0" anchor="t">
            <a:spAutoFit/>
          </a:bodyPr>
          <a:lstStyle/>
          <a:p>
            <a:pPr algn="just"/>
            <a:r>
              <a:rPr sz="2000" b="0" dirty="0">
                <a:solidFill>
                  <a:srgbClr val="484848"/>
                </a:solidFill>
              </a:rPr>
              <a:t>Companies selling
goods to
consumers.</a:t>
            </a:r>
          </a:p>
        </p:txBody>
      </p:sp>
      <p:sp>
        <p:nvSpPr>
          <p:cNvPr id="68" name="TextBox 67">
            <a:extLst>
              <a:ext uri="{FF2B5EF4-FFF2-40B4-BE49-F238E27FC236}">
                <a16:creationId xmlns:a16="http://schemas.microsoft.com/office/drawing/2014/main" id="{6BD41527-9CD6-8E04-64F7-B9FB4B51F5B1}"/>
              </a:ext>
            </a:extLst>
          </p:cNvPr>
          <p:cNvSpPr txBox="1"/>
          <p:nvPr/>
        </p:nvSpPr>
        <p:spPr>
          <a:xfrm>
            <a:off x="4318846" y="6418796"/>
            <a:ext cx="1724497" cy="1121813"/>
          </a:xfrm>
          <a:prstGeom prst="rect">
            <a:avLst/>
          </a:prstGeom>
          <a:noFill/>
          <a:ln>
            <a:noFill/>
          </a:ln>
        </p:spPr>
        <p:txBody>
          <a:bodyPr wrap="square" lIns="0" tIns="0" rIns="0" bIns="0" anchor="t">
            <a:spAutoFit/>
          </a:bodyPr>
          <a:lstStyle/>
          <a:p>
            <a:pPr algn="just"/>
            <a:r>
              <a:rPr sz="2000" b="0" dirty="0">
                <a:solidFill>
                  <a:srgbClr val="484848"/>
                </a:solidFill>
              </a:rPr>
              <a:t>Fast-moving
consumer goods like
packaged foods.</a:t>
            </a:r>
          </a:p>
        </p:txBody>
      </p:sp>
      <p:sp>
        <p:nvSpPr>
          <p:cNvPr id="69" name="TextBox 68">
            <a:extLst>
              <a:ext uri="{FF2B5EF4-FFF2-40B4-BE49-F238E27FC236}">
                <a16:creationId xmlns:a16="http://schemas.microsoft.com/office/drawing/2014/main" id="{6FB19C6F-401C-659A-158E-3AAF5E25EF90}"/>
              </a:ext>
            </a:extLst>
          </p:cNvPr>
          <p:cNvSpPr txBox="1"/>
          <p:nvPr/>
        </p:nvSpPr>
        <p:spPr>
          <a:xfrm>
            <a:off x="6496796" y="6411597"/>
            <a:ext cx="2029339" cy="841360"/>
          </a:xfrm>
          <a:prstGeom prst="rect">
            <a:avLst/>
          </a:prstGeom>
          <a:noFill/>
          <a:ln>
            <a:noFill/>
          </a:ln>
        </p:spPr>
        <p:txBody>
          <a:bodyPr wrap="none" lIns="0" tIns="0" rIns="0" bIns="0" anchor="t">
            <a:spAutoFit/>
          </a:bodyPr>
          <a:lstStyle/>
          <a:p>
            <a:pPr algn="just"/>
            <a:r>
              <a:rPr sz="2000" b="0" dirty="0">
                <a:solidFill>
                  <a:srgbClr val="484848"/>
                </a:solidFill>
              </a:rPr>
              <a:t>Services related to
medicine and well-
being.</a:t>
            </a:r>
          </a:p>
        </p:txBody>
      </p:sp>
      <p:sp>
        <p:nvSpPr>
          <p:cNvPr id="70" name="TextBox 69">
            <a:extLst>
              <a:ext uri="{FF2B5EF4-FFF2-40B4-BE49-F238E27FC236}">
                <a16:creationId xmlns:a16="http://schemas.microsoft.com/office/drawing/2014/main" id="{9AB9F853-C479-9237-370D-DAAABED14DCC}"/>
              </a:ext>
            </a:extLst>
          </p:cNvPr>
          <p:cNvSpPr txBox="1"/>
          <p:nvPr/>
        </p:nvSpPr>
        <p:spPr>
          <a:xfrm>
            <a:off x="9016334" y="6365214"/>
            <a:ext cx="1575451" cy="841360"/>
          </a:xfrm>
          <a:prstGeom prst="rect">
            <a:avLst/>
          </a:prstGeom>
          <a:noFill/>
          <a:ln>
            <a:noFill/>
          </a:ln>
        </p:spPr>
        <p:txBody>
          <a:bodyPr wrap="none" lIns="0" tIns="0" rIns="0" bIns="0" anchor="t">
            <a:spAutoFit/>
          </a:bodyPr>
          <a:lstStyle/>
          <a:p>
            <a:pPr algn="just"/>
            <a:r>
              <a:rPr sz="2000" b="0" dirty="0">
                <a:solidFill>
                  <a:srgbClr val="484848"/>
                </a:solidFill>
              </a:rPr>
              <a:t>Transportation
and storage of
goods.</a:t>
            </a:r>
          </a:p>
        </p:txBody>
      </p:sp>
      <p:sp>
        <p:nvSpPr>
          <p:cNvPr id="71" name="TextBox 70">
            <a:extLst>
              <a:ext uri="{FF2B5EF4-FFF2-40B4-BE49-F238E27FC236}">
                <a16:creationId xmlns:a16="http://schemas.microsoft.com/office/drawing/2014/main" id="{09B86107-9999-CE64-C126-129794316B47}"/>
              </a:ext>
            </a:extLst>
          </p:cNvPr>
          <p:cNvSpPr txBox="1"/>
          <p:nvPr/>
        </p:nvSpPr>
        <p:spPr>
          <a:xfrm>
            <a:off x="11226978" y="6365214"/>
            <a:ext cx="1927757" cy="560906"/>
          </a:xfrm>
          <a:prstGeom prst="rect">
            <a:avLst/>
          </a:prstGeom>
          <a:noFill/>
          <a:ln>
            <a:noFill/>
          </a:ln>
        </p:spPr>
        <p:txBody>
          <a:bodyPr wrap="none" lIns="0" tIns="0" rIns="0" bIns="0" anchor="t">
            <a:spAutoFit/>
          </a:bodyPr>
          <a:lstStyle/>
          <a:p>
            <a:pPr algn="just"/>
            <a:r>
              <a:rPr sz="2000" b="0" dirty="0">
                <a:solidFill>
                  <a:srgbClr val="484848"/>
                </a:solidFill>
              </a:rPr>
              <a:t>Buying and selling
goods online.</a:t>
            </a:r>
          </a:p>
        </p:txBody>
      </p:sp>
      <p:sp>
        <p:nvSpPr>
          <p:cNvPr id="12" name="TextBox 11">
            <a:extLst>
              <a:ext uri="{FF2B5EF4-FFF2-40B4-BE49-F238E27FC236}">
                <a16:creationId xmlns:a16="http://schemas.microsoft.com/office/drawing/2014/main" id="{A78BAC1A-C14A-8FDD-576B-D6F2749DD7DD}"/>
              </a:ext>
            </a:extLst>
          </p:cNvPr>
          <p:cNvSpPr txBox="1"/>
          <p:nvPr/>
        </p:nvSpPr>
        <p:spPr>
          <a:xfrm>
            <a:off x="1267722" y="1651000"/>
            <a:ext cx="718916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Important in business</a:t>
            </a:r>
          </a:p>
          <a:p>
            <a:pPr marL="285750" indent="-285750">
              <a:buFont typeface="Arial" panose="020B0604020202020204" pitchFamily="34" charset="0"/>
              <a:buChar char="•"/>
            </a:pPr>
            <a:r>
              <a:rPr lang="en-US" sz="2000" dirty="0"/>
              <a:t>Track, manage, optimize</a:t>
            </a:r>
          </a:p>
          <a:p>
            <a:pPr marL="285750" indent="-285750">
              <a:buFont typeface="Arial" panose="020B0604020202020204" pitchFamily="34" charset="0"/>
              <a:buChar char="•"/>
            </a:pPr>
            <a:r>
              <a:rPr lang="en-US" sz="2000" dirty="0"/>
              <a:t>Minimizing cost and maximizing efficiency</a:t>
            </a:r>
            <a:endParaRPr lang="en-IN"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ppt_w</p:attrName>
                                        </p:attrNameLst>
                                      </p:cBhvr>
                                      <p:tavLst>
                                        <p:tav tm="0">
                                          <p:val>
                                            <p:fltVal val="0"/>
                                          </p:val>
                                        </p:tav>
                                        <p:tav tm="100000">
                                          <p:val>
                                            <p:strVal val="#ppt_w"/>
                                          </p:val>
                                        </p:tav>
                                      </p:tavLst>
                                    </p:anim>
                                    <p:anim calcmode="lin" valueType="num">
                                      <p:cBhvr>
                                        <p:cTn id="18" dur="500" fill="hold"/>
                                        <p:tgtEl>
                                          <p:spTgt spid="62"/>
                                        </p:tgtEl>
                                        <p:attrNameLst>
                                          <p:attrName>ppt_h</p:attrName>
                                        </p:attrNameLst>
                                      </p:cBhvr>
                                      <p:tavLst>
                                        <p:tav tm="0">
                                          <p:val>
                                            <p:fltVal val="0"/>
                                          </p:val>
                                        </p:tav>
                                        <p:tav tm="100000">
                                          <p:val>
                                            <p:strVal val="#ppt_h"/>
                                          </p:val>
                                        </p:tav>
                                      </p:tavLst>
                                    </p:anim>
                                    <p:animEffect transition="in" filter="fade">
                                      <p:cBhvr>
                                        <p:cTn id="19" dur="500"/>
                                        <p:tgtEl>
                                          <p:spTgt spid="6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p:cTn id="22" dur="500" fill="hold"/>
                                        <p:tgtEl>
                                          <p:spTgt spid="67"/>
                                        </p:tgtEl>
                                        <p:attrNameLst>
                                          <p:attrName>ppt_w</p:attrName>
                                        </p:attrNameLst>
                                      </p:cBhvr>
                                      <p:tavLst>
                                        <p:tav tm="0">
                                          <p:val>
                                            <p:fltVal val="0"/>
                                          </p:val>
                                        </p:tav>
                                        <p:tav tm="100000">
                                          <p:val>
                                            <p:strVal val="#ppt_w"/>
                                          </p:val>
                                        </p:tav>
                                      </p:tavLst>
                                    </p:anim>
                                    <p:anim calcmode="lin" valueType="num">
                                      <p:cBhvr>
                                        <p:cTn id="23" dur="500" fill="hold"/>
                                        <p:tgtEl>
                                          <p:spTgt spid="67"/>
                                        </p:tgtEl>
                                        <p:attrNameLst>
                                          <p:attrName>ppt_h</p:attrName>
                                        </p:attrNameLst>
                                      </p:cBhvr>
                                      <p:tavLst>
                                        <p:tav tm="0">
                                          <p:val>
                                            <p:fltVal val="0"/>
                                          </p:val>
                                        </p:tav>
                                        <p:tav tm="100000">
                                          <p:val>
                                            <p:strVal val="#ppt_h"/>
                                          </p:val>
                                        </p:tav>
                                      </p:tavLst>
                                    </p:anim>
                                    <p:animEffect transition="in" filter="fade">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p:cTn id="29" dur="500" fill="hold"/>
                                        <p:tgtEl>
                                          <p:spTgt spid="58"/>
                                        </p:tgtEl>
                                        <p:attrNameLst>
                                          <p:attrName>ppt_w</p:attrName>
                                        </p:attrNameLst>
                                      </p:cBhvr>
                                      <p:tavLst>
                                        <p:tav tm="0">
                                          <p:val>
                                            <p:fltVal val="0"/>
                                          </p:val>
                                        </p:tav>
                                        <p:tav tm="100000">
                                          <p:val>
                                            <p:strVal val="#ppt_w"/>
                                          </p:val>
                                        </p:tav>
                                      </p:tavLst>
                                    </p:anim>
                                    <p:anim calcmode="lin" valueType="num">
                                      <p:cBhvr>
                                        <p:cTn id="30" dur="500" fill="hold"/>
                                        <p:tgtEl>
                                          <p:spTgt spid="58"/>
                                        </p:tgtEl>
                                        <p:attrNameLst>
                                          <p:attrName>ppt_h</p:attrName>
                                        </p:attrNameLst>
                                      </p:cBhvr>
                                      <p:tavLst>
                                        <p:tav tm="0">
                                          <p:val>
                                            <p:fltVal val="0"/>
                                          </p:val>
                                        </p:tav>
                                        <p:tav tm="100000">
                                          <p:val>
                                            <p:strVal val="#ppt_h"/>
                                          </p:val>
                                        </p:tav>
                                      </p:tavLst>
                                    </p:anim>
                                    <p:animEffect transition="in" filter="fade">
                                      <p:cBhvr>
                                        <p:cTn id="31" dur="500"/>
                                        <p:tgtEl>
                                          <p:spTgt spid="58"/>
                                        </p:tgtEl>
                                      </p:cBhvr>
                                    </p:animEffect>
                                  </p:childTnLst>
                                </p:cTn>
                              </p:par>
                              <p:par>
                                <p:cTn id="32" presetID="53" presetClass="entr" presetSubtype="16"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500" fill="hold"/>
                                        <p:tgtEl>
                                          <p:spTgt spid="45"/>
                                        </p:tgtEl>
                                        <p:attrNameLst>
                                          <p:attrName>ppt_w</p:attrName>
                                        </p:attrNameLst>
                                      </p:cBhvr>
                                      <p:tavLst>
                                        <p:tav tm="0">
                                          <p:val>
                                            <p:fltVal val="0"/>
                                          </p:val>
                                        </p:tav>
                                        <p:tav tm="100000">
                                          <p:val>
                                            <p:strVal val="#ppt_w"/>
                                          </p:val>
                                        </p:tav>
                                      </p:tavLst>
                                    </p:anim>
                                    <p:anim calcmode="lin" valueType="num">
                                      <p:cBhvr>
                                        <p:cTn id="35" dur="500" fill="hold"/>
                                        <p:tgtEl>
                                          <p:spTgt spid="45"/>
                                        </p:tgtEl>
                                        <p:attrNameLst>
                                          <p:attrName>ppt_h</p:attrName>
                                        </p:attrNameLst>
                                      </p:cBhvr>
                                      <p:tavLst>
                                        <p:tav tm="0">
                                          <p:val>
                                            <p:fltVal val="0"/>
                                          </p:val>
                                        </p:tav>
                                        <p:tav tm="100000">
                                          <p:val>
                                            <p:strVal val="#ppt_h"/>
                                          </p:val>
                                        </p:tav>
                                      </p:tavLst>
                                    </p:anim>
                                    <p:animEffect transition="in" filter="fade">
                                      <p:cBhvr>
                                        <p:cTn id="36" dur="500"/>
                                        <p:tgtEl>
                                          <p:spTgt spid="45"/>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p:cTn id="39" dur="500" fill="hold"/>
                                        <p:tgtEl>
                                          <p:spTgt spid="63"/>
                                        </p:tgtEl>
                                        <p:attrNameLst>
                                          <p:attrName>ppt_w</p:attrName>
                                        </p:attrNameLst>
                                      </p:cBhvr>
                                      <p:tavLst>
                                        <p:tav tm="0">
                                          <p:val>
                                            <p:fltVal val="0"/>
                                          </p:val>
                                        </p:tav>
                                        <p:tav tm="100000">
                                          <p:val>
                                            <p:strVal val="#ppt_w"/>
                                          </p:val>
                                        </p:tav>
                                      </p:tavLst>
                                    </p:anim>
                                    <p:anim calcmode="lin" valueType="num">
                                      <p:cBhvr>
                                        <p:cTn id="40" dur="500" fill="hold"/>
                                        <p:tgtEl>
                                          <p:spTgt spid="63"/>
                                        </p:tgtEl>
                                        <p:attrNameLst>
                                          <p:attrName>ppt_h</p:attrName>
                                        </p:attrNameLst>
                                      </p:cBhvr>
                                      <p:tavLst>
                                        <p:tav tm="0">
                                          <p:val>
                                            <p:fltVal val="0"/>
                                          </p:val>
                                        </p:tav>
                                        <p:tav tm="100000">
                                          <p:val>
                                            <p:strVal val="#ppt_h"/>
                                          </p:val>
                                        </p:tav>
                                      </p:tavLst>
                                    </p:anim>
                                    <p:animEffect transition="in" filter="fade">
                                      <p:cBhvr>
                                        <p:cTn id="41" dur="500"/>
                                        <p:tgtEl>
                                          <p:spTgt spid="6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p:cTn id="44" dur="500" fill="hold"/>
                                        <p:tgtEl>
                                          <p:spTgt spid="68"/>
                                        </p:tgtEl>
                                        <p:attrNameLst>
                                          <p:attrName>ppt_w</p:attrName>
                                        </p:attrNameLst>
                                      </p:cBhvr>
                                      <p:tavLst>
                                        <p:tav tm="0">
                                          <p:val>
                                            <p:fltVal val="0"/>
                                          </p:val>
                                        </p:tav>
                                        <p:tav tm="100000">
                                          <p:val>
                                            <p:strVal val="#ppt_w"/>
                                          </p:val>
                                        </p:tav>
                                      </p:tavLst>
                                    </p:anim>
                                    <p:anim calcmode="lin" valueType="num">
                                      <p:cBhvr>
                                        <p:cTn id="45" dur="500" fill="hold"/>
                                        <p:tgtEl>
                                          <p:spTgt spid="68"/>
                                        </p:tgtEl>
                                        <p:attrNameLst>
                                          <p:attrName>ppt_h</p:attrName>
                                        </p:attrNameLst>
                                      </p:cBhvr>
                                      <p:tavLst>
                                        <p:tav tm="0">
                                          <p:val>
                                            <p:fltVal val="0"/>
                                          </p:val>
                                        </p:tav>
                                        <p:tav tm="100000">
                                          <p:val>
                                            <p:strVal val="#ppt_h"/>
                                          </p:val>
                                        </p:tav>
                                      </p:tavLst>
                                    </p:anim>
                                    <p:animEffect transition="in" filter="fade">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p:cTn id="51" dur="500" fill="hold"/>
                                        <p:tgtEl>
                                          <p:spTgt spid="48"/>
                                        </p:tgtEl>
                                        <p:attrNameLst>
                                          <p:attrName>ppt_w</p:attrName>
                                        </p:attrNameLst>
                                      </p:cBhvr>
                                      <p:tavLst>
                                        <p:tav tm="0">
                                          <p:val>
                                            <p:fltVal val="0"/>
                                          </p:val>
                                        </p:tav>
                                        <p:tav tm="100000">
                                          <p:val>
                                            <p:strVal val="#ppt_w"/>
                                          </p:val>
                                        </p:tav>
                                      </p:tavLst>
                                    </p:anim>
                                    <p:anim calcmode="lin" valueType="num">
                                      <p:cBhvr>
                                        <p:cTn id="52" dur="500" fill="hold"/>
                                        <p:tgtEl>
                                          <p:spTgt spid="48"/>
                                        </p:tgtEl>
                                        <p:attrNameLst>
                                          <p:attrName>ppt_h</p:attrName>
                                        </p:attrNameLst>
                                      </p:cBhvr>
                                      <p:tavLst>
                                        <p:tav tm="0">
                                          <p:val>
                                            <p:fltVal val="0"/>
                                          </p:val>
                                        </p:tav>
                                        <p:tav tm="100000">
                                          <p:val>
                                            <p:strVal val="#ppt_h"/>
                                          </p:val>
                                        </p:tav>
                                      </p:tavLst>
                                    </p:anim>
                                    <p:animEffect transition="in" filter="fade">
                                      <p:cBhvr>
                                        <p:cTn id="53" dur="500"/>
                                        <p:tgtEl>
                                          <p:spTgt spid="48"/>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 calcmode="lin" valueType="num">
                                      <p:cBhvr>
                                        <p:cTn id="56" dur="500" fill="hold"/>
                                        <p:tgtEl>
                                          <p:spTgt spid="59"/>
                                        </p:tgtEl>
                                        <p:attrNameLst>
                                          <p:attrName>ppt_w</p:attrName>
                                        </p:attrNameLst>
                                      </p:cBhvr>
                                      <p:tavLst>
                                        <p:tav tm="0">
                                          <p:val>
                                            <p:fltVal val="0"/>
                                          </p:val>
                                        </p:tav>
                                        <p:tav tm="100000">
                                          <p:val>
                                            <p:strVal val="#ppt_w"/>
                                          </p:val>
                                        </p:tav>
                                      </p:tavLst>
                                    </p:anim>
                                    <p:anim calcmode="lin" valueType="num">
                                      <p:cBhvr>
                                        <p:cTn id="57" dur="500" fill="hold"/>
                                        <p:tgtEl>
                                          <p:spTgt spid="59"/>
                                        </p:tgtEl>
                                        <p:attrNameLst>
                                          <p:attrName>ppt_h</p:attrName>
                                        </p:attrNameLst>
                                      </p:cBhvr>
                                      <p:tavLst>
                                        <p:tav tm="0">
                                          <p:val>
                                            <p:fltVal val="0"/>
                                          </p:val>
                                        </p:tav>
                                        <p:tav tm="100000">
                                          <p:val>
                                            <p:strVal val="#ppt_h"/>
                                          </p:val>
                                        </p:tav>
                                      </p:tavLst>
                                    </p:anim>
                                    <p:animEffect transition="in" filter="fade">
                                      <p:cBhvr>
                                        <p:cTn id="58" dur="500"/>
                                        <p:tgtEl>
                                          <p:spTgt spid="59"/>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p:cTn id="61" dur="500" fill="hold"/>
                                        <p:tgtEl>
                                          <p:spTgt spid="64"/>
                                        </p:tgtEl>
                                        <p:attrNameLst>
                                          <p:attrName>ppt_w</p:attrName>
                                        </p:attrNameLst>
                                      </p:cBhvr>
                                      <p:tavLst>
                                        <p:tav tm="0">
                                          <p:val>
                                            <p:fltVal val="0"/>
                                          </p:val>
                                        </p:tav>
                                        <p:tav tm="100000">
                                          <p:val>
                                            <p:strVal val="#ppt_w"/>
                                          </p:val>
                                        </p:tav>
                                      </p:tavLst>
                                    </p:anim>
                                    <p:anim calcmode="lin" valueType="num">
                                      <p:cBhvr>
                                        <p:cTn id="62" dur="500" fill="hold"/>
                                        <p:tgtEl>
                                          <p:spTgt spid="64"/>
                                        </p:tgtEl>
                                        <p:attrNameLst>
                                          <p:attrName>ppt_h</p:attrName>
                                        </p:attrNameLst>
                                      </p:cBhvr>
                                      <p:tavLst>
                                        <p:tav tm="0">
                                          <p:val>
                                            <p:fltVal val="0"/>
                                          </p:val>
                                        </p:tav>
                                        <p:tav tm="100000">
                                          <p:val>
                                            <p:strVal val="#ppt_h"/>
                                          </p:val>
                                        </p:tav>
                                      </p:tavLst>
                                    </p:anim>
                                    <p:animEffect transition="in" filter="fade">
                                      <p:cBhvr>
                                        <p:cTn id="63" dur="500"/>
                                        <p:tgtEl>
                                          <p:spTgt spid="6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69"/>
                                        </p:tgtEl>
                                        <p:attrNameLst>
                                          <p:attrName>style.visibility</p:attrName>
                                        </p:attrNameLst>
                                      </p:cBhvr>
                                      <p:to>
                                        <p:strVal val="visible"/>
                                      </p:to>
                                    </p:set>
                                    <p:anim calcmode="lin" valueType="num">
                                      <p:cBhvr>
                                        <p:cTn id="66" dur="500" fill="hold"/>
                                        <p:tgtEl>
                                          <p:spTgt spid="69"/>
                                        </p:tgtEl>
                                        <p:attrNameLst>
                                          <p:attrName>ppt_w</p:attrName>
                                        </p:attrNameLst>
                                      </p:cBhvr>
                                      <p:tavLst>
                                        <p:tav tm="0">
                                          <p:val>
                                            <p:fltVal val="0"/>
                                          </p:val>
                                        </p:tav>
                                        <p:tav tm="100000">
                                          <p:val>
                                            <p:strVal val="#ppt_w"/>
                                          </p:val>
                                        </p:tav>
                                      </p:tavLst>
                                    </p:anim>
                                    <p:anim calcmode="lin" valueType="num">
                                      <p:cBhvr>
                                        <p:cTn id="67" dur="500" fill="hold"/>
                                        <p:tgtEl>
                                          <p:spTgt spid="69"/>
                                        </p:tgtEl>
                                        <p:attrNameLst>
                                          <p:attrName>ppt_h</p:attrName>
                                        </p:attrNameLst>
                                      </p:cBhvr>
                                      <p:tavLst>
                                        <p:tav tm="0">
                                          <p:val>
                                            <p:fltVal val="0"/>
                                          </p:val>
                                        </p:tav>
                                        <p:tav tm="100000">
                                          <p:val>
                                            <p:strVal val="#ppt_h"/>
                                          </p:val>
                                        </p:tav>
                                      </p:tavLst>
                                    </p:anim>
                                    <p:animEffect transition="in" filter="fade">
                                      <p:cBhvr>
                                        <p:cTn id="68" dur="500"/>
                                        <p:tgtEl>
                                          <p:spTgt spid="69"/>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anim calcmode="lin" valueType="num">
                                      <p:cBhvr>
                                        <p:cTn id="73" dur="500" fill="hold"/>
                                        <p:tgtEl>
                                          <p:spTgt spid="51"/>
                                        </p:tgtEl>
                                        <p:attrNameLst>
                                          <p:attrName>ppt_w</p:attrName>
                                        </p:attrNameLst>
                                      </p:cBhvr>
                                      <p:tavLst>
                                        <p:tav tm="0">
                                          <p:val>
                                            <p:fltVal val="0"/>
                                          </p:val>
                                        </p:tav>
                                        <p:tav tm="100000">
                                          <p:val>
                                            <p:strVal val="#ppt_w"/>
                                          </p:val>
                                        </p:tav>
                                      </p:tavLst>
                                    </p:anim>
                                    <p:anim calcmode="lin" valueType="num">
                                      <p:cBhvr>
                                        <p:cTn id="74" dur="500" fill="hold"/>
                                        <p:tgtEl>
                                          <p:spTgt spid="51"/>
                                        </p:tgtEl>
                                        <p:attrNameLst>
                                          <p:attrName>ppt_h</p:attrName>
                                        </p:attrNameLst>
                                      </p:cBhvr>
                                      <p:tavLst>
                                        <p:tav tm="0">
                                          <p:val>
                                            <p:fltVal val="0"/>
                                          </p:val>
                                        </p:tav>
                                        <p:tav tm="100000">
                                          <p:val>
                                            <p:strVal val="#ppt_h"/>
                                          </p:val>
                                        </p:tav>
                                      </p:tavLst>
                                    </p:anim>
                                    <p:animEffect transition="in" filter="fade">
                                      <p:cBhvr>
                                        <p:cTn id="75" dur="500"/>
                                        <p:tgtEl>
                                          <p:spTgt spid="51"/>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 calcmode="lin" valueType="num">
                                      <p:cBhvr>
                                        <p:cTn id="78" dur="500" fill="hold"/>
                                        <p:tgtEl>
                                          <p:spTgt spid="60"/>
                                        </p:tgtEl>
                                        <p:attrNameLst>
                                          <p:attrName>ppt_w</p:attrName>
                                        </p:attrNameLst>
                                      </p:cBhvr>
                                      <p:tavLst>
                                        <p:tav tm="0">
                                          <p:val>
                                            <p:fltVal val="0"/>
                                          </p:val>
                                        </p:tav>
                                        <p:tav tm="100000">
                                          <p:val>
                                            <p:strVal val="#ppt_w"/>
                                          </p:val>
                                        </p:tav>
                                      </p:tavLst>
                                    </p:anim>
                                    <p:anim calcmode="lin" valueType="num">
                                      <p:cBhvr>
                                        <p:cTn id="79" dur="500" fill="hold"/>
                                        <p:tgtEl>
                                          <p:spTgt spid="60"/>
                                        </p:tgtEl>
                                        <p:attrNameLst>
                                          <p:attrName>ppt_h</p:attrName>
                                        </p:attrNameLst>
                                      </p:cBhvr>
                                      <p:tavLst>
                                        <p:tav tm="0">
                                          <p:val>
                                            <p:fltVal val="0"/>
                                          </p:val>
                                        </p:tav>
                                        <p:tav tm="100000">
                                          <p:val>
                                            <p:strVal val="#ppt_h"/>
                                          </p:val>
                                        </p:tav>
                                      </p:tavLst>
                                    </p:anim>
                                    <p:animEffect transition="in" filter="fade">
                                      <p:cBhvr>
                                        <p:cTn id="80" dur="500"/>
                                        <p:tgtEl>
                                          <p:spTgt spid="60"/>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 calcmode="lin" valueType="num">
                                      <p:cBhvr>
                                        <p:cTn id="83" dur="500" fill="hold"/>
                                        <p:tgtEl>
                                          <p:spTgt spid="70"/>
                                        </p:tgtEl>
                                        <p:attrNameLst>
                                          <p:attrName>ppt_w</p:attrName>
                                        </p:attrNameLst>
                                      </p:cBhvr>
                                      <p:tavLst>
                                        <p:tav tm="0">
                                          <p:val>
                                            <p:fltVal val="0"/>
                                          </p:val>
                                        </p:tav>
                                        <p:tav tm="100000">
                                          <p:val>
                                            <p:strVal val="#ppt_w"/>
                                          </p:val>
                                        </p:tav>
                                      </p:tavLst>
                                    </p:anim>
                                    <p:anim calcmode="lin" valueType="num">
                                      <p:cBhvr>
                                        <p:cTn id="84" dur="500" fill="hold"/>
                                        <p:tgtEl>
                                          <p:spTgt spid="70"/>
                                        </p:tgtEl>
                                        <p:attrNameLst>
                                          <p:attrName>ppt_h</p:attrName>
                                        </p:attrNameLst>
                                      </p:cBhvr>
                                      <p:tavLst>
                                        <p:tav tm="0">
                                          <p:val>
                                            <p:fltVal val="0"/>
                                          </p:val>
                                        </p:tav>
                                        <p:tav tm="100000">
                                          <p:val>
                                            <p:strVal val="#ppt_h"/>
                                          </p:val>
                                        </p:tav>
                                      </p:tavLst>
                                    </p:anim>
                                    <p:animEffect transition="in" filter="fade">
                                      <p:cBhvr>
                                        <p:cTn id="85" dur="500"/>
                                        <p:tgtEl>
                                          <p:spTgt spid="70"/>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anim calcmode="lin" valueType="num">
                                      <p:cBhvr>
                                        <p:cTn id="88" dur="500" fill="hold"/>
                                        <p:tgtEl>
                                          <p:spTgt spid="65"/>
                                        </p:tgtEl>
                                        <p:attrNameLst>
                                          <p:attrName>ppt_w</p:attrName>
                                        </p:attrNameLst>
                                      </p:cBhvr>
                                      <p:tavLst>
                                        <p:tav tm="0">
                                          <p:val>
                                            <p:fltVal val="0"/>
                                          </p:val>
                                        </p:tav>
                                        <p:tav tm="100000">
                                          <p:val>
                                            <p:strVal val="#ppt_w"/>
                                          </p:val>
                                        </p:tav>
                                      </p:tavLst>
                                    </p:anim>
                                    <p:anim calcmode="lin" valueType="num">
                                      <p:cBhvr>
                                        <p:cTn id="89" dur="500" fill="hold"/>
                                        <p:tgtEl>
                                          <p:spTgt spid="65"/>
                                        </p:tgtEl>
                                        <p:attrNameLst>
                                          <p:attrName>ppt_h</p:attrName>
                                        </p:attrNameLst>
                                      </p:cBhvr>
                                      <p:tavLst>
                                        <p:tav tm="0">
                                          <p:val>
                                            <p:fltVal val="0"/>
                                          </p:val>
                                        </p:tav>
                                        <p:tav tm="100000">
                                          <p:val>
                                            <p:strVal val="#ppt_h"/>
                                          </p:val>
                                        </p:tav>
                                      </p:tavLst>
                                    </p:anim>
                                    <p:animEffect transition="in" filter="fade">
                                      <p:cBhvr>
                                        <p:cTn id="90" dur="500"/>
                                        <p:tgtEl>
                                          <p:spTgt spid="65"/>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54"/>
                                        </p:tgtEl>
                                        <p:attrNameLst>
                                          <p:attrName>style.visibility</p:attrName>
                                        </p:attrNameLst>
                                      </p:cBhvr>
                                      <p:to>
                                        <p:strVal val="visible"/>
                                      </p:to>
                                    </p:set>
                                    <p:anim calcmode="lin" valueType="num">
                                      <p:cBhvr>
                                        <p:cTn id="95" dur="500" fill="hold"/>
                                        <p:tgtEl>
                                          <p:spTgt spid="54"/>
                                        </p:tgtEl>
                                        <p:attrNameLst>
                                          <p:attrName>ppt_w</p:attrName>
                                        </p:attrNameLst>
                                      </p:cBhvr>
                                      <p:tavLst>
                                        <p:tav tm="0">
                                          <p:val>
                                            <p:fltVal val="0"/>
                                          </p:val>
                                        </p:tav>
                                        <p:tav tm="100000">
                                          <p:val>
                                            <p:strVal val="#ppt_w"/>
                                          </p:val>
                                        </p:tav>
                                      </p:tavLst>
                                    </p:anim>
                                    <p:anim calcmode="lin" valueType="num">
                                      <p:cBhvr>
                                        <p:cTn id="96" dur="500" fill="hold"/>
                                        <p:tgtEl>
                                          <p:spTgt spid="54"/>
                                        </p:tgtEl>
                                        <p:attrNameLst>
                                          <p:attrName>ppt_h</p:attrName>
                                        </p:attrNameLst>
                                      </p:cBhvr>
                                      <p:tavLst>
                                        <p:tav tm="0">
                                          <p:val>
                                            <p:fltVal val="0"/>
                                          </p:val>
                                        </p:tav>
                                        <p:tav tm="100000">
                                          <p:val>
                                            <p:strVal val="#ppt_h"/>
                                          </p:val>
                                        </p:tav>
                                      </p:tavLst>
                                    </p:anim>
                                    <p:animEffect transition="in" filter="fade">
                                      <p:cBhvr>
                                        <p:cTn id="97" dur="500"/>
                                        <p:tgtEl>
                                          <p:spTgt spid="54"/>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 calcmode="lin" valueType="num">
                                      <p:cBhvr>
                                        <p:cTn id="100" dur="500" fill="hold"/>
                                        <p:tgtEl>
                                          <p:spTgt spid="61"/>
                                        </p:tgtEl>
                                        <p:attrNameLst>
                                          <p:attrName>ppt_w</p:attrName>
                                        </p:attrNameLst>
                                      </p:cBhvr>
                                      <p:tavLst>
                                        <p:tav tm="0">
                                          <p:val>
                                            <p:fltVal val="0"/>
                                          </p:val>
                                        </p:tav>
                                        <p:tav tm="100000">
                                          <p:val>
                                            <p:strVal val="#ppt_w"/>
                                          </p:val>
                                        </p:tav>
                                      </p:tavLst>
                                    </p:anim>
                                    <p:anim calcmode="lin" valueType="num">
                                      <p:cBhvr>
                                        <p:cTn id="101" dur="500" fill="hold"/>
                                        <p:tgtEl>
                                          <p:spTgt spid="61"/>
                                        </p:tgtEl>
                                        <p:attrNameLst>
                                          <p:attrName>ppt_h</p:attrName>
                                        </p:attrNameLst>
                                      </p:cBhvr>
                                      <p:tavLst>
                                        <p:tav tm="0">
                                          <p:val>
                                            <p:fltVal val="0"/>
                                          </p:val>
                                        </p:tav>
                                        <p:tav tm="100000">
                                          <p:val>
                                            <p:strVal val="#ppt_h"/>
                                          </p:val>
                                        </p:tav>
                                      </p:tavLst>
                                    </p:anim>
                                    <p:animEffect transition="in" filter="fade">
                                      <p:cBhvr>
                                        <p:cTn id="102" dur="500"/>
                                        <p:tgtEl>
                                          <p:spTgt spid="61"/>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p:cTn id="105" dur="500" fill="hold"/>
                                        <p:tgtEl>
                                          <p:spTgt spid="66"/>
                                        </p:tgtEl>
                                        <p:attrNameLst>
                                          <p:attrName>ppt_w</p:attrName>
                                        </p:attrNameLst>
                                      </p:cBhvr>
                                      <p:tavLst>
                                        <p:tav tm="0">
                                          <p:val>
                                            <p:fltVal val="0"/>
                                          </p:val>
                                        </p:tav>
                                        <p:tav tm="100000">
                                          <p:val>
                                            <p:strVal val="#ppt_w"/>
                                          </p:val>
                                        </p:tav>
                                      </p:tavLst>
                                    </p:anim>
                                    <p:anim calcmode="lin" valueType="num">
                                      <p:cBhvr>
                                        <p:cTn id="106" dur="500" fill="hold"/>
                                        <p:tgtEl>
                                          <p:spTgt spid="66"/>
                                        </p:tgtEl>
                                        <p:attrNameLst>
                                          <p:attrName>ppt_h</p:attrName>
                                        </p:attrNameLst>
                                      </p:cBhvr>
                                      <p:tavLst>
                                        <p:tav tm="0">
                                          <p:val>
                                            <p:fltVal val="0"/>
                                          </p:val>
                                        </p:tav>
                                        <p:tav tm="100000">
                                          <p:val>
                                            <p:strVal val="#ppt_h"/>
                                          </p:val>
                                        </p:tav>
                                      </p:tavLst>
                                    </p:anim>
                                    <p:animEffect transition="in" filter="fade">
                                      <p:cBhvr>
                                        <p:cTn id="107" dur="500"/>
                                        <p:tgtEl>
                                          <p:spTgt spid="66"/>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anim calcmode="lin" valueType="num">
                                      <p:cBhvr>
                                        <p:cTn id="110" dur="500" fill="hold"/>
                                        <p:tgtEl>
                                          <p:spTgt spid="71"/>
                                        </p:tgtEl>
                                        <p:attrNameLst>
                                          <p:attrName>ppt_w</p:attrName>
                                        </p:attrNameLst>
                                      </p:cBhvr>
                                      <p:tavLst>
                                        <p:tav tm="0">
                                          <p:val>
                                            <p:fltVal val="0"/>
                                          </p:val>
                                        </p:tav>
                                        <p:tav tm="100000">
                                          <p:val>
                                            <p:strVal val="#ppt_w"/>
                                          </p:val>
                                        </p:tav>
                                      </p:tavLst>
                                    </p:anim>
                                    <p:anim calcmode="lin" valueType="num">
                                      <p:cBhvr>
                                        <p:cTn id="111" dur="500" fill="hold"/>
                                        <p:tgtEl>
                                          <p:spTgt spid="71"/>
                                        </p:tgtEl>
                                        <p:attrNameLst>
                                          <p:attrName>ppt_h</p:attrName>
                                        </p:attrNameLst>
                                      </p:cBhvr>
                                      <p:tavLst>
                                        <p:tav tm="0">
                                          <p:val>
                                            <p:fltVal val="0"/>
                                          </p:val>
                                        </p:tav>
                                        <p:tav tm="100000">
                                          <p:val>
                                            <p:strVal val="#ppt_h"/>
                                          </p:val>
                                        </p:tav>
                                      </p:tavLst>
                                    </p:anim>
                                    <p:animEffect transition="in" filter="fade">
                                      <p:cBhvr>
                                        <p:cTn id="11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p:bldP spid="63" grpId="0"/>
      <p:bldP spid="64" grpId="0"/>
      <p:bldP spid="65" grpId="0"/>
      <p:bldP spid="66" grpId="0"/>
      <p:bldP spid="67" grpId="0"/>
      <p:bldP spid="68" grpId="0"/>
      <p:bldP spid="69" grpId="0"/>
      <p:bldP spid="70" grpId="0"/>
      <p:bldP spid="71" grpId="0"/>
    </p:bldLst>
  </p:timing>
</p:sld>
</file>

<file path=ppt/slides/slide3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144" y="-41148"/>
            <a:ext cx="14630400" cy="8238744"/>
          </a:xfrm>
          <a:prstGeom prst="rect">
            <a:avLst/>
          </a:prstGeom>
          <a:ln>
            <a:solidFill>
              <a:schemeClr val="tx1"/>
            </a:solidFill>
          </a:ln>
        </p:spPr>
      </p:pic>
      <p:pic>
        <p:nvPicPr>
          <p:cNvPr id="4" name="Image 2" descr="preencoded.png"/>
          <p:cNvPicPr>
            <a:picLocks noChangeAspect="1"/>
          </p:cNvPicPr>
          <p:nvPr/>
        </p:nvPicPr>
        <p:blipFill>
          <a:blip r:embed="rId5"/>
          <a:stretch>
            <a:fillRect/>
          </a:stretch>
        </p:blipFill>
        <p:spPr>
          <a:xfrm>
            <a:off x="832104" y="1147846"/>
            <a:ext cx="12984480" cy="36576"/>
          </a:xfrm>
          <a:prstGeom prst="rect">
            <a:avLst/>
          </a:prstGeom>
        </p:spPr>
      </p:pic>
      <p:sp>
        <p:nvSpPr>
          <p:cNvPr id="5" name="Text 0"/>
          <p:cNvSpPr/>
          <p:nvPr/>
        </p:nvSpPr>
        <p:spPr>
          <a:xfrm>
            <a:off x="832104" y="4078224"/>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6" name="Text 1"/>
          <p:cNvSpPr/>
          <p:nvPr/>
        </p:nvSpPr>
        <p:spPr>
          <a:xfrm>
            <a:off x="832104" y="4700016"/>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7" name="Text 2"/>
          <p:cNvSpPr/>
          <p:nvPr/>
        </p:nvSpPr>
        <p:spPr>
          <a:xfrm>
            <a:off x="832104" y="5312664"/>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8" name="Text 3"/>
          <p:cNvSpPr/>
          <p:nvPr/>
        </p:nvSpPr>
        <p:spPr>
          <a:xfrm>
            <a:off x="1952244" y="292437"/>
            <a:ext cx="12984480" cy="832104"/>
          </a:xfrm>
          <a:prstGeom prst="rect">
            <a:avLst/>
          </a:prstGeom>
          <a:noFill/>
          <a:ln/>
        </p:spPr>
        <p:txBody>
          <a:bodyPr wrap="none" lIns="0" tIns="0" rIns="0" bIns="0" rtlCol="0" anchor="ctr"/>
          <a:lstStyle/>
          <a:p>
            <a:pPr marL="0" indent="0" algn="just">
              <a:lnSpc>
                <a:spcPts val="6500"/>
              </a:lnSpc>
              <a:buNone/>
            </a:pPr>
            <a:r>
              <a:rPr lang="en-US" sz="5400" dirty="0">
                <a:solidFill>
                  <a:srgbClr val="011C2A"/>
                </a:solidFill>
                <a:ea typeface="思源黑体-思源黑体-Bold" pitchFamily="34" charset="-122"/>
                <a:cs typeface="思源黑体-思源黑体-Bold" pitchFamily="34" charset="-120"/>
              </a:rPr>
              <a:t>Conclusion and Strategy</a:t>
            </a:r>
            <a:endParaRPr lang="en-US" sz="5400" dirty="0"/>
          </a:p>
        </p:txBody>
      </p:sp>
      <p:sp>
        <p:nvSpPr>
          <p:cNvPr id="9" name="Text 4"/>
          <p:cNvSpPr/>
          <p:nvPr/>
        </p:nvSpPr>
        <p:spPr>
          <a:xfrm>
            <a:off x="832104" y="3456432"/>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10" name="Text 5"/>
          <p:cNvSpPr/>
          <p:nvPr/>
        </p:nvSpPr>
        <p:spPr>
          <a:xfrm>
            <a:off x="717804" y="-289248"/>
            <a:ext cx="12984480" cy="1655064"/>
          </a:xfrm>
          <a:prstGeom prst="rect">
            <a:avLst/>
          </a:prstGeom>
          <a:noFill/>
          <a:ln/>
        </p:spPr>
        <p:txBody>
          <a:bodyPr wrap="none" lIns="0" tIns="0" rIns="0" bIns="0" rtlCol="0" anchor="ctr"/>
          <a:lstStyle/>
          <a:p>
            <a:pPr marL="0" indent="0" algn="just">
              <a:lnSpc>
                <a:spcPts val="13000"/>
              </a:lnSpc>
              <a:buNone/>
            </a:pPr>
            <a:r>
              <a:rPr lang="en-US" sz="9290" dirty="0">
                <a:solidFill>
                  <a:srgbClr val="011C2A"/>
                </a:solidFill>
                <a:ea typeface="思源黑体-思源黑体-Bold" pitchFamily="34" charset="-122"/>
              </a:rPr>
              <a:t>8.</a:t>
            </a:r>
            <a:endParaRPr lang="en-US" sz="9290" dirty="0"/>
          </a:p>
        </p:txBody>
      </p:sp>
      <p:sp>
        <p:nvSpPr>
          <p:cNvPr id="11" name="Text 6"/>
          <p:cNvSpPr/>
          <p:nvPr/>
        </p:nvSpPr>
        <p:spPr>
          <a:xfrm>
            <a:off x="832104" y="2834640"/>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grpSp>
        <p:nvGrpSpPr>
          <p:cNvPr id="54" name="Group 53">
            <a:extLst>
              <a:ext uri="{FF2B5EF4-FFF2-40B4-BE49-F238E27FC236}">
                <a16:creationId xmlns:a16="http://schemas.microsoft.com/office/drawing/2014/main" id="{315CF1E4-C982-822F-98CC-D68659F0D3B7}"/>
              </a:ext>
            </a:extLst>
          </p:cNvPr>
          <p:cNvGrpSpPr/>
          <p:nvPr/>
        </p:nvGrpSpPr>
        <p:grpSpPr>
          <a:xfrm>
            <a:off x="2207001" y="1313284"/>
            <a:ext cx="2441708" cy="975988"/>
            <a:chOff x="620399" y="1505712"/>
            <a:chExt cx="1356123" cy="554736"/>
          </a:xfrm>
          <a:solidFill>
            <a:schemeClr val="accent5">
              <a:lumMod val="40000"/>
              <a:lumOff val="60000"/>
            </a:schemeClr>
          </a:solidFill>
        </p:grpSpPr>
        <p:sp>
          <p:nvSpPr>
            <p:cNvPr id="70" name="Rounded Rectangle 1">
              <a:extLst>
                <a:ext uri="{FF2B5EF4-FFF2-40B4-BE49-F238E27FC236}">
                  <a16:creationId xmlns:a16="http://schemas.microsoft.com/office/drawing/2014/main" id="{919C0EE1-94D2-5239-E30E-45A5480BD0CA}"/>
                </a:ext>
              </a:extLst>
            </p:cNvPr>
            <p:cNvSpPr/>
            <p:nvPr/>
          </p:nvSpPr>
          <p:spPr>
            <a:xfrm>
              <a:off x="620399" y="1505712"/>
              <a:ext cx="1356123" cy="554736"/>
            </a:xfrm>
            <a:custGeom>
              <a:avLst/>
              <a:gdLst/>
              <a:ahLst/>
              <a:cxnLst/>
              <a:rect l="0" t="0" r="0" b="0"/>
              <a:pathLst>
                <a:path w="1356123" h="554736">
                  <a:moveTo>
                    <a:pt x="1356123" y="554736"/>
                  </a:moveTo>
                  <a:lnTo>
                    <a:pt x="0" y="554736"/>
                  </a:lnTo>
                  <a:cubicBezTo>
                    <a:pt x="125262" y="445064"/>
                    <a:pt x="289066" y="376030"/>
                    <a:pt x="491413" y="347634"/>
                  </a:cubicBezTo>
                  <a:lnTo>
                    <a:pt x="491413" y="92456"/>
                  </a:lnTo>
                  <a:cubicBezTo>
                    <a:pt x="491413" y="65335"/>
                    <a:pt x="499407" y="43145"/>
                    <a:pt x="515395" y="25887"/>
                  </a:cubicBezTo>
                  <a:cubicBezTo>
                    <a:pt x="531382" y="8629"/>
                    <a:pt x="551938" y="0"/>
                    <a:pt x="577062" y="0"/>
                  </a:cubicBezTo>
                  <a:lnTo>
                    <a:pt x="820306" y="0"/>
                  </a:lnTo>
                  <a:cubicBezTo>
                    <a:pt x="843145" y="0"/>
                    <a:pt x="862559" y="8629"/>
                    <a:pt x="878547" y="25887"/>
                  </a:cubicBezTo>
                  <a:cubicBezTo>
                    <a:pt x="894535" y="43145"/>
                    <a:pt x="902529" y="65335"/>
                    <a:pt x="902529" y="92456"/>
                  </a:cubicBezTo>
                  <a:lnTo>
                    <a:pt x="902529" y="355031"/>
                  </a:lnTo>
                  <a:cubicBezTo>
                    <a:pt x="1060124" y="382151"/>
                    <a:pt x="1191452" y="433927"/>
                    <a:pt x="1296515" y="510357"/>
                  </a:cubicBezTo>
                  <a:cubicBezTo>
                    <a:pt x="1317377" y="524730"/>
                    <a:pt x="1337246" y="539523"/>
                    <a:pt x="1356123" y="554736"/>
                  </a:cubicBezTo>
                  <a:close/>
                </a:path>
              </a:pathLst>
            </a:custGeom>
            <a:grp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71" name="Rounded Rectangle 2">
              <a:extLst>
                <a:ext uri="{FF2B5EF4-FFF2-40B4-BE49-F238E27FC236}">
                  <a16:creationId xmlns:a16="http://schemas.microsoft.com/office/drawing/2014/main" id="{380BB3F8-B0AB-E561-D00C-E044AC01E88D}"/>
                </a:ext>
              </a:extLst>
            </p:cNvPr>
            <p:cNvSpPr/>
            <p:nvPr/>
          </p:nvSpPr>
          <p:spPr>
            <a:xfrm>
              <a:off x="620399" y="1505712"/>
              <a:ext cx="1356123" cy="554736"/>
            </a:xfrm>
            <a:custGeom>
              <a:avLst/>
              <a:gdLst/>
              <a:ahLst/>
              <a:cxnLst/>
              <a:rect l="0" t="0" r="0" b="0"/>
              <a:pathLst>
                <a:path w="1356123" h="554736">
                  <a:moveTo>
                    <a:pt x="1356123" y="554736"/>
                  </a:moveTo>
                  <a:lnTo>
                    <a:pt x="0" y="554736"/>
                  </a:lnTo>
                  <a:cubicBezTo>
                    <a:pt x="125262" y="445064"/>
                    <a:pt x="289066" y="376030"/>
                    <a:pt x="491413" y="347634"/>
                  </a:cubicBezTo>
                  <a:lnTo>
                    <a:pt x="491413" y="92456"/>
                  </a:lnTo>
                  <a:cubicBezTo>
                    <a:pt x="491413" y="65335"/>
                    <a:pt x="499407" y="43145"/>
                    <a:pt x="515395" y="25887"/>
                  </a:cubicBezTo>
                  <a:cubicBezTo>
                    <a:pt x="531382" y="8629"/>
                    <a:pt x="551938" y="0"/>
                    <a:pt x="577062" y="0"/>
                  </a:cubicBezTo>
                  <a:lnTo>
                    <a:pt x="820306" y="0"/>
                  </a:lnTo>
                  <a:cubicBezTo>
                    <a:pt x="843145" y="0"/>
                    <a:pt x="862559" y="8629"/>
                    <a:pt x="878547" y="25887"/>
                  </a:cubicBezTo>
                  <a:cubicBezTo>
                    <a:pt x="894535" y="43145"/>
                    <a:pt x="902529" y="65335"/>
                    <a:pt x="902529" y="92456"/>
                  </a:cubicBezTo>
                  <a:lnTo>
                    <a:pt x="902529" y="355031"/>
                  </a:lnTo>
                  <a:cubicBezTo>
                    <a:pt x="1060124" y="382151"/>
                    <a:pt x="1191452" y="433927"/>
                    <a:pt x="1296515" y="510357"/>
                  </a:cubicBezTo>
                  <a:cubicBezTo>
                    <a:pt x="1317377" y="524730"/>
                    <a:pt x="1337246" y="539523"/>
                    <a:pt x="1356123" y="554736"/>
                  </a:cubicBezTo>
                  <a:close/>
                </a:path>
              </a:pathLst>
            </a:custGeom>
            <a:grpFill/>
            <a:ln w="9906">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grpSp>
        <p:nvGrpSpPr>
          <p:cNvPr id="55" name="Group 54">
            <a:extLst>
              <a:ext uri="{FF2B5EF4-FFF2-40B4-BE49-F238E27FC236}">
                <a16:creationId xmlns:a16="http://schemas.microsoft.com/office/drawing/2014/main" id="{9260F4D3-F304-6D1B-DEA6-337A1AF8CC7B}"/>
              </a:ext>
            </a:extLst>
          </p:cNvPr>
          <p:cNvGrpSpPr/>
          <p:nvPr/>
        </p:nvGrpSpPr>
        <p:grpSpPr>
          <a:xfrm>
            <a:off x="1756156" y="2321721"/>
            <a:ext cx="3432789" cy="975988"/>
            <a:chOff x="382080" y="2060448"/>
            <a:chExt cx="1867151" cy="562132"/>
          </a:xfrm>
          <a:solidFill>
            <a:schemeClr val="accent5">
              <a:lumMod val="40000"/>
              <a:lumOff val="60000"/>
            </a:schemeClr>
          </a:solidFill>
        </p:grpSpPr>
        <p:sp>
          <p:nvSpPr>
            <p:cNvPr id="68" name="Rounded Rectangle 4">
              <a:extLst>
                <a:ext uri="{FF2B5EF4-FFF2-40B4-BE49-F238E27FC236}">
                  <a16:creationId xmlns:a16="http://schemas.microsoft.com/office/drawing/2014/main" id="{AF6EB126-004A-025E-5260-D94E9A89D3BC}"/>
                </a:ext>
              </a:extLst>
            </p:cNvPr>
            <p:cNvSpPr/>
            <p:nvPr/>
          </p:nvSpPr>
          <p:spPr>
            <a:xfrm>
              <a:off x="382080" y="2060448"/>
              <a:ext cx="1867151" cy="562132"/>
            </a:xfrm>
            <a:custGeom>
              <a:avLst/>
              <a:gdLst/>
              <a:ahLst/>
              <a:cxnLst/>
              <a:rect l="0" t="0" r="0" b="0"/>
              <a:pathLst>
                <a:path w="1867151" h="562132">
                  <a:moveTo>
                    <a:pt x="1301866" y="495564"/>
                  </a:moveTo>
                  <a:cubicBezTo>
                    <a:pt x="1290447" y="431461"/>
                    <a:pt x="1250477" y="375987"/>
                    <a:pt x="1181958" y="329143"/>
                  </a:cubicBezTo>
                  <a:cubicBezTo>
                    <a:pt x="1113439" y="279833"/>
                    <a:pt x="1026647" y="255178"/>
                    <a:pt x="921584" y="255178"/>
                  </a:cubicBezTo>
                  <a:cubicBezTo>
                    <a:pt x="809670" y="255178"/>
                    <a:pt x="720594" y="277368"/>
                    <a:pt x="654359" y="321746"/>
                  </a:cubicBezTo>
                  <a:cubicBezTo>
                    <a:pt x="588124" y="366125"/>
                    <a:pt x="555006" y="433927"/>
                    <a:pt x="555006" y="525150"/>
                  </a:cubicBezTo>
                  <a:cubicBezTo>
                    <a:pt x="555006" y="535264"/>
                    <a:pt x="555507" y="545125"/>
                    <a:pt x="556507" y="554736"/>
                  </a:cubicBezTo>
                  <a:lnTo>
                    <a:pt x="100" y="554736"/>
                  </a:lnTo>
                  <a:cubicBezTo>
                    <a:pt x="33" y="549831"/>
                    <a:pt x="0" y="544900"/>
                    <a:pt x="0" y="539943"/>
                  </a:cubicBezTo>
                  <a:cubicBezTo>
                    <a:pt x="0" y="345169"/>
                    <a:pt x="63951" y="179980"/>
                    <a:pt x="191854" y="44378"/>
                  </a:cubicBezTo>
                  <a:cubicBezTo>
                    <a:pt x="206703" y="28912"/>
                    <a:pt x="222190" y="14119"/>
                    <a:pt x="238317" y="0"/>
                  </a:cubicBezTo>
                  <a:lnTo>
                    <a:pt x="1594440" y="0"/>
                  </a:lnTo>
                  <a:cubicBezTo>
                    <a:pt x="1672702" y="63064"/>
                    <a:pt x="1733913" y="133331"/>
                    <a:pt x="1778076" y="210799"/>
                  </a:cubicBezTo>
                  <a:cubicBezTo>
                    <a:pt x="1835175" y="304488"/>
                    <a:pt x="1864867" y="395711"/>
                    <a:pt x="1867151" y="484469"/>
                  </a:cubicBezTo>
                  <a:cubicBezTo>
                    <a:pt x="1867151" y="504192"/>
                    <a:pt x="1860299" y="522684"/>
                    <a:pt x="1846595" y="539943"/>
                  </a:cubicBezTo>
                  <a:cubicBezTo>
                    <a:pt x="1840803" y="546195"/>
                    <a:pt x="1834404" y="551126"/>
                    <a:pt x="1827388" y="554736"/>
                  </a:cubicBezTo>
                  <a:cubicBezTo>
                    <a:pt x="1817804" y="559667"/>
                    <a:pt x="1807078" y="562132"/>
                    <a:pt x="1795210" y="562132"/>
                  </a:cubicBezTo>
                  <a:lnTo>
                    <a:pt x="1408076" y="562132"/>
                  </a:lnTo>
                  <a:cubicBezTo>
                    <a:pt x="1391546" y="562132"/>
                    <a:pt x="1370680" y="560502"/>
                    <a:pt x="1353641" y="554736"/>
                  </a:cubicBezTo>
                  <a:cubicBezTo>
                    <a:pt x="1349491" y="553331"/>
                    <a:pt x="1345568" y="551681"/>
                    <a:pt x="1341990" y="549749"/>
                  </a:cubicBezTo>
                  <a:cubicBezTo>
                    <a:pt x="1323718" y="539888"/>
                    <a:pt x="1305608" y="516562"/>
                    <a:pt x="1301866" y="495564"/>
                  </a:cubicBezTo>
                  <a:close/>
                </a:path>
              </a:pathLst>
            </a:custGeom>
            <a:grp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69" name="Rounded Rectangle 5">
              <a:extLst>
                <a:ext uri="{FF2B5EF4-FFF2-40B4-BE49-F238E27FC236}">
                  <a16:creationId xmlns:a16="http://schemas.microsoft.com/office/drawing/2014/main" id="{ED2B250B-B2EF-B333-CC58-5131DE2E8113}"/>
                </a:ext>
              </a:extLst>
            </p:cNvPr>
            <p:cNvSpPr/>
            <p:nvPr/>
          </p:nvSpPr>
          <p:spPr>
            <a:xfrm>
              <a:off x="382080" y="2060448"/>
              <a:ext cx="1867151" cy="562132"/>
            </a:xfrm>
            <a:custGeom>
              <a:avLst/>
              <a:gdLst/>
              <a:ahLst/>
              <a:cxnLst/>
              <a:rect l="0" t="0" r="0" b="0"/>
              <a:pathLst>
                <a:path w="1867151" h="562132">
                  <a:moveTo>
                    <a:pt x="1301866" y="495564"/>
                  </a:moveTo>
                  <a:cubicBezTo>
                    <a:pt x="1290447" y="431461"/>
                    <a:pt x="1250477" y="375987"/>
                    <a:pt x="1181958" y="329143"/>
                  </a:cubicBezTo>
                  <a:cubicBezTo>
                    <a:pt x="1113439" y="279833"/>
                    <a:pt x="1026647" y="255178"/>
                    <a:pt x="921584" y="255178"/>
                  </a:cubicBezTo>
                  <a:cubicBezTo>
                    <a:pt x="809670" y="255178"/>
                    <a:pt x="720594" y="277368"/>
                    <a:pt x="654359" y="321746"/>
                  </a:cubicBezTo>
                  <a:cubicBezTo>
                    <a:pt x="588124" y="366125"/>
                    <a:pt x="555006" y="433927"/>
                    <a:pt x="555006" y="525150"/>
                  </a:cubicBezTo>
                  <a:cubicBezTo>
                    <a:pt x="555006" y="535264"/>
                    <a:pt x="555507" y="545125"/>
                    <a:pt x="556507" y="554736"/>
                  </a:cubicBezTo>
                  <a:lnTo>
                    <a:pt x="100" y="554736"/>
                  </a:lnTo>
                  <a:cubicBezTo>
                    <a:pt x="33" y="549831"/>
                    <a:pt x="0" y="544900"/>
                    <a:pt x="0" y="539943"/>
                  </a:cubicBezTo>
                  <a:cubicBezTo>
                    <a:pt x="0" y="345169"/>
                    <a:pt x="63951" y="179980"/>
                    <a:pt x="191854" y="44378"/>
                  </a:cubicBezTo>
                  <a:cubicBezTo>
                    <a:pt x="206703" y="28912"/>
                    <a:pt x="222190" y="14119"/>
                    <a:pt x="238317" y="0"/>
                  </a:cubicBezTo>
                  <a:lnTo>
                    <a:pt x="1594440" y="0"/>
                  </a:lnTo>
                  <a:cubicBezTo>
                    <a:pt x="1672702" y="63064"/>
                    <a:pt x="1733913" y="133331"/>
                    <a:pt x="1778076" y="210799"/>
                  </a:cubicBezTo>
                  <a:cubicBezTo>
                    <a:pt x="1835175" y="304488"/>
                    <a:pt x="1864867" y="395711"/>
                    <a:pt x="1867151" y="484469"/>
                  </a:cubicBezTo>
                  <a:cubicBezTo>
                    <a:pt x="1867151" y="504192"/>
                    <a:pt x="1860299" y="522684"/>
                    <a:pt x="1846595" y="539943"/>
                  </a:cubicBezTo>
                  <a:cubicBezTo>
                    <a:pt x="1840803" y="546195"/>
                    <a:pt x="1834404" y="551126"/>
                    <a:pt x="1827388" y="554736"/>
                  </a:cubicBezTo>
                  <a:cubicBezTo>
                    <a:pt x="1817804" y="559667"/>
                    <a:pt x="1807078" y="562132"/>
                    <a:pt x="1795210" y="562132"/>
                  </a:cubicBezTo>
                  <a:lnTo>
                    <a:pt x="1408076" y="562132"/>
                  </a:lnTo>
                  <a:cubicBezTo>
                    <a:pt x="1391546" y="562132"/>
                    <a:pt x="1370680" y="560502"/>
                    <a:pt x="1353641" y="554736"/>
                  </a:cubicBezTo>
                  <a:cubicBezTo>
                    <a:pt x="1349491" y="553331"/>
                    <a:pt x="1345568" y="551681"/>
                    <a:pt x="1341990" y="549749"/>
                  </a:cubicBezTo>
                  <a:cubicBezTo>
                    <a:pt x="1323718" y="539888"/>
                    <a:pt x="1305608" y="516562"/>
                    <a:pt x="1301866" y="495564"/>
                  </a:cubicBezTo>
                  <a:close/>
                </a:path>
              </a:pathLst>
            </a:custGeom>
            <a:grpFill/>
            <a:ln w="9906">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grpSp>
        <p:nvGrpSpPr>
          <p:cNvPr id="56" name="Group 55">
            <a:extLst>
              <a:ext uri="{FF2B5EF4-FFF2-40B4-BE49-F238E27FC236}">
                <a16:creationId xmlns:a16="http://schemas.microsoft.com/office/drawing/2014/main" id="{E3E80236-9C64-448C-A830-D26DCE41A081}"/>
              </a:ext>
            </a:extLst>
          </p:cNvPr>
          <p:cNvGrpSpPr/>
          <p:nvPr/>
        </p:nvGrpSpPr>
        <p:grpSpPr>
          <a:xfrm>
            <a:off x="1756156" y="3330158"/>
            <a:ext cx="3096814" cy="1154684"/>
            <a:chOff x="382186" y="2615184"/>
            <a:chExt cx="1691750" cy="554736"/>
          </a:xfrm>
          <a:solidFill>
            <a:schemeClr val="accent5">
              <a:lumMod val="40000"/>
              <a:lumOff val="60000"/>
            </a:schemeClr>
          </a:solidFill>
        </p:grpSpPr>
        <p:sp>
          <p:nvSpPr>
            <p:cNvPr id="66" name="Rounded Rectangle 7">
              <a:extLst>
                <a:ext uri="{FF2B5EF4-FFF2-40B4-BE49-F238E27FC236}">
                  <a16:creationId xmlns:a16="http://schemas.microsoft.com/office/drawing/2014/main" id="{C6B30359-AF48-8C24-B773-416CF811E2E4}"/>
                </a:ext>
              </a:extLst>
            </p:cNvPr>
            <p:cNvSpPr/>
            <p:nvPr/>
          </p:nvSpPr>
          <p:spPr>
            <a:xfrm>
              <a:off x="382186" y="2615184"/>
              <a:ext cx="1691750" cy="554736"/>
            </a:xfrm>
            <a:custGeom>
              <a:avLst/>
              <a:gdLst/>
              <a:ahLst/>
              <a:cxnLst/>
              <a:rect l="0" t="0" r="0" b="0"/>
              <a:pathLst>
                <a:path w="1691750" h="554736">
                  <a:moveTo>
                    <a:pt x="1691750" y="554736"/>
                  </a:moveTo>
                  <a:lnTo>
                    <a:pt x="280588" y="554736"/>
                  </a:lnTo>
                  <a:cubicBezTo>
                    <a:pt x="200014" y="499497"/>
                    <a:pt x="136143" y="434162"/>
                    <a:pt x="88975" y="358729"/>
                  </a:cubicBezTo>
                  <a:cubicBezTo>
                    <a:pt x="31581" y="261031"/>
                    <a:pt x="1923" y="141455"/>
                    <a:pt x="0" y="0"/>
                  </a:cubicBezTo>
                  <a:lnTo>
                    <a:pt x="556408" y="0"/>
                  </a:lnTo>
                  <a:cubicBezTo>
                    <a:pt x="561262" y="46612"/>
                    <a:pt x="577892" y="87292"/>
                    <a:pt x="606296" y="122041"/>
                  </a:cubicBezTo>
                  <a:cubicBezTo>
                    <a:pt x="640555" y="161489"/>
                    <a:pt x="696512" y="197239"/>
                    <a:pt x="774168" y="229290"/>
                  </a:cubicBezTo>
                  <a:cubicBezTo>
                    <a:pt x="851823" y="258876"/>
                    <a:pt x="956886" y="292160"/>
                    <a:pt x="1089356" y="329143"/>
                  </a:cubicBezTo>
                  <a:cubicBezTo>
                    <a:pt x="1290346" y="373522"/>
                    <a:pt x="1453651" y="426530"/>
                    <a:pt x="1579269" y="488167"/>
                  </a:cubicBezTo>
                  <a:cubicBezTo>
                    <a:pt x="1620443" y="508370"/>
                    <a:pt x="1657937" y="530560"/>
                    <a:pt x="1691750" y="554736"/>
                  </a:cubicBezTo>
                  <a:close/>
                </a:path>
              </a:pathLst>
            </a:custGeom>
            <a:grp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dirty="0"/>
            </a:p>
          </p:txBody>
        </p:sp>
        <p:sp>
          <p:nvSpPr>
            <p:cNvPr id="67" name="Rounded Rectangle 8">
              <a:extLst>
                <a:ext uri="{FF2B5EF4-FFF2-40B4-BE49-F238E27FC236}">
                  <a16:creationId xmlns:a16="http://schemas.microsoft.com/office/drawing/2014/main" id="{B05E5D38-354B-6424-E6C3-9A52979F119C}"/>
                </a:ext>
              </a:extLst>
            </p:cNvPr>
            <p:cNvSpPr/>
            <p:nvPr/>
          </p:nvSpPr>
          <p:spPr>
            <a:xfrm>
              <a:off x="382186" y="2615184"/>
              <a:ext cx="1691750" cy="554736"/>
            </a:xfrm>
            <a:custGeom>
              <a:avLst/>
              <a:gdLst/>
              <a:ahLst/>
              <a:cxnLst/>
              <a:rect l="0" t="0" r="0" b="0"/>
              <a:pathLst>
                <a:path w="1691750" h="554736">
                  <a:moveTo>
                    <a:pt x="1691750" y="554736"/>
                  </a:moveTo>
                  <a:lnTo>
                    <a:pt x="280588" y="554736"/>
                  </a:lnTo>
                  <a:cubicBezTo>
                    <a:pt x="200014" y="499497"/>
                    <a:pt x="136143" y="434162"/>
                    <a:pt x="88975" y="358729"/>
                  </a:cubicBezTo>
                  <a:cubicBezTo>
                    <a:pt x="31581" y="261031"/>
                    <a:pt x="1923" y="141455"/>
                    <a:pt x="0" y="0"/>
                  </a:cubicBezTo>
                  <a:lnTo>
                    <a:pt x="556408" y="0"/>
                  </a:lnTo>
                  <a:cubicBezTo>
                    <a:pt x="561262" y="46612"/>
                    <a:pt x="577892" y="87292"/>
                    <a:pt x="606296" y="122041"/>
                  </a:cubicBezTo>
                  <a:cubicBezTo>
                    <a:pt x="640555" y="161489"/>
                    <a:pt x="696512" y="197239"/>
                    <a:pt x="774168" y="229290"/>
                  </a:cubicBezTo>
                  <a:cubicBezTo>
                    <a:pt x="851823" y="258876"/>
                    <a:pt x="956886" y="292160"/>
                    <a:pt x="1089356" y="329143"/>
                  </a:cubicBezTo>
                  <a:cubicBezTo>
                    <a:pt x="1290346" y="373522"/>
                    <a:pt x="1453651" y="426530"/>
                    <a:pt x="1579269" y="488167"/>
                  </a:cubicBezTo>
                  <a:cubicBezTo>
                    <a:pt x="1620443" y="508370"/>
                    <a:pt x="1657937" y="530560"/>
                    <a:pt x="1691750" y="554736"/>
                  </a:cubicBezTo>
                  <a:close/>
                </a:path>
              </a:pathLst>
            </a:custGeom>
            <a:grpFill/>
            <a:ln w="9906">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grpSp>
        <p:nvGrpSpPr>
          <p:cNvPr id="57" name="Group 56">
            <a:extLst>
              <a:ext uri="{FF2B5EF4-FFF2-40B4-BE49-F238E27FC236}">
                <a16:creationId xmlns:a16="http://schemas.microsoft.com/office/drawing/2014/main" id="{1FAED7B8-1A2F-933E-3D90-D47B578B099C}"/>
              </a:ext>
            </a:extLst>
          </p:cNvPr>
          <p:cNvGrpSpPr/>
          <p:nvPr/>
        </p:nvGrpSpPr>
        <p:grpSpPr>
          <a:xfrm>
            <a:off x="2288951" y="4508147"/>
            <a:ext cx="3025776" cy="1225295"/>
            <a:chOff x="662770" y="3169920"/>
            <a:chExt cx="1661833" cy="554736"/>
          </a:xfrm>
          <a:solidFill>
            <a:schemeClr val="accent5">
              <a:lumMod val="40000"/>
              <a:lumOff val="60000"/>
            </a:schemeClr>
          </a:solidFill>
        </p:grpSpPr>
        <p:sp>
          <p:nvSpPr>
            <p:cNvPr id="64" name="Rounded Rectangle 10">
              <a:extLst>
                <a:ext uri="{FF2B5EF4-FFF2-40B4-BE49-F238E27FC236}">
                  <a16:creationId xmlns:a16="http://schemas.microsoft.com/office/drawing/2014/main" id="{57692E2E-4BA7-F37E-F613-84F9C0DEEED3}"/>
                </a:ext>
              </a:extLst>
            </p:cNvPr>
            <p:cNvSpPr/>
            <p:nvPr/>
          </p:nvSpPr>
          <p:spPr>
            <a:xfrm>
              <a:off x="662770" y="3169920"/>
              <a:ext cx="1661833" cy="554736"/>
            </a:xfrm>
            <a:custGeom>
              <a:avLst/>
              <a:gdLst/>
              <a:ahLst/>
              <a:cxnLst/>
              <a:rect l="0" t="0" r="0" b="0"/>
              <a:pathLst>
                <a:path w="1661833" h="554736">
                  <a:moveTo>
                    <a:pt x="1411161" y="0"/>
                  </a:moveTo>
                  <a:cubicBezTo>
                    <a:pt x="1480509" y="49582"/>
                    <a:pt x="1534374" y="107522"/>
                    <a:pt x="1572759" y="173817"/>
                  </a:cubicBezTo>
                  <a:cubicBezTo>
                    <a:pt x="1632142" y="269971"/>
                    <a:pt x="1661833" y="392013"/>
                    <a:pt x="1661833" y="539943"/>
                  </a:cubicBezTo>
                  <a:cubicBezTo>
                    <a:pt x="1661833" y="544893"/>
                    <a:pt x="1661794" y="549824"/>
                    <a:pt x="1661714" y="554736"/>
                  </a:cubicBezTo>
                  <a:lnTo>
                    <a:pt x="1106617" y="554736"/>
                  </a:lnTo>
                  <a:cubicBezTo>
                    <a:pt x="1104358" y="495727"/>
                    <a:pt x="1083872" y="447650"/>
                    <a:pt x="1045160" y="410504"/>
                  </a:cubicBezTo>
                  <a:cubicBezTo>
                    <a:pt x="1006332" y="371056"/>
                    <a:pt x="943523" y="335306"/>
                    <a:pt x="856731" y="303255"/>
                  </a:cubicBezTo>
                  <a:cubicBezTo>
                    <a:pt x="772224" y="271204"/>
                    <a:pt x="658025" y="236687"/>
                    <a:pt x="514135" y="199704"/>
                  </a:cubicBezTo>
                  <a:cubicBezTo>
                    <a:pt x="342836" y="160257"/>
                    <a:pt x="197804" y="109714"/>
                    <a:pt x="79037" y="48077"/>
                  </a:cubicBezTo>
                  <a:cubicBezTo>
                    <a:pt x="51113" y="33005"/>
                    <a:pt x="24767" y="16979"/>
                    <a:pt x="0" y="0"/>
                  </a:cubicBezTo>
                  <a:close/>
                </a:path>
              </a:pathLst>
            </a:custGeom>
            <a:grp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65" name="Rounded Rectangle 11">
              <a:extLst>
                <a:ext uri="{FF2B5EF4-FFF2-40B4-BE49-F238E27FC236}">
                  <a16:creationId xmlns:a16="http://schemas.microsoft.com/office/drawing/2014/main" id="{8FC7B0BF-5BFA-1986-9CFC-0BBFE88B084A}"/>
                </a:ext>
              </a:extLst>
            </p:cNvPr>
            <p:cNvSpPr/>
            <p:nvPr/>
          </p:nvSpPr>
          <p:spPr>
            <a:xfrm>
              <a:off x="662770" y="3169920"/>
              <a:ext cx="1661833" cy="554736"/>
            </a:xfrm>
            <a:custGeom>
              <a:avLst/>
              <a:gdLst/>
              <a:ahLst/>
              <a:cxnLst/>
              <a:rect l="0" t="0" r="0" b="0"/>
              <a:pathLst>
                <a:path w="1661833" h="554736">
                  <a:moveTo>
                    <a:pt x="1411161" y="0"/>
                  </a:moveTo>
                  <a:cubicBezTo>
                    <a:pt x="1480509" y="49582"/>
                    <a:pt x="1534374" y="107522"/>
                    <a:pt x="1572759" y="173817"/>
                  </a:cubicBezTo>
                  <a:cubicBezTo>
                    <a:pt x="1632142" y="269971"/>
                    <a:pt x="1661833" y="392013"/>
                    <a:pt x="1661833" y="539943"/>
                  </a:cubicBezTo>
                  <a:cubicBezTo>
                    <a:pt x="1661833" y="544893"/>
                    <a:pt x="1661794" y="549824"/>
                    <a:pt x="1661714" y="554736"/>
                  </a:cubicBezTo>
                  <a:lnTo>
                    <a:pt x="1106617" y="554736"/>
                  </a:lnTo>
                  <a:cubicBezTo>
                    <a:pt x="1104358" y="495727"/>
                    <a:pt x="1083872" y="447650"/>
                    <a:pt x="1045160" y="410504"/>
                  </a:cubicBezTo>
                  <a:cubicBezTo>
                    <a:pt x="1006332" y="371056"/>
                    <a:pt x="943523" y="335306"/>
                    <a:pt x="856731" y="303255"/>
                  </a:cubicBezTo>
                  <a:cubicBezTo>
                    <a:pt x="772224" y="271204"/>
                    <a:pt x="658025" y="236687"/>
                    <a:pt x="514135" y="199704"/>
                  </a:cubicBezTo>
                  <a:cubicBezTo>
                    <a:pt x="342836" y="160257"/>
                    <a:pt x="197804" y="109714"/>
                    <a:pt x="79037" y="48077"/>
                  </a:cubicBezTo>
                  <a:cubicBezTo>
                    <a:pt x="51113" y="33005"/>
                    <a:pt x="24767" y="16979"/>
                    <a:pt x="0" y="0"/>
                  </a:cubicBezTo>
                  <a:close/>
                </a:path>
              </a:pathLst>
            </a:custGeom>
            <a:grpFill/>
            <a:ln w="9906">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grpSp>
        <p:nvGrpSpPr>
          <p:cNvPr id="58" name="Group 57">
            <a:extLst>
              <a:ext uri="{FF2B5EF4-FFF2-40B4-BE49-F238E27FC236}">
                <a16:creationId xmlns:a16="http://schemas.microsoft.com/office/drawing/2014/main" id="{703D5C60-55EE-1FFA-C586-4725FAD202C4}"/>
              </a:ext>
            </a:extLst>
          </p:cNvPr>
          <p:cNvGrpSpPr/>
          <p:nvPr/>
        </p:nvGrpSpPr>
        <p:grpSpPr>
          <a:xfrm>
            <a:off x="1641856" y="5710139"/>
            <a:ext cx="3670300" cy="959674"/>
            <a:chOff x="316991" y="3695066"/>
            <a:chExt cx="2007497" cy="584325"/>
          </a:xfrm>
          <a:solidFill>
            <a:schemeClr val="accent5">
              <a:lumMod val="40000"/>
              <a:lumOff val="60000"/>
            </a:schemeClr>
          </a:solidFill>
        </p:grpSpPr>
        <p:sp>
          <p:nvSpPr>
            <p:cNvPr id="62" name="Rounded Rectangle 13">
              <a:extLst>
                <a:ext uri="{FF2B5EF4-FFF2-40B4-BE49-F238E27FC236}">
                  <a16:creationId xmlns:a16="http://schemas.microsoft.com/office/drawing/2014/main" id="{D510AF3F-71A6-D335-A6C8-2D09B8B94511}"/>
                </a:ext>
              </a:extLst>
            </p:cNvPr>
            <p:cNvSpPr/>
            <p:nvPr/>
          </p:nvSpPr>
          <p:spPr>
            <a:xfrm>
              <a:off x="316991" y="3695066"/>
              <a:ext cx="2007497" cy="584325"/>
            </a:xfrm>
            <a:custGeom>
              <a:avLst/>
              <a:gdLst/>
              <a:ahLst/>
              <a:cxnLst/>
              <a:rect l="0" t="0" r="0" b="0"/>
              <a:pathLst>
                <a:path w="2007497" h="584325">
                  <a:moveTo>
                    <a:pt x="17316" y="29585"/>
                  </a:moveTo>
                  <a:cubicBezTo>
                    <a:pt x="18349" y="28336"/>
                    <a:pt x="19430" y="27104"/>
                    <a:pt x="20556" y="25887"/>
                  </a:cubicBezTo>
                  <a:cubicBezTo>
                    <a:pt x="36544" y="8629"/>
                    <a:pt x="54816" y="0"/>
                    <a:pt x="75372" y="0"/>
                  </a:cubicBezTo>
                  <a:lnTo>
                    <a:pt x="441950" y="0"/>
                  </a:lnTo>
                  <a:cubicBezTo>
                    <a:pt x="471642" y="0"/>
                    <a:pt x="502284" y="7290"/>
                    <a:pt x="518272" y="22082"/>
                  </a:cubicBezTo>
                  <a:cubicBezTo>
                    <a:pt x="521453" y="24535"/>
                    <a:pt x="524477" y="27012"/>
                    <a:pt x="527349" y="29585"/>
                  </a:cubicBezTo>
                  <a:cubicBezTo>
                    <a:pt x="538905" y="39944"/>
                    <a:pt x="547994" y="51886"/>
                    <a:pt x="555006" y="70269"/>
                  </a:cubicBezTo>
                  <a:cubicBezTo>
                    <a:pt x="570994" y="112183"/>
                    <a:pt x="596117" y="152863"/>
                    <a:pt x="630377" y="192311"/>
                  </a:cubicBezTo>
                  <a:cubicBezTo>
                    <a:pt x="666921" y="231759"/>
                    <a:pt x="716026" y="265043"/>
                    <a:pt x="777694" y="292164"/>
                  </a:cubicBezTo>
                  <a:cubicBezTo>
                    <a:pt x="839361" y="316818"/>
                    <a:pt x="915875" y="329146"/>
                    <a:pt x="1007234" y="329146"/>
                  </a:cubicBezTo>
                  <a:cubicBezTo>
                    <a:pt x="1155692" y="329146"/>
                    <a:pt x="1266465" y="303258"/>
                    <a:pt x="1339552" y="251483"/>
                  </a:cubicBezTo>
                  <a:cubicBezTo>
                    <a:pt x="1414924" y="199708"/>
                    <a:pt x="1452609" y="129441"/>
                    <a:pt x="1452609" y="40683"/>
                  </a:cubicBezTo>
                  <a:cubicBezTo>
                    <a:pt x="1452609" y="36943"/>
                    <a:pt x="1452539" y="33245"/>
                    <a:pt x="1452399" y="29589"/>
                  </a:cubicBezTo>
                  <a:lnTo>
                    <a:pt x="2007497" y="29589"/>
                  </a:lnTo>
                  <a:cubicBezTo>
                    <a:pt x="2005283" y="166566"/>
                    <a:pt x="1972205" y="288608"/>
                    <a:pt x="1908262" y="395714"/>
                  </a:cubicBezTo>
                  <a:cubicBezTo>
                    <a:pt x="1864218" y="467851"/>
                    <a:pt x="1808055" y="530721"/>
                    <a:pt x="1739772" y="584325"/>
                  </a:cubicBezTo>
                  <a:lnTo>
                    <a:pt x="260231" y="584325"/>
                  </a:lnTo>
                  <a:cubicBezTo>
                    <a:pt x="191790" y="528539"/>
                    <a:pt x="137022" y="465669"/>
                    <a:pt x="95927" y="395714"/>
                  </a:cubicBezTo>
                  <a:cubicBezTo>
                    <a:pt x="36543" y="294629"/>
                    <a:pt x="4567" y="188613"/>
                    <a:pt x="0" y="77666"/>
                  </a:cubicBezTo>
                  <a:cubicBezTo>
                    <a:pt x="0" y="59563"/>
                    <a:pt x="5772" y="43534"/>
                    <a:pt x="17316" y="29585"/>
                  </a:cubicBezTo>
                  <a:close/>
                </a:path>
              </a:pathLst>
            </a:custGeom>
            <a:grp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63" name="Rounded Rectangle 14">
              <a:extLst>
                <a:ext uri="{FF2B5EF4-FFF2-40B4-BE49-F238E27FC236}">
                  <a16:creationId xmlns:a16="http://schemas.microsoft.com/office/drawing/2014/main" id="{5C3C7101-FD14-31C6-4190-94F3DF05B40C}"/>
                </a:ext>
              </a:extLst>
            </p:cNvPr>
            <p:cNvSpPr/>
            <p:nvPr/>
          </p:nvSpPr>
          <p:spPr>
            <a:xfrm>
              <a:off x="316991" y="3695066"/>
              <a:ext cx="2007497" cy="584325"/>
            </a:xfrm>
            <a:custGeom>
              <a:avLst/>
              <a:gdLst/>
              <a:ahLst/>
              <a:cxnLst/>
              <a:rect l="0" t="0" r="0" b="0"/>
              <a:pathLst>
                <a:path w="2007497" h="584325">
                  <a:moveTo>
                    <a:pt x="17316" y="29585"/>
                  </a:moveTo>
                  <a:cubicBezTo>
                    <a:pt x="18349" y="28336"/>
                    <a:pt x="19430" y="27104"/>
                    <a:pt x="20556" y="25887"/>
                  </a:cubicBezTo>
                  <a:cubicBezTo>
                    <a:pt x="36544" y="8629"/>
                    <a:pt x="54816" y="0"/>
                    <a:pt x="75372" y="0"/>
                  </a:cubicBezTo>
                  <a:lnTo>
                    <a:pt x="441950" y="0"/>
                  </a:lnTo>
                  <a:cubicBezTo>
                    <a:pt x="471642" y="0"/>
                    <a:pt x="502284" y="7290"/>
                    <a:pt x="518272" y="22082"/>
                  </a:cubicBezTo>
                  <a:cubicBezTo>
                    <a:pt x="521453" y="24535"/>
                    <a:pt x="524477" y="27012"/>
                    <a:pt x="527349" y="29585"/>
                  </a:cubicBezTo>
                  <a:cubicBezTo>
                    <a:pt x="538905" y="39944"/>
                    <a:pt x="547994" y="51886"/>
                    <a:pt x="555006" y="70269"/>
                  </a:cubicBezTo>
                  <a:cubicBezTo>
                    <a:pt x="570994" y="112183"/>
                    <a:pt x="596117" y="152863"/>
                    <a:pt x="630377" y="192311"/>
                  </a:cubicBezTo>
                  <a:cubicBezTo>
                    <a:pt x="666921" y="231759"/>
                    <a:pt x="716026" y="265043"/>
                    <a:pt x="777694" y="292164"/>
                  </a:cubicBezTo>
                  <a:cubicBezTo>
                    <a:pt x="839361" y="316818"/>
                    <a:pt x="915875" y="329146"/>
                    <a:pt x="1007234" y="329146"/>
                  </a:cubicBezTo>
                  <a:cubicBezTo>
                    <a:pt x="1155692" y="329146"/>
                    <a:pt x="1266465" y="303258"/>
                    <a:pt x="1339552" y="251483"/>
                  </a:cubicBezTo>
                  <a:cubicBezTo>
                    <a:pt x="1414924" y="199708"/>
                    <a:pt x="1452609" y="129441"/>
                    <a:pt x="1452609" y="40683"/>
                  </a:cubicBezTo>
                  <a:cubicBezTo>
                    <a:pt x="1452609" y="36943"/>
                    <a:pt x="1452539" y="33245"/>
                    <a:pt x="1452399" y="29589"/>
                  </a:cubicBezTo>
                  <a:lnTo>
                    <a:pt x="2007497" y="29589"/>
                  </a:lnTo>
                  <a:cubicBezTo>
                    <a:pt x="2005283" y="166566"/>
                    <a:pt x="1972205" y="288608"/>
                    <a:pt x="1908262" y="395714"/>
                  </a:cubicBezTo>
                  <a:cubicBezTo>
                    <a:pt x="1864218" y="467851"/>
                    <a:pt x="1808055" y="530721"/>
                    <a:pt x="1739772" y="584325"/>
                  </a:cubicBezTo>
                  <a:lnTo>
                    <a:pt x="260231" y="584325"/>
                  </a:lnTo>
                  <a:cubicBezTo>
                    <a:pt x="191790" y="528539"/>
                    <a:pt x="137022" y="465669"/>
                    <a:pt x="95927" y="395714"/>
                  </a:cubicBezTo>
                  <a:cubicBezTo>
                    <a:pt x="36543" y="294629"/>
                    <a:pt x="4567" y="188613"/>
                    <a:pt x="0" y="77666"/>
                  </a:cubicBezTo>
                  <a:cubicBezTo>
                    <a:pt x="0" y="59563"/>
                    <a:pt x="5772" y="43534"/>
                    <a:pt x="17316" y="29585"/>
                  </a:cubicBezTo>
                  <a:close/>
                </a:path>
              </a:pathLst>
            </a:custGeom>
            <a:grpFill/>
            <a:ln w="9906">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grpSp>
        <p:nvGrpSpPr>
          <p:cNvPr id="59" name="Group 58">
            <a:extLst>
              <a:ext uri="{FF2B5EF4-FFF2-40B4-BE49-F238E27FC236}">
                <a16:creationId xmlns:a16="http://schemas.microsoft.com/office/drawing/2014/main" id="{EFF00163-A740-07F7-EE40-F9320AEB7F21}"/>
              </a:ext>
            </a:extLst>
          </p:cNvPr>
          <p:cNvGrpSpPr/>
          <p:nvPr/>
        </p:nvGrpSpPr>
        <p:grpSpPr>
          <a:xfrm>
            <a:off x="2130180" y="6702262"/>
            <a:ext cx="2648575" cy="1123696"/>
            <a:chOff x="577222" y="4279392"/>
            <a:chExt cx="1479540" cy="554736"/>
          </a:xfrm>
          <a:solidFill>
            <a:schemeClr val="accent5">
              <a:lumMod val="40000"/>
              <a:lumOff val="60000"/>
            </a:schemeClr>
          </a:solidFill>
        </p:grpSpPr>
        <p:sp>
          <p:nvSpPr>
            <p:cNvPr id="60" name="Rounded Rectangle 16">
              <a:extLst>
                <a:ext uri="{FF2B5EF4-FFF2-40B4-BE49-F238E27FC236}">
                  <a16:creationId xmlns:a16="http://schemas.microsoft.com/office/drawing/2014/main" id="{49386A23-D782-EF54-6432-49CDAA02528D}"/>
                </a:ext>
              </a:extLst>
            </p:cNvPr>
            <p:cNvSpPr/>
            <p:nvPr/>
          </p:nvSpPr>
          <p:spPr>
            <a:xfrm>
              <a:off x="577222" y="4279392"/>
              <a:ext cx="1479540" cy="554736"/>
            </a:xfrm>
            <a:custGeom>
              <a:avLst/>
              <a:gdLst/>
              <a:ahLst/>
              <a:cxnLst/>
              <a:rect l="0" t="0" r="0" b="0"/>
              <a:pathLst>
                <a:path w="1479540" h="554736">
                  <a:moveTo>
                    <a:pt x="534591" y="462280"/>
                  </a:moveTo>
                  <a:lnTo>
                    <a:pt x="534591" y="207101"/>
                  </a:lnTo>
                  <a:cubicBezTo>
                    <a:pt x="361009" y="184912"/>
                    <a:pt x="215977" y="139300"/>
                    <a:pt x="99494" y="70266"/>
                  </a:cubicBezTo>
                  <a:cubicBezTo>
                    <a:pt x="63622" y="48247"/>
                    <a:pt x="30456" y="24825"/>
                    <a:pt x="0" y="0"/>
                  </a:cubicBezTo>
                  <a:lnTo>
                    <a:pt x="1479540" y="0"/>
                  </a:lnTo>
                  <a:cubicBezTo>
                    <a:pt x="1445137" y="27007"/>
                    <a:pt x="1407657" y="51662"/>
                    <a:pt x="1367101" y="73964"/>
                  </a:cubicBezTo>
                  <a:cubicBezTo>
                    <a:pt x="1248334" y="140533"/>
                    <a:pt x="1107870" y="184912"/>
                    <a:pt x="945707" y="207101"/>
                  </a:cubicBezTo>
                  <a:lnTo>
                    <a:pt x="945707" y="462280"/>
                  </a:lnTo>
                  <a:cubicBezTo>
                    <a:pt x="945707" y="489400"/>
                    <a:pt x="937713" y="511590"/>
                    <a:pt x="921726" y="528848"/>
                  </a:cubicBezTo>
                  <a:cubicBezTo>
                    <a:pt x="905738" y="546107"/>
                    <a:pt x="886324" y="554736"/>
                    <a:pt x="863484" y="554736"/>
                  </a:cubicBezTo>
                  <a:lnTo>
                    <a:pt x="620241" y="554736"/>
                  </a:lnTo>
                  <a:cubicBezTo>
                    <a:pt x="595117" y="554736"/>
                    <a:pt x="574561" y="546107"/>
                    <a:pt x="558573" y="528848"/>
                  </a:cubicBezTo>
                  <a:cubicBezTo>
                    <a:pt x="542585" y="511590"/>
                    <a:pt x="534591" y="489400"/>
                    <a:pt x="534591" y="462280"/>
                  </a:cubicBezTo>
                  <a:close/>
                </a:path>
              </a:pathLst>
            </a:custGeom>
            <a:grp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61" name="Rounded Rectangle 17">
              <a:extLst>
                <a:ext uri="{FF2B5EF4-FFF2-40B4-BE49-F238E27FC236}">
                  <a16:creationId xmlns:a16="http://schemas.microsoft.com/office/drawing/2014/main" id="{F9EEF21F-EB13-22F3-9D92-1788FD01B027}"/>
                </a:ext>
              </a:extLst>
            </p:cNvPr>
            <p:cNvSpPr/>
            <p:nvPr/>
          </p:nvSpPr>
          <p:spPr>
            <a:xfrm>
              <a:off x="577222" y="4279392"/>
              <a:ext cx="1479540" cy="554736"/>
            </a:xfrm>
            <a:custGeom>
              <a:avLst/>
              <a:gdLst/>
              <a:ahLst/>
              <a:cxnLst/>
              <a:rect l="0" t="0" r="0" b="0"/>
              <a:pathLst>
                <a:path w="1479540" h="554736">
                  <a:moveTo>
                    <a:pt x="534591" y="462280"/>
                  </a:moveTo>
                  <a:lnTo>
                    <a:pt x="534591" y="207101"/>
                  </a:lnTo>
                  <a:cubicBezTo>
                    <a:pt x="361009" y="184912"/>
                    <a:pt x="215977" y="139300"/>
                    <a:pt x="99494" y="70266"/>
                  </a:cubicBezTo>
                  <a:cubicBezTo>
                    <a:pt x="63622" y="48247"/>
                    <a:pt x="30456" y="24825"/>
                    <a:pt x="0" y="0"/>
                  </a:cubicBezTo>
                  <a:lnTo>
                    <a:pt x="1479540" y="0"/>
                  </a:lnTo>
                  <a:cubicBezTo>
                    <a:pt x="1445137" y="27007"/>
                    <a:pt x="1407657" y="51662"/>
                    <a:pt x="1367101" y="73964"/>
                  </a:cubicBezTo>
                  <a:cubicBezTo>
                    <a:pt x="1248334" y="140533"/>
                    <a:pt x="1107870" y="184912"/>
                    <a:pt x="945707" y="207101"/>
                  </a:cubicBezTo>
                  <a:lnTo>
                    <a:pt x="945707" y="462280"/>
                  </a:lnTo>
                  <a:cubicBezTo>
                    <a:pt x="945707" y="489400"/>
                    <a:pt x="937713" y="511590"/>
                    <a:pt x="921726" y="528848"/>
                  </a:cubicBezTo>
                  <a:cubicBezTo>
                    <a:pt x="905738" y="546107"/>
                    <a:pt x="886324" y="554736"/>
                    <a:pt x="863484" y="554736"/>
                  </a:cubicBezTo>
                  <a:lnTo>
                    <a:pt x="620241" y="554736"/>
                  </a:lnTo>
                  <a:cubicBezTo>
                    <a:pt x="595117" y="554736"/>
                    <a:pt x="574561" y="546107"/>
                    <a:pt x="558573" y="528848"/>
                  </a:cubicBezTo>
                  <a:cubicBezTo>
                    <a:pt x="542585" y="511590"/>
                    <a:pt x="534591" y="489400"/>
                    <a:pt x="534591" y="462280"/>
                  </a:cubicBezTo>
                  <a:close/>
                </a:path>
              </a:pathLst>
            </a:custGeom>
            <a:grpFill/>
            <a:ln w="9906">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sp>
        <p:nvSpPr>
          <p:cNvPr id="72" name="Rounded Rectangle 19">
            <a:extLst>
              <a:ext uri="{FF2B5EF4-FFF2-40B4-BE49-F238E27FC236}">
                <a16:creationId xmlns:a16="http://schemas.microsoft.com/office/drawing/2014/main" id="{3CA78375-C327-59F0-AAD8-5B3662248B48}"/>
              </a:ext>
            </a:extLst>
          </p:cNvPr>
          <p:cNvSpPr/>
          <p:nvPr/>
        </p:nvSpPr>
        <p:spPr>
          <a:xfrm>
            <a:off x="7518908" y="1347851"/>
            <a:ext cx="161268" cy="685086"/>
          </a:xfrm>
          <a:custGeom>
            <a:avLst/>
            <a:gdLst/>
            <a:ahLst/>
            <a:cxnLst/>
            <a:rect l="0" t="0" r="0" b="0"/>
            <a:pathLst>
              <a:path w="6604" h="475488">
                <a:moveTo>
                  <a:pt x="0" y="0"/>
                </a:moveTo>
                <a:lnTo>
                  <a:pt x="0" y="475488"/>
                </a:lnTo>
              </a:path>
            </a:pathLst>
          </a:custGeom>
          <a:noFill/>
          <a:ln w="57150">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sz="2400"/>
          </a:p>
        </p:txBody>
      </p:sp>
      <p:sp>
        <p:nvSpPr>
          <p:cNvPr id="73" name="TextBox 31">
            <a:extLst>
              <a:ext uri="{FF2B5EF4-FFF2-40B4-BE49-F238E27FC236}">
                <a16:creationId xmlns:a16="http://schemas.microsoft.com/office/drawing/2014/main" id="{152819B4-20FD-A2ED-E938-02C3A691C442}"/>
              </a:ext>
            </a:extLst>
          </p:cNvPr>
          <p:cNvSpPr txBox="1"/>
          <p:nvPr/>
        </p:nvSpPr>
        <p:spPr>
          <a:xfrm>
            <a:off x="7800224" y="1722909"/>
            <a:ext cx="3959976" cy="276999"/>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b="0" dirty="0">
                <a:solidFill>
                  <a:srgbClr val="484848"/>
                </a:solidFill>
              </a:rPr>
              <a:t>Balancing stock levels to meet</a:t>
            </a:r>
            <a:r>
              <a:rPr lang="en-IN" b="0" dirty="0">
                <a:solidFill>
                  <a:srgbClr val="484848"/>
                </a:solidFill>
              </a:rPr>
              <a:t> </a:t>
            </a:r>
            <a:r>
              <a:rPr b="0" dirty="0">
                <a:solidFill>
                  <a:srgbClr val="484848"/>
                </a:solidFill>
              </a:rPr>
              <a:t>demand</a:t>
            </a:r>
          </a:p>
        </p:txBody>
      </p:sp>
      <p:sp>
        <p:nvSpPr>
          <p:cNvPr id="74" name="TextBox 32">
            <a:extLst>
              <a:ext uri="{FF2B5EF4-FFF2-40B4-BE49-F238E27FC236}">
                <a16:creationId xmlns:a16="http://schemas.microsoft.com/office/drawing/2014/main" id="{B19B49BE-C097-BEB6-A06A-382BACB7A970}"/>
              </a:ext>
            </a:extLst>
          </p:cNvPr>
          <p:cNvSpPr txBox="1"/>
          <p:nvPr/>
        </p:nvSpPr>
        <p:spPr>
          <a:xfrm>
            <a:off x="7800224" y="1347851"/>
            <a:ext cx="2635530"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400" b="1" dirty="0">
                <a:solidFill>
                  <a:schemeClr val="accent5">
                    <a:lumMod val="50000"/>
                  </a:schemeClr>
                </a:solidFill>
              </a:rPr>
              <a:t>Fix Stock Imbalances</a:t>
            </a:r>
          </a:p>
        </p:txBody>
      </p:sp>
      <p:sp>
        <p:nvSpPr>
          <p:cNvPr id="75" name="Rounded Rectangle 42">
            <a:extLst>
              <a:ext uri="{FF2B5EF4-FFF2-40B4-BE49-F238E27FC236}">
                <a16:creationId xmlns:a16="http://schemas.microsoft.com/office/drawing/2014/main" id="{F36BD927-FCC9-FDCC-7B3C-F0DA96CEB4F3}"/>
              </a:ext>
            </a:extLst>
          </p:cNvPr>
          <p:cNvSpPr/>
          <p:nvPr/>
        </p:nvSpPr>
        <p:spPr>
          <a:xfrm>
            <a:off x="5677408" y="1337663"/>
            <a:ext cx="1017016" cy="611886"/>
          </a:xfrm>
          <a:custGeom>
            <a:avLst/>
            <a:gdLst/>
            <a:ahLst/>
            <a:cxnLst/>
            <a:rect l="0" t="0" r="0" b="0"/>
            <a:pathLst>
              <a:path w="307086" h="307086">
                <a:moveTo>
                  <a:pt x="102362" y="192176"/>
                </a:moveTo>
                <a:cubicBezTo>
                  <a:pt x="102362" y="200101"/>
                  <a:pt x="97078" y="205384"/>
                  <a:pt x="89154" y="205384"/>
                </a:cubicBezTo>
                <a:lnTo>
                  <a:pt x="23114" y="205384"/>
                </a:lnTo>
                <a:cubicBezTo>
                  <a:pt x="15189" y="205384"/>
                  <a:pt x="9906" y="200101"/>
                  <a:pt x="9906" y="192176"/>
                </a:cubicBezTo>
                <a:lnTo>
                  <a:pt x="9906" y="126137"/>
                </a:lnTo>
                <a:cubicBezTo>
                  <a:pt x="9906" y="118212"/>
                  <a:pt x="15189" y="112929"/>
                  <a:pt x="23114" y="112929"/>
                </a:cubicBezTo>
                <a:lnTo>
                  <a:pt x="89154" y="112929"/>
                </a:lnTo>
                <a:cubicBezTo>
                  <a:pt x="97078" y="112929"/>
                  <a:pt x="102362" y="118212"/>
                  <a:pt x="102362" y="126137"/>
                </a:cubicBezTo>
                <a:close/>
                <a:moveTo>
                  <a:pt x="307086" y="181610"/>
                </a:moveTo>
                <a:cubicBezTo>
                  <a:pt x="307086" y="189534"/>
                  <a:pt x="301802" y="194818"/>
                  <a:pt x="293878" y="194818"/>
                </a:cubicBezTo>
                <a:lnTo>
                  <a:pt x="247650" y="194818"/>
                </a:lnTo>
                <a:cubicBezTo>
                  <a:pt x="239725" y="194818"/>
                  <a:pt x="234442" y="189534"/>
                  <a:pt x="234442" y="181610"/>
                </a:cubicBezTo>
                <a:lnTo>
                  <a:pt x="234442" y="135382"/>
                </a:lnTo>
                <a:cubicBezTo>
                  <a:pt x="234442" y="127457"/>
                  <a:pt x="239725" y="122174"/>
                  <a:pt x="247650" y="122174"/>
                </a:cubicBezTo>
                <a:lnTo>
                  <a:pt x="293878" y="122174"/>
                </a:lnTo>
                <a:cubicBezTo>
                  <a:pt x="301802" y="122174"/>
                  <a:pt x="307086" y="127457"/>
                  <a:pt x="307086" y="135382"/>
                </a:cubicBezTo>
                <a:close/>
                <a:moveTo>
                  <a:pt x="307086" y="69342"/>
                </a:moveTo>
                <a:cubicBezTo>
                  <a:pt x="307086" y="77266"/>
                  <a:pt x="301802" y="82550"/>
                  <a:pt x="293878" y="82550"/>
                </a:cubicBezTo>
                <a:lnTo>
                  <a:pt x="247650" y="82550"/>
                </a:lnTo>
                <a:cubicBezTo>
                  <a:pt x="239725" y="82550"/>
                  <a:pt x="234442" y="77266"/>
                  <a:pt x="234442" y="69342"/>
                </a:cubicBezTo>
                <a:lnTo>
                  <a:pt x="234442" y="23114"/>
                </a:lnTo>
                <a:cubicBezTo>
                  <a:pt x="234442" y="15189"/>
                  <a:pt x="239725" y="9906"/>
                  <a:pt x="247650" y="9906"/>
                </a:cubicBezTo>
                <a:lnTo>
                  <a:pt x="293878" y="9906"/>
                </a:lnTo>
                <a:cubicBezTo>
                  <a:pt x="301802" y="9906"/>
                  <a:pt x="307086" y="15189"/>
                  <a:pt x="307086" y="23114"/>
                </a:cubicBezTo>
                <a:close/>
                <a:moveTo>
                  <a:pt x="307086" y="293878"/>
                </a:moveTo>
                <a:cubicBezTo>
                  <a:pt x="307086" y="301802"/>
                  <a:pt x="301802" y="307086"/>
                  <a:pt x="293878" y="307086"/>
                </a:cubicBezTo>
                <a:lnTo>
                  <a:pt x="247650" y="307086"/>
                </a:lnTo>
                <a:cubicBezTo>
                  <a:pt x="239725" y="307086"/>
                  <a:pt x="234442" y="301802"/>
                  <a:pt x="234442" y="293878"/>
                </a:cubicBezTo>
                <a:lnTo>
                  <a:pt x="234442" y="247650"/>
                </a:lnTo>
                <a:cubicBezTo>
                  <a:pt x="234442" y="239725"/>
                  <a:pt x="239725" y="234442"/>
                  <a:pt x="247650" y="234442"/>
                </a:cubicBezTo>
                <a:lnTo>
                  <a:pt x="293878" y="234442"/>
                </a:lnTo>
                <a:cubicBezTo>
                  <a:pt x="301802" y="234442"/>
                  <a:pt x="307086" y="239725"/>
                  <a:pt x="307086" y="247650"/>
                </a:cubicBezTo>
                <a:close/>
                <a:moveTo>
                  <a:pt x="95604" y="114331"/>
                </a:moveTo>
                <a:lnTo>
                  <a:pt x="193497" y="49530"/>
                </a:lnTo>
                <a:moveTo>
                  <a:pt x="0" y="0"/>
                </a:moveTo>
                <a:moveTo>
                  <a:pt x="102362" y="159156"/>
                </a:moveTo>
                <a:lnTo>
                  <a:pt x="194818" y="159156"/>
                </a:lnTo>
                <a:moveTo>
                  <a:pt x="0" y="0"/>
                </a:moveTo>
                <a:moveTo>
                  <a:pt x="165760" y="128778"/>
                </a:moveTo>
                <a:lnTo>
                  <a:pt x="194818" y="159156"/>
                </a:lnTo>
                <a:lnTo>
                  <a:pt x="165760" y="188214"/>
                </a:lnTo>
                <a:moveTo>
                  <a:pt x="0" y="0"/>
                </a:moveTo>
                <a:moveTo>
                  <a:pt x="153873" y="40285"/>
                </a:moveTo>
                <a:lnTo>
                  <a:pt x="194818" y="49530"/>
                </a:lnTo>
                <a:lnTo>
                  <a:pt x="185572" y="90475"/>
                </a:lnTo>
                <a:moveTo>
                  <a:pt x="0" y="0"/>
                </a:moveTo>
                <a:moveTo>
                  <a:pt x="193497" y="268781"/>
                </a:moveTo>
                <a:lnTo>
                  <a:pt x="95604" y="203979"/>
                </a:lnTo>
                <a:moveTo>
                  <a:pt x="0" y="0"/>
                </a:moveTo>
                <a:moveTo>
                  <a:pt x="185572" y="227838"/>
                </a:moveTo>
                <a:lnTo>
                  <a:pt x="194818" y="268782"/>
                </a:lnTo>
                <a:lnTo>
                  <a:pt x="153873" y="278028"/>
                </a:lnTo>
              </a:path>
            </a:pathLst>
          </a:custGeom>
          <a:solidFill>
            <a:schemeClr val="accent5">
              <a:lumMod val="75000"/>
            </a:schemeClr>
          </a:solidFill>
          <a:ln w="9906">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76" name="Rounded Rectangle 20">
            <a:extLst>
              <a:ext uri="{FF2B5EF4-FFF2-40B4-BE49-F238E27FC236}">
                <a16:creationId xmlns:a16="http://schemas.microsoft.com/office/drawing/2014/main" id="{335B296B-F1F4-6F5C-14E7-E20880BE3790}"/>
              </a:ext>
            </a:extLst>
          </p:cNvPr>
          <p:cNvSpPr/>
          <p:nvPr/>
        </p:nvSpPr>
        <p:spPr>
          <a:xfrm>
            <a:off x="7510271" y="2483272"/>
            <a:ext cx="45719" cy="717127"/>
          </a:xfrm>
          <a:custGeom>
            <a:avLst/>
            <a:gdLst/>
            <a:ahLst/>
            <a:cxnLst/>
            <a:rect l="0" t="0" r="0" b="0"/>
            <a:pathLst>
              <a:path w="6604" h="633984">
                <a:moveTo>
                  <a:pt x="0" y="0"/>
                </a:moveTo>
                <a:lnTo>
                  <a:pt x="0" y="633984"/>
                </a:lnTo>
              </a:path>
            </a:pathLst>
          </a:custGeom>
          <a:noFill/>
          <a:ln w="57150">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77" name="TextBox 26">
            <a:extLst>
              <a:ext uri="{FF2B5EF4-FFF2-40B4-BE49-F238E27FC236}">
                <a16:creationId xmlns:a16="http://schemas.microsoft.com/office/drawing/2014/main" id="{439F6178-3730-163D-1894-E10554819CB0}"/>
              </a:ext>
            </a:extLst>
          </p:cNvPr>
          <p:cNvSpPr txBox="1"/>
          <p:nvPr/>
        </p:nvSpPr>
        <p:spPr>
          <a:xfrm>
            <a:off x="7800224" y="2859599"/>
            <a:ext cx="6016360" cy="3077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0" dirty="0">
                <a:solidFill>
                  <a:srgbClr val="484848"/>
                </a:solidFill>
              </a:rPr>
              <a:t>Tracking and managing product</a:t>
            </a:r>
            <a:r>
              <a:rPr lang="en-IN" sz="2000" b="0" dirty="0">
                <a:solidFill>
                  <a:srgbClr val="484848"/>
                </a:solidFill>
              </a:rPr>
              <a:t> </a:t>
            </a:r>
            <a:r>
              <a:rPr sz="2000" b="0" dirty="0">
                <a:solidFill>
                  <a:srgbClr val="484848"/>
                </a:solidFill>
              </a:rPr>
              <a:t>expiration dates</a:t>
            </a:r>
          </a:p>
        </p:txBody>
      </p:sp>
      <p:sp>
        <p:nvSpPr>
          <p:cNvPr id="78" name="TextBox 28">
            <a:extLst>
              <a:ext uri="{FF2B5EF4-FFF2-40B4-BE49-F238E27FC236}">
                <a16:creationId xmlns:a16="http://schemas.microsoft.com/office/drawing/2014/main" id="{0A880A2C-E113-9F3B-F281-6A9616EF1790}"/>
              </a:ext>
            </a:extLst>
          </p:cNvPr>
          <p:cNvSpPr txBox="1"/>
          <p:nvPr/>
        </p:nvSpPr>
        <p:spPr>
          <a:xfrm>
            <a:off x="7800224" y="2432703"/>
            <a:ext cx="3680576"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400" b="1" dirty="0">
                <a:solidFill>
                  <a:schemeClr val="accent5">
                    <a:lumMod val="50000"/>
                  </a:schemeClr>
                </a:solidFill>
              </a:rPr>
              <a:t>Monitor Expiry</a:t>
            </a:r>
            <a:r>
              <a:rPr lang="en-IN" sz="2400" b="1" dirty="0">
                <a:solidFill>
                  <a:schemeClr val="accent5">
                    <a:lumMod val="50000"/>
                  </a:schemeClr>
                </a:solidFill>
              </a:rPr>
              <a:t> </a:t>
            </a:r>
            <a:r>
              <a:rPr sz="2400" b="1" dirty="0">
                <a:solidFill>
                  <a:schemeClr val="accent5">
                    <a:lumMod val="50000"/>
                  </a:schemeClr>
                </a:solidFill>
              </a:rPr>
              <a:t>Proactively</a:t>
            </a:r>
          </a:p>
        </p:txBody>
      </p:sp>
      <p:sp>
        <p:nvSpPr>
          <p:cNvPr id="79" name="Rounded Rectangle 40">
            <a:extLst>
              <a:ext uri="{FF2B5EF4-FFF2-40B4-BE49-F238E27FC236}">
                <a16:creationId xmlns:a16="http://schemas.microsoft.com/office/drawing/2014/main" id="{0157C336-F3DD-70B8-D27B-EB27327B297A}"/>
              </a:ext>
            </a:extLst>
          </p:cNvPr>
          <p:cNvSpPr/>
          <p:nvPr/>
        </p:nvSpPr>
        <p:spPr>
          <a:xfrm>
            <a:off x="5743448" y="2446136"/>
            <a:ext cx="950976" cy="491654"/>
          </a:xfrm>
          <a:custGeom>
            <a:avLst/>
            <a:gdLst/>
            <a:ahLst/>
            <a:cxnLst/>
            <a:rect l="0" t="0" r="0" b="0"/>
            <a:pathLst>
              <a:path w="304390" h="303784">
                <a:moveTo>
                  <a:pt x="112268" y="303784"/>
                </a:moveTo>
                <a:lnTo>
                  <a:pt x="13208" y="303784"/>
                </a:lnTo>
                <a:cubicBezTo>
                  <a:pt x="5913" y="303784"/>
                  <a:pt x="0" y="297870"/>
                  <a:pt x="0" y="290576"/>
                </a:cubicBezTo>
                <a:lnTo>
                  <a:pt x="0" y="13208"/>
                </a:lnTo>
                <a:cubicBezTo>
                  <a:pt x="0" y="5913"/>
                  <a:pt x="5913" y="0"/>
                  <a:pt x="13208" y="0"/>
                </a:cubicBezTo>
                <a:lnTo>
                  <a:pt x="188781" y="0"/>
                </a:lnTo>
                <a:cubicBezTo>
                  <a:pt x="192286" y="4"/>
                  <a:pt x="195645" y="1401"/>
                  <a:pt x="198120" y="3883"/>
                </a:cubicBezTo>
                <a:lnTo>
                  <a:pt x="247082" y="52832"/>
                </a:lnTo>
                <a:cubicBezTo>
                  <a:pt x="249559" y="55308"/>
                  <a:pt x="250951" y="58667"/>
                  <a:pt x="250952" y="62170"/>
                </a:cubicBezTo>
                <a:lnTo>
                  <a:pt x="250952" y="118872"/>
                </a:lnTo>
                <a:moveTo>
                  <a:pt x="52832" y="132093"/>
                </a:moveTo>
                <a:cubicBezTo>
                  <a:pt x="52832" y="168566"/>
                  <a:pt x="82399" y="198133"/>
                  <a:pt x="118872" y="198133"/>
                </a:cubicBezTo>
                <a:cubicBezTo>
                  <a:pt x="155344" y="198133"/>
                  <a:pt x="184912" y="168566"/>
                  <a:pt x="184912" y="132093"/>
                </a:cubicBezTo>
                <a:cubicBezTo>
                  <a:pt x="184912" y="95620"/>
                  <a:pt x="155344" y="66053"/>
                  <a:pt x="118872" y="66053"/>
                </a:cubicBezTo>
                <a:cubicBezTo>
                  <a:pt x="82399" y="66053"/>
                  <a:pt x="52832" y="95620"/>
                  <a:pt x="52832" y="132093"/>
                </a:cubicBezTo>
                <a:close/>
                <a:moveTo>
                  <a:pt x="145288" y="132093"/>
                </a:moveTo>
                <a:lnTo>
                  <a:pt x="118872" y="132093"/>
                </a:lnTo>
                <a:lnTo>
                  <a:pt x="118872" y="92469"/>
                </a:lnTo>
                <a:moveTo>
                  <a:pt x="224536" y="264160"/>
                </a:moveTo>
                <a:cubicBezTo>
                  <a:pt x="222712" y="264160"/>
                  <a:pt x="221234" y="265638"/>
                  <a:pt x="221234" y="267462"/>
                </a:cubicBezTo>
                <a:cubicBezTo>
                  <a:pt x="221234" y="269285"/>
                  <a:pt x="222712" y="270764"/>
                  <a:pt x="224536" y="270764"/>
                </a:cubicBezTo>
                <a:cubicBezTo>
                  <a:pt x="226359" y="270764"/>
                  <a:pt x="227838" y="269285"/>
                  <a:pt x="227838" y="267462"/>
                </a:cubicBezTo>
                <a:cubicBezTo>
                  <a:pt x="227838" y="265638"/>
                  <a:pt x="226359" y="264160"/>
                  <a:pt x="224536" y="264160"/>
                </a:cubicBezTo>
                <a:moveTo>
                  <a:pt x="224536" y="198133"/>
                </a:moveTo>
                <a:lnTo>
                  <a:pt x="224536" y="237757"/>
                </a:lnTo>
                <a:moveTo>
                  <a:pt x="302383" y="285741"/>
                </a:moveTo>
                <a:cubicBezTo>
                  <a:pt x="304390" y="289560"/>
                  <a:pt x="304234" y="294153"/>
                  <a:pt x="301974" y="297827"/>
                </a:cubicBezTo>
                <a:cubicBezTo>
                  <a:pt x="299686" y="301512"/>
                  <a:pt x="295653" y="303751"/>
                  <a:pt x="291315" y="303744"/>
                </a:cubicBezTo>
                <a:lnTo>
                  <a:pt x="157756" y="303744"/>
                </a:lnTo>
                <a:cubicBezTo>
                  <a:pt x="153418" y="303751"/>
                  <a:pt x="149385" y="301512"/>
                  <a:pt x="147097" y="297827"/>
                </a:cubicBezTo>
                <a:cubicBezTo>
                  <a:pt x="144837" y="294153"/>
                  <a:pt x="144681" y="289560"/>
                  <a:pt x="146688" y="285741"/>
                </a:cubicBezTo>
                <a:lnTo>
                  <a:pt x="213467" y="158496"/>
                </a:lnTo>
                <a:cubicBezTo>
                  <a:pt x="215649" y="154410"/>
                  <a:pt x="219904" y="151859"/>
                  <a:pt x="224536" y="151859"/>
                </a:cubicBezTo>
                <a:cubicBezTo>
                  <a:pt x="229167" y="151859"/>
                  <a:pt x="233422" y="154410"/>
                  <a:pt x="235604" y="158496"/>
                </a:cubicBezTo>
                <a:close/>
              </a:path>
            </a:pathLst>
          </a:custGeom>
          <a:solidFill>
            <a:schemeClr val="accent5">
              <a:lumMod val="75000"/>
            </a:schemeClr>
          </a:solidFill>
          <a:ln w="9906">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80" name="Rounded Rectangle 21">
            <a:extLst>
              <a:ext uri="{FF2B5EF4-FFF2-40B4-BE49-F238E27FC236}">
                <a16:creationId xmlns:a16="http://schemas.microsoft.com/office/drawing/2014/main" id="{BDAFC82B-B03E-A8B3-C045-7D774CE7E303}"/>
              </a:ext>
            </a:extLst>
          </p:cNvPr>
          <p:cNvSpPr/>
          <p:nvPr/>
        </p:nvSpPr>
        <p:spPr>
          <a:xfrm>
            <a:off x="7499880" y="3553353"/>
            <a:ext cx="45719" cy="755360"/>
          </a:xfrm>
          <a:custGeom>
            <a:avLst/>
            <a:gdLst/>
            <a:ahLst/>
            <a:cxnLst/>
            <a:rect l="0" t="0" r="0" b="0"/>
            <a:pathLst>
              <a:path w="6604" h="633984">
                <a:moveTo>
                  <a:pt x="0" y="0"/>
                </a:moveTo>
                <a:lnTo>
                  <a:pt x="0" y="633984"/>
                </a:lnTo>
              </a:path>
            </a:pathLst>
          </a:custGeom>
          <a:noFill/>
          <a:ln w="57150">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81" name="TextBox 25">
            <a:extLst>
              <a:ext uri="{FF2B5EF4-FFF2-40B4-BE49-F238E27FC236}">
                <a16:creationId xmlns:a16="http://schemas.microsoft.com/office/drawing/2014/main" id="{306B2026-3F21-FC5C-E697-4E8FB83D88BE}"/>
              </a:ext>
            </a:extLst>
          </p:cNvPr>
          <p:cNvSpPr txBox="1"/>
          <p:nvPr/>
        </p:nvSpPr>
        <p:spPr>
          <a:xfrm>
            <a:off x="7796299" y="3538145"/>
            <a:ext cx="4287497"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400" b="1" dirty="0">
                <a:solidFill>
                  <a:schemeClr val="accent5">
                    <a:lumMod val="50000"/>
                  </a:schemeClr>
                </a:solidFill>
              </a:rPr>
              <a:t>Adjust Supplier</a:t>
            </a:r>
            <a:r>
              <a:rPr lang="en-IN" sz="2400" b="1" dirty="0">
                <a:solidFill>
                  <a:schemeClr val="accent5">
                    <a:lumMod val="50000"/>
                  </a:schemeClr>
                </a:solidFill>
              </a:rPr>
              <a:t> </a:t>
            </a:r>
            <a:r>
              <a:rPr sz="2400" b="1" dirty="0">
                <a:solidFill>
                  <a:schemeClr val="accent5">
                    <a:lumMod val="50000"/>
                  </a:schemeClr>
                </a:solidFill>
              </a:rPr>
              <a:t>Contracts</a:t>
            </a:r>
          </a:p>
        </p:txBody>
      </p:sp>
      <p:sp>
        <p:nvSpPr>
          <p:cNvPr id="82" name="TextBox 27">
            <a:extLst>
              <a:ext uri="{FF2B5EF4-FFF2-40B4-BE49-F238E27FC236}">
                <a16:creationId xmlns:a16="http://schemas.microsoft.com/office/drawing/2014/main" id="{4C3E2807-CBB9-449B-787A-A5A8499F3D34}"/>
              </a:ext>
            </a:extLst>
          </p:cNvPr>
          <p:cNvSpPr txBox="1"/>
          <p:nvPr/>
        </p:nvSpPr>
        <p:spPr>
          <a:xfrm>
            <a:off x="7800224" y="4001520"/>
            <a:ext cx="5293476" cy="3077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0" dirty="0">
                <a:solidFill>
                  <a:srgbClr val="484848"/>
                </a:solidFill>
              </a:rPr>
              <a:t>Negotiating and modifying</a:t>
            </a:r>
            <a:r>
              <a:rPr lang="en-IN" sz="2000" dirty="0">
                <a:solidFill>
                  <a:srgbClr val="484848"/>
                </a:solidFill>
              </a:rPr>
              <a:t> s</a:t>
            </a:r>
            <a:r>
              <a:rPr sz="2000" b="0" dirty="0" err="1">
                <a:solidFill>
                  <a:srgbClr val="484848"/>
                </a:solidFill>
              </a:rPr>
              <a:t>upplier</a:t>
            </a:r>
            <a:r>
              <a:rPr sz="2000" b="0" dirty="0">
                <a:solidFill>
                  <a:srgbClr val="484848"/>
                </a:solidFill>
              </a:rPr>
              <a:t> agreements</a:t>
            </a:r>
          </a:p>
        </p:txBody>
      </p:sp>
      <p:sp>
        <p:nvSpPr>
          <p:cNvPr id="83" name="Rounded Rectangle 38">
            <a:extLst>
              <a:ext uri="{FF2B5EF4-FFF2-40B4-BE49-F238E27FC236}">
                <a16:creationId xmlns:a16="http://schemas.microsoft.com/office/drawing/2014/main" id="{9B3E32CC-BC03-E35A-E463-8750C3044E07}"/>
              </a:ext>
            </a:extLst>
          </p:cNvPr>
          <p:cNvSpPr/>
          <p:nvPr/>
        </p:nvSpPr>
        <p:spPr>
          <a:xfrm>
            <a:off x="5719911" y="3674157"/>
            <a:ext cx="921258" cy="522109"/>
          </a:xfrm>
          <a:custGeom>
            <a:avLst/>
            <a:gdLst/>
            <a:ahLst/>
            <a:cxnLst/>
            <a:rect l="0" t="0" r="0" b="0"/>
            <a:pathLst>
              <a:path w="303784" h="304817">
                <a:moveTo>
                  <a:pt x="212252" y="276575"/>
                </a:moveTo>
                <a:lnTo>
                  <a:pt x="264160" y="266141"/>
                </a:lnTo>
                <a:moveTo>
                  <a:pt x="217932" y="217932"/>
                </a:moveTo>
                <a:lnTo>
                  <a:pt x="193497" y="227970"/>
                </a:lnTo>
                <a:cubicBezTo>
                  <a:pt x="189601" y="229555"/>
                  <a:pt x="185241" y="229555"/>
                  <a:pt x="181345" y="227970"/>
                </a:cubicBezTo>
                <a:cubicBezTo>
                  <a:pt x="175636" y="225567"/>
                  <a:pt x="171850" y="220060"/>
                  <a:pt x="171651" y="213869"/>
                </a:cubicBezTo>
                <a:cubicBezTo>
                  <a:pt x="171452" y="207679"/>
                  <a:pt x="174878" y="201940"/>
                  <a:pt x="180421" y="199176"/>
                </a:cubicBezTo>
                <a:lnTo>
                  <a:pt x="204724" y="187289"/>
                </a:lnTo>
                <a:cubicBezTo>
                  <a:pt x="207741" y="185716"/>
                  <a:pt x="211095" y="184901"/>
                  <a:pt x="214497" y="184911"/>
                </a:cubicBezTo>
                <a:cubicBezTo>
                  <a:pt x="217066" y="184899"/>
                  <a:pt x="219615" y="185347"/>
                  <a:pt x="222026" y="186232"/>
                </a:cubicBezTo>
                <a:lnTo>
                  <a:pt x="266669" y="203271"/>
                </a:lnTo>
                <a:moveTo>
                  <a:pt x="202742" y="224139"/>
                </a:moveTo>
                <a:lnTo>
                  <a:pt x="228102" y="252140"/>
                </a:lnTo>
                <a:cubicBezTo>
                  <a:pt x="231096" y="256001"/>
                  <a:pt x="230513" y="261535"/>
                  <a:pt x="226781" y="264688"/>
                </a:cubicBezTo>
                <a:lnTo>
                  <a:pt x="180553" y="301670"/>
                </a:lnTo>
                <a:cubicBezTo>
                  <a:pt x="176861" y="304817"/>
                  <a:pt x="171323" y="304405"/>
                  <a:pt x="168137" y="300746"/>
                </a:cubicBezTo>
                <a:lnTo>
                  <a:pt x="137363" y="277368"/>
                </a:lnTo>
                <a:lnTo>
                  <a:pt x="118871" y="277368"/>
                </a:lnTo>
                <a:moveTo>
                  <a:pt x="118872" y="211328"/>
                </a:moveTo>
                <a:lnTo>
                  <a:pt x="156382" y="195346"/>
                </a:lnTo>
                <a:cubicBezTo>
                  <a:pt x="158641" y="194397"/>
                  <a:pt x="161065" y="193903"/>
                  <a:pt x="163515" y="193893"/>
                </a:cubicBezTo>
                <a:cubicBezTo>
                  <a:pt x="167660" y="193883"/>
                  <a:pt x="171695" y="195228"/>
                  <a:pt x="175006" y="197723"/>
                </a:cubicBezTo>
                <a:lnTo>
                  <a:pt x="178308" y="200497"/>
                </a:lnTo>
                <a:moveTo>
                  <a:pt x="79248" y="198120"/>
                </a:moveTo>
                <a:lnTo>
                  <a:pt x="105664" y="198120"/>
                </a:lnTo>
                <a:cubicBezTo>
                  <a:pt x="112958" y="198120"/>
                  <a:pt x="118872" y="204033"/>
                  <a:pt x="118872" y="211328"/>
                </a:cubicBezTo>
                <a:lnTo>
                  <a:pt x="118872" y="277368"/>
                </a:lnTo>
                <a:cubicBezTo>
                  <a:pt x="118872" y="284662"/>
                  <a:pt x="112958" y="290576"/>
                  <a:pt x="105664" y="290576"/>
                </a:cubicBezTo>
                <a:lnTo>
                  <a:pt x="79248" y="290576"/>
                </a:lnTo>
                <a:moveTo>
                  <a:pt x="303784" y="290576"/>
                </a:moveTo>
                <a:lnTo>
                  <a:pt x="277368" y="290576"/>
                </a:lnTo>
                <a:cubicBezTo>
                  <a:pt x="270073" y="290576"/>
                  <a:pt x="264160" y="284662"/>
                  <a:pt x="264160" y="277368"/>
                </a:cubicBezTo>
                <a:lnTo>
                  <a:pt x="264160" y="211328"/>
                </a:lnTo>
                <a:cubicBezTo>
                  <a:pt x="264160" y="204033"/>
                  <a:pt x="270073" y="198120"/>
                  <a:pt x="277368" y="198120"/>
                </a:cubicBezTo>
                <a:lnTo>
                  <a:pt x="303784" y="198120"/>
                </a:lnTo>
                <a:moveTo>
                  <a:pt x="46228" y="303784"/>
                </a:moveTo>
                <a:lnTo>
                  <a:pt x="6604" y="303784"/>
                </a:lnTo>
                <a:cubicBezTo>
                  <a:pt x="2956" y="303784"/>
                  <a:pt x="0" y="300827"/>
                  <a:pt x="0" y="297180"/>
                </a:cubicBezTo>
                <a:lnTo>
                  <a:pt x="0" y="39624"/>
                </a:lnTo>
                <a:cubicBezTo>
                  <a:pt x="0" y="17740"/>
                  <a:pt x="17740" y="0"/>
                  <a:pt x="39624" y="0"/>
                </a:cubicBezTo>
                <a:lnTo>
                  <a:pt x="217932" y="0"/>
                </a:lnTo>
                <a:moveTo>
                  <a:pt x="145288" y="52832"/>
                </a:moveTo>
                <a:lnTo>
                  <a:pt x="39624" y="52832"/>
                </a:lnTo>
                <a:moveTo>
                  <a:pt x="39624" y="92456"/>
                </a:moveTo>
                <a:lnTo>
                  <a:pt x="145288" y="92456"/>
                </a:lnTo>
                <a:moveTo>
                  <a:pt x="85852" y="132080"/>
                </a:moveTo>
                <a:lnTo>
                  <a:pt x="39624" y="132080"/>
                </a:lnTo>
                <a:moveTo>
                  <a:pt x="184912" y="165100"/>
                </a:moveTo>
                <a:lnTo>
                  <a:pt x="184912" y="33020"/>
                </a:lnTo>
                <a:cubicBezTo>
                  <a:pt x="184912" y="14783"/>
                  <a:pt x="199695" y="0"/>
                  <a:pt x="217932" y="0"/>
                </a:cubicBezTo>
                <a:cubicBezTo>
                  <a:pt x="236159" y="0"/>
                  <a:pt x="250952" y="14792"/>
                  <a:pt x="250952" y="39624"/>
                </a:cubicBezTo>
                <a:lnTo>
                  <a:pt x="184912" y="39624"/>
                </a:lnTo>
              </a:path>
            </a:pathLst>
          </a:custGeom>
          <a:solidFill>
            <a:schemeClr val="accent5">
              <a:lumMod val="75000"/>
            </a:schemeClr>
          </a:solidFill>
          <a:ln w="9906">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84" name="Rounded Rectangle 22">
            <a:extLst>
              <a:ext uri="{FF2B5EF4-FFF2-40B4-BE49-F238E27FC236}">
                <a16:creationId xmlns:a16="http://schemas.microsoft.com/office/drawing/2014/main" id="{BE9BE4A5-DA94-B022-D7A1-F5B1BFB48417}"/>
              </a:ext>
            </a:extLst>
          </p:cNvPr>
          <p:cNvSpPr/>
          <p:nvPr/>
        </p:nvSpPr>
        <p:spPr>
          <a:xfrm flipH="1">
            <a:off x="7486928" y="4728152"/>
            <a:ext cx="45719" cy="791911"/>
          </a:xfrm>
          <a:custGeom>
            <a:avLst/>
            <a:gdLst/>
            <a:ahLst/>
            <a:cxnLst/>
            <a:rect l="0" t="0" r="0" b="0"/>
            <a:pathLst>
              <a:path w="6604" h="633984">
                <a:moveTo>
                  <a:pt x="0" y="0"/>
                </a:moveTo>
                <a:lnTo>
                  <a:pt x="0" y="633984"/>
                </a:lnTo>
              </a:path>
            </a:pathLst>
          </a:custGeom>
          <a:noFill/>
          <a:ln w="57150">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85" name="TextBox 29">
            <a:extLst>
              <a:ext uri="{FF2B5EF4-FFF2-40B4-BE49-F238E27FC236}">
                <a16:creationId xmlns:a16="http://schemas.microsoft.com/office/drawing/2014/main" id="{53911191-75AE-7B28-E54F-064017366453}"/>
              </a:ext>
            </a:extLst>
          </p:cNvPr>
          <p:cNvSpPr txBox="1"/>
          <p:nvPr/>
        </p:nvSpPr>
        <p:spPr>
          <a:xfrm>
            <a:off x="7800224" y="4773737"/>
            <a:ext cx="4067672"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400" b="1" dirty="0">
                <a:solidFill>
                  <a:schemeClr val="accent5">
                    <a:lumMod val="50000"/>
                  </a:schemeClr>
                </a:solidFill>
              </a:rPr>
              <a:t>Reduce Reorder</a:t>
            </a:r>
            <a:r>
              <a:rPr lang="en-IN" sz="2400" b="1" dirty="0">
                <a:solidFill>
                  <a:schemeClr val="accent5">
                    <a:lumMod val="50000"/>
                  </a:schemeClr>
                </a:solidFill>
              </a:rPr>
              <a:t> </a:t>
            </a:r>
            <a:r>
              <a:rPr sz="2400" b="1" dirty="0">
                <a:solidFill>
                  <a:schemeClr val="accent5">
                    <a:lumMod val="50000"/>
                  </a:schemeClr>
                </a:solidFill>
              </a:rPr>
              <a:t>Frequency</a:t>
            </a:r>
          </a:p>
        </p:txBody>
      </p:sp>
      <p:sp>
        <p:nvSpPr>
          <p:cNvPr id="86" name="TextBox 37">
            <a:extLst>
              <a:ext uri="{FF2B5EF4-FFF2-40B4-BE49-F238E27FC236}">
                <a16:creationId xmlns:a16="http://schemas.microsoft.com/office/drawing/2014/main" id="{1494B50A-EC77-2DB1-C5C5-A1CF4433A6EA}"/>
              </a:ext>
            </a:extLst>
          </p:cNvPr>
          <p:cNvSpPr txBox="1"/>
          <p:nvPr/>
        </p:nvSpPr>
        <p:spPr>
          <a:xfrm>
            <a:off x="7757183" y="5214754"/>
            <a:ext cx="6306796" cy="3077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0" dirty="0">
                <a:solidFill>
                  <a:srgbClr val="484848"/>
                </a:solidFill>
              </a:rPr>
              <a:t>Decreasing the frequency of</a:t>
            </a:r>
            <a:r>
              <a:rPr lang="en-IN" sz="2000" dirty="0">
                <a:solidFill>
                  <a:srgbClr val="484848"/>
                </a:solidFill>
              </a:rPr>
              <a:t> </a:t>
            </a:r>
            <a:r>
              <a:rPr sz="2000" b="0" dirty="0">
                <a:solidFill>
                  <a:srgbClr val="484848"/>
                </a:solidFill>
              </a:rPr>
              <a:t>reordering slow-moving items</a:t>
            </a:r>
          </a:p>
        </p:txBody>
      </p:sp>
      <p:sp>
        <p:nvSpPr>
          <p:cNvPr id="87" name="Rounded Rectangle 39">
            <a:extLst>
              <a:ext uri="{FF2B5EF4-FFF2-40B4-BE49-F238E27FC236}">
                <a16:creationId xmlns:a16="http://schemas.microsoft.com/office/drawing/2014/main" id="{1916E1F7-EFF2-C40F-179D-259D3E64CB8D}"/>
              </a:ext>
            </a:extLst>
          </p:cNvPr>
          <p:cNvSpPr/>
          <p:nvPr/>
        </p:nvSpPr>
        <p:spPr>
          <a:xfrm>
            <a:off x="5758308" y="4841475"/>
            <a:ext cx="921257" cy="480333"/>
          </a:xfrm>
          <a:custGeom>
            <a:avLst/>
            <a:gdLst/>
            <a:ahLst/>
            <a:cxnLst/>
            <a:rect l="0" t="0" r="0" b="0"/>
            <a:pathLst>
              <a:path w="297180" h="297681">
                <a:moveTo>
                  <a:pt x="297180" y="264661"/>
                </a:moveTo>
                <a:cubicBezTo>
                  <a:pt x="297180" y="282898"/>
                  <a:pt x="282396" y="297681"/>
                  <a:pt x="264160" y="297681"/>
                </a:cubicBezTo>
                <a:lnTo>
                  <a:pt x="33020" y="297681"/>
                </a:lnTo>
                <a:cubicBezTo>
                  <a:pt x="14783" y="297681"/>
                  <a:pt x="0" y="282898"/>
                  <a:pt x="0" y="264661"/>
                </a:cubicBezTo>
                <a:cubicBezTo>
                  <a:pt x="0" y="246425"/>
                  <a:pt x="14783" y="231641"/>
                  <a:pt x="33020" y="231641"/>
                </a:cubicBezTo>
                <a:lnTo>
                  <a:pt x="264160" y="231641"/>
                </a:lnTo>
                <a:cubicBezTo>
                  <a:pt x="282396" y="231641"/>
                  <a:pt x="297180" y="246425"/>
                  <a:pt x="297180" y="264661"/>
                </a:cubicBezTo>
                <a:close/>
                <a:moveTo>
                  <a:pt x="45039" y="164043"/>
                </a:moveTo>
                <a:lnTo>
                  <a:pt x="121038" y="164043"/>
                </a:lnTo>
                <a:lnTo>
                  <a:pt x="121038" y="231641"/>
                </a:lnTo>
                <a:lnTo>
                  <a:pt x="45039" y="231641"/>
                </a:lnTo>
                <a:close/>
                <a:moveTo>
                  <a:pt x="42926" y="264661"/>
                </a:moveTo>
                <a:cubicBezTo>
                  <a:pt x="42926" y="268309"/>
                  <a:pt x="45882" y="271265"/>
                  <a:pt x="49530" y="271265"/>
                </a:cubicBezTo>
                <a:cubicBezTo>
                  <a:pt x="53177" y="271265"/>
                  <a:pt x="56134" y="268309"/>
                  <a:pt x="56134" y="264661"/>
                </a:cubicBezTo>
                <a:cubicBezTo>
                  <a:pt x="56134" y="261014"/>
                  <a:pt x="53177" y="258057"/>
                  <a:pt x="49530" y="258057"/>
                </a:cubicBezTo>
                <a:cubicBezTo>
                  <a:pt x="45882" y="258057"/>
                  <a:pt x="42926" y="261014"/>
                  <a:pt x="42926" y="264661"/>
                </a:cubicBezTo>
                <a:moveTo>
                  <a:pt x="108966" y="264661"/>
                </a:moveTo>
                <a:cubicBezTo>
                  <a:pt x="108966" y="268309"/>
                  <a:pt x="111922" y="271265"/>
                  <a:pt x="115570" y="271265"/>
                </a:cubicBezTo>
                <a:cubicBezTo>
                  <a:pt x="119217" y="271265"/>
                  <a:pt x="122174" y="268309"/>
                  <a:pt x="122174" y="264661"/>
                </a:cubicBezTo>
                <a:cubicBezTo>
                  <a:pt x="122174" y="261014"/>
                  <a:pt x="119217" y="258057"/>
                  <a:pt x="115570" y="258057"/>
                </a:cubicBezTo>
                <a:cubicBezTo>
                  <a:pt x="111922" y="258057"/>
                  <a:pt x="108966" y="261014"/>
                  <a:pt x="108966" y="264661"/>
                </a:cubicBezTo>
                <a:moveTo>
                  <a:pt x="175560" y="264661"/>
                </a:moveTo>
                <a:cubicBezTo>
                  <a:pt x="175560" y="268309"/>
                  <a:pt x="178517" y="271265"/>
                  <a:pt x="182164" y="271265"/>
                </a:cubicBezTo>
                <a:cubicBezTo>
                  <a:pt x="185811" y="271265"/>
                  <a:pt x="188768" y="268309"/>
                  <a:pt x="188768" y="264661"/>
                </a:cubicBezTo>
                <a:cubicBezTo>
                  <a:pt x="188768" y="261014"/>
                  <a:pt x="185811" y="258057"/>
                  <a:pt x="182164" y="258057"/>
                </a:cubicBezTo>
                <a:cubicBezTo>
                  <a:pt x="178517" y="258057"/>
                  <a:pt x="175560" y="261014"/>
                  <a:pt x="175560" y="264661"/>
                </a:cubicBezTo>
                <a:moveTo>
                  <a:pt x="241600" y="264661"/>
                </a:moveTo>
                <a:cubicBezTo>
                  <a:pt x="241600" y="268309"/>
                  <a:pt x="244557" y="271265"/>
                  <a:pt x="248204" y="271265"/>
                </a:cubicBezTo>
                <a:cubicBezTo>
                  <a:pt x="251851" y="271265"/>
                  <a:pt x="254808" y="268309"/>
                  <a:pt x="254808" y="264661"/>
                </a:cubicBezTo>
                <a:cubicBezTo>
                  <a:pt x="254808" y="261014"/>
                  <a:pt x="251851" y="258057"/>
                  <a:pt x="248204" y="258057"/>
                </a:cubicBezTo>
                <a:cubicBezTo>
                  <a:pt x="244557" y="258057"/>
                  <a:pt x="241600" y="261014"/>
                  <a:pt x="241600" y="264661"/>
                </a:cubicBezTo>
                <a:moveTo>
                  <a:pt x="83038" y="191027"/>
                </a:moveTo>
                <a:lnTo>
                  <a:pt x="83038" y="164043"/>
                </a:lnTo>
                <a:moveTo>
                  <a:pt x="182164" y="164043"/>
                </a:moveTo>
                <a:lnTo>
                  <a:pt x="258163" y="164043"/>
                </a:lnTo>
                <a:lnTo>
                  <a:pt x="258163" y="231641"/>
                </a:lnTo>
                <a:lnTo>
                  <a:pt x="182164" y="231641"/>
                </a:lnTo>
                <a:close/>
                <a:moveTo>
                  <a:pt x="220164" y="164043"/>
                </a:moveTo>
                <a:lnTo>
                  <a:pt x="220164" y="191027"/>
                </a:lnTo>
                <a:moveTo>
                  <a:pt x="218354" y="131802"/>
                </a:moveTo>
                <a:lnTo>
                  <a:pt x="218354" y="91135"/>
                </a:lnTo>
                <a:lnTo>
                  <a:pt x="30034" y="91135"/>
                </a:lnTo>
                <a:lnTo>
                  <a:pt x="30034" y="42833"/>
                </a:lnTo>
                <a:lnTo>
                  <a:pt x="218354" y="42833"/>
                </a:lnTo>
                <a:lnTo>
                  <a:pt x="218354" y="0"/>
                </a:lnTo>
                <a:lnTo>
                  <a:pt x="284262" y="65894"/>
                </a:lnTo>
                <a:close/>
              </a:path>
            </a:pathLst>
          </a:custGeom>
          <a:solidFill>
            <a:schemeClr val="accent5">
              <a:lumMod val="75000"/>
            </a:schemeClr>
          </a:solidFill>
          <a:ln w="9906">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88" name="Rounded Rectangle 23">
            <a:extLst>
              <a:ext uri="{FF2B5EF4-FFF2-40B4-BE49-F238E27FC236}">
                <a16:creationId xmlns:a16="http://schemas.microsoft.com/office/drawing/2014/main" id="{DF1B2B63-AF94-7D8E-6708-42D410C20A41}"/>
              </a:ext>
            </a:extLst>
          </p:cNvPr>
          <p:cNvSpPr/>
          <p:nvPr/>
        </p:nvSpPr>
        <p:spPr>
          <a:xfrm>
            <a:off x="7493276" y="5939603"/>
            <a:ext cx="6604" cy="792480"/>
          </a:xfrm>
          <a:custGeom>
            <a:avLst/>
            <a:gdLst/>
            <a:ahLst/>
            <a:cxnLst/>
            <a:rect l="0" t="0" r="0" b="0"/>
            <a:pathLst>
              <a:path w="6604" h="792480">
                <a:moveTo>
                  <a:pt x="0" y="0"/>
                </a:moveTo>
                <a:lnTo>
                  <a:pt x="0" y="792480"/>
                </a:lnTo>
              </a:path>
            </a:pathLst>
          </a:custGeom>
          <a:noFill/>
          <a:ln w="57150">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89" name="TextBox 33">
            <a:extLst>
              <a:ext uri="{FF2B5EF4-FFF2-40B4-BE49-F238E27FC236}">
                <a16:creationId xmlns:a16="http://schemas.microsoft.com/office/drawing/2014/main" id="{86B544F5-E59C-0D1D-A6EB-681F56BDEDB1}"/>
              </a:ext>
            </a:extLst>
          </p:cNvPr>
          <p:cNvSpPr txBox="1"/>
          <p:nvPr/>
        </p:nvSpPr>
        <p:spPr>
          <a:xfrm>
            <a:off x="7757182" y="5948306"/>
            <a:ext cx="4848193"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400" b="1" dirty="0">
                <a:solidFill>
                  <a:schemeClr val="accent5">
                    <a:lumMod val="50000"/>
                  </a:schemeClr>
                </a:solidFill>
              </a:rPr>
              <a:t>Discontinue</a:t>
            </a:r>
            <a:r>
              <a:rPr lang="en-IN" sz="2400" b="1" dirty="0">
                <a:solidFill>
                  <a:schemeClr val="accent5">
                    <a:lumMod val="50000"/>
                  </a:schemeClr>
                </a:solidFill>
              </a:rPr>
              <a:t> </a:t>
            </a:r>
            <a:r>
              <a:rPr sz="2400" b="1" dirty="0">
                <a:solidFill>
                  <a:schemeClr val="accent5">
                    <a:lumMod val="50000"/>
                  </a:schemeClr>
                </a:solidFill>
              </a:rPr>
              <a:t>Underperforming</a:t>
            </a:r>
            <a:r>
              <a:rPr lang="en-IN" sz="2400" b="1" dirty="0">
                <a:solidFill>
                  <a:schemeClr val="accent5">
                    <a:lumMod val="50000"/>
                  </a:schemeClr>
                </a:solidFill>
              </a:rPr>
              <a:t> </a:t>
            </a:r>
            <a:r>
              <a:rPr sz="2400" b="1" dirty="0">
                <a:solidFill>
                  <a:schemeClr val="accent5">
                    <a:lumMod val="50000"/>
                  </a:schemeClr>
                </a:solidFill>
              </a:rPr>
              <a:t>Items</a:t>
            </a:r>
          </a:p>
        </p:txBody>
      </p:sp>
      <p:sp>
        <p:nvSpPr>
          <p:cNvPr id="90" name="TextBox 34">
            <a:extLst>
              <a:ext uri="{FF2B5EF4-FFF2-40B4-BE49-F238E27FC236}">
                <a16:creationId xmlns:a16="http://schemas.microsoft.com/office/drawing/2014/main" id="{70A5C2FD-378D-B160-B2CB-0C05F6E9D4E0}"/>
              </a:ext>
            </a:extLst>
          </p:cNvPr>
          <p:cNvSpPr txBox="1"/>
          <p:nvPr/>
        </p:nvSpPr>
        <p:spPr>
          <a:xfrm>
            <a:off x="7800224" y="6353674"/>
            <a:ext cx="5061578"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0" dirty="0">
                <a:solidFill>
                  <a:srgbClr val="484848"/>
                </a:solidFill>
              </a:rPr>
              <a:t>Removing products with poor</a:t>
            </a:r>
            <a:r>
              <a:rPr lang="en-IN" sz="2000" b="0" dirty="0">
                <a:solidFill>
                  <a:srgbClr val="484848"/>
                </a:solidFill>
              </a:rPr>
              <a:t> </a:t>
            </a:r>
            <a:r>
              <a:rPr sz="2000" b="0" dirty="0">
                <a:solidFill>
                  <a:srgbClr val="484848"/>
                </a:solidFill>
              </a:rPr>
              <a:t>sales performance</a:t>
            </a:r>
          </a:p>
        </p:txBody>
      </p:sp>
      <p:sp>
        <p:nvSpPr>
          <p:cNvPr id="91" name="Rounded Rectangle 41">
            <a:extLst>
              <a:ext uri="{FF2B5EF4-FFF2-40B4-BE49-F238E27FC236}">
                <a16:creationId xmlns:a16="http://schemas.microsoft.com/office/drawing/2014/main" id="{9FE668AE-35F7-19F9-8B63-7277370BAF43}"/>
              </a:ext>
            </a:extLst>
          </p:cNvPr>
          <p:cNvSpPr/>
          <p:nvPr/>
        </p:nvSpPr>
        <p:spPr>
          <a:xfrm>
            <a:off x="5758307" y="5925312"/>
            <a:ext cx="921257" cy="577088"/>
          </a:xfrm>
          <a:custGeom>
            <a:avLst/>
            <a:gdLst/>
            <a:ahLst/>
            <a:cxnLst/>
            <a:rect l="0" t="0" r="0" b="0"/>
            <a:pathLst>
              <a:path w="303784" h="303804">
                <a:moveTo>
                  <a:pt x="118872" y="303804"/>
                </a:moveTo>
                <a:lnTo>
                  <a:pt x="13208" y="303804"/>
                </a:lnTo>
                <a:cubicBezTo>
                  <a:pt x="5913" y="303804"/>
                  <a:pt x="0" y="297890"/>
                  <a:pt x="0" y="290596"/>
                </a:cubicBezTo>
                <a:lnTo>
                  <a:pt x="0" y="13228"/>
                </a:lnTo>
                <a:cubicBezTo>
                  <a:pt x="0" y="5933"/>
                  <a:pt x="5913" y="20"/>
                  <a:pt x="13208" y="20"/>
                </a:cubicBezTo>
                <a:lnTo>
                  <a:pt x="188742" y="20"/>
                </a:lnTo>
                <a:cubicBezTo>
                  <a:pt x="192253" y="0"/>
                  <a:pt x="195627" y="1378"/>
                  <a:pt x="198120" y="3850"/>
                </a:cubicBezTo>
                <a:lnTo>
                  <a:pt x="247121" y="52852"/>
                </a:lnTo>
                <a:cubicBezTo>
                  <a:pt x="249594" y="55344"/>
                  <a:pt x="250972" y="58719"/>
                  <a:pt x="250952" y="62229"/>
                </a:cubicBezTo>
                <a:lnTo>
                  <a:pt x="250952" y="105684"/>
                </a:lnTo>
                <a:moveTo>
                  <a:pt x="52832" y="177139"/>
                </a:moveTo>
                <a:lnTo>
                  <a:pt x="92456" y="138175"/>
                </a:lnTo>
                <a:cubicBezTo>
                  <a:pt x="96261" y="134251"/>
                  <a:pt x="102340" y="133637"/>
                  <a:pt x="106852" y="136723"/>
                </a:cubicBezTo>
                <a:lnTo>
                  <a:pt x="125343" y="149006"/>
                </a:lnTo>
                <a:cubicBezTo>
                  <a:pt x="130000" y="152063"/>
                  <a:pt x="136180" y="151339"/>
                  <a:pt x="140004" y="147289"/>
                </a:cubicBezTo>
                <a:lnTo>
                  <a:pt x="176062" y="108722"/>
                </a:lnTo>
                <a:moveTo>
                  <a:pt x="52832" y="79268"/>
                </a:moveTo>
                <a:lnTo>
                  <a:pt x="52832" y="211348"/>
                </a:lnTo>
                <a:lnTo>
                  <a:pt x="105664" y="211348"/>
                </a:lnTo>
                <a:moveTo>
                  <a:pt x="303784" y="224556"/>
                </a:moveTo>
                <a:cubicBezTo>
                  <a:pt x="303784" y="268323"/>
                  <a:pt x="268303" y="303804"/>
                  <a:pt x="224536" y="303804"/>
                </a:cubicBezTo>
                <a:cubicBezTo>
                  <a:pt x="180768" y="303804"/>
                  <a:pt x="145288" y="268323"/>
                  <a:pt x="145288" y="224556"/>
                </a:cubicBezTo>
                <a:cubicBezTo>
                  <a:pt x="145288" y="180788"/>
                  <a:pt x="180768" y="145308"/>
                  <a:pt x="224536" y="145308"/>
                </a:cubicBezTo>
                <a:cubicBezTo>
                  <a:pt x="268303" y="145308"/>
                  <a:pt x="303784" y="180788"/>
                  <a:pt x="303784" y="224556"/>
                </a:cubicBezTo>
                <a:close/>
                <a:moveTo>
                  <a:pt x="252536" y="196555"/>
                </a:moveTo>
                <a:lnTo>
                  <a:pt x="196535" y="252557"/>
                </a:lnTo>
                <a:moveTo>
                  <a:pt x="252536" y="252557"/>
                </a:moveTo>
                <a:lnTo>
                  <a:pt x="196535" y="196555"/>
                </a:lnTo>
              </a:path>
            </a:pathLst>
          </a:custGeom>
          <a:solidFill>
            <a:schemeClr val="accent5">
              <a:lumMod val="75000"/>
            </a:schemeClr>
          </a:solidFill>
          <a:ln w="9906">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92" name="Rounded Rectangle 24">
            <a:extLst>
              <a:ext uri="{FF2B5EF4-FFF2-40B4-BE49-F238E27FC236}">
                <a16:creationId xmlns:a16="http://schemas.microsoft.com/office/drawing/2014/main" id="{C7341A35-F96E-D957-F628-7C2F164A6C77}"/>
              </a:ext>
            </a:extLst>
          </p:cNvPr>
          <p:cNvSpPr/>
          <p:nvPr/>
        </p:nvSpPr>
        <p:spPr>
          <a:xfrm>
            <a:off x="7512304" y="7151116"/>
            <a:ext cx="6604" cy="633984"/>
          </a:xfrm>
          <a:custGeom>
            <a:avLst/>
            <a:gdLst/>
            <a:ahLst/>
            <a:cxnLst/>
            <a:rect l="0" t="0" r="0" b="0"/>
            <a:pathLst>
              <a:path w="6604" h="633984">
                <a:moveTo>
                  <a:pt x="0" y="0"/>
                </a:moveTo>
                <a:lnTo>
                  <a:pt x="0" y="633984"/>
                </a:lnTo>
              </a:path>
            </a:pathLst>
          </a:custGeom>
          <a:noFill/>
          <a:ln w="57150">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93" name="TextBox 30">
            <a:extLst>
              <a:ext uri="{FF2B5EF4-FFF2-40B4-BE49-F238E27FC236}">
                <a16:creationId xmlns:a16="http://schemas.microsoft.com/office/drawing/2014/main" id="{441BC928-BAD5-1A5F-FFD6-AC3E21A00846}"/>
              </a:ext>
            </a:extLst>
          </p:cNvPr>
          <p:cNvSpPr txBox="1"/>
          <p:nvPr/>
        </p:nvSpPr>
        <p:spPr>
          <a:xfrm>
            <a:off x="7836369" y="7488671"/>
            <a:ext cx="4318746"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0" dirty="0">
                <a:solidFill>
                  <a:srgbClr val="484848"/>
                </a:solidFill>
              </a:rPr>
              <a:t>Optimizing pricing for low-profit</a:t>
            </a:r>
            <a:r>
              <a:rPr lang="en-IN" sz="2000" b="0" dirty="0">
                <a:solidFill>
                  <a:srgbClr val="484848"/>
                </a:solidFill>
              </a:rPr>
              <a:t> </a:t>
            </a:r>
            <a:r>
              <a:rPr sz="2000" b="0" dirty="0">
                <a:solidFill>
                  <a:srgbClr val="484848"/>
                </a:solidFill>
              </a:rPr>
              <a:t>products</a:t>
            </a:r>
          </a:p>
        </p:txBody>
      </p:sp>
      <p:sp>
        <p:nvSpPr>
          <p:cNvPr id="94" name="TextBox 36">
            <a:extLst>
              <a:ext uri="{FF2B5EF4-FFF2-40B4-BE49-F238E27FC236}">
                <a16:creationId xmlns:a16="http://schemas.microsoft.com/office/drawing/2014/main" id="{8F404EF0-E281-8B2A-BD12-99E51794ED29}"/>
              </a:ext>
            </a:extLst>
          </p:cNvPr>
          <p:cNvSpPr txBox="1"/>
          <p:nvPr/>
        </p:nvSpPr>
        <p:spPr>
          <a:xfrm>
            <a:off x="7796299" y="7027430"/>
            <a:ext cx="3329309"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400" b="1" dirty="0">
                <a:solidFill>
                  <a:schemeClr val="accent5">
                    <a:lumMod val="50000"/>
                  </a:schemeClr>
                </a:solidFill>
              </a:rPr>
              <a:t>Improve Pricing</a:t>
            </a:r>
            <a:r>
              <a:rPr lang="en-IN" sz="2400" b="1" dirty="0">
                <a:solidFill>
                  <a:schemeClr val="accent5">
                    <a:lumMod val="50000"/>
                  </a:schemeClr>
                </a:solidFill>
              </a:rPr>
              <a:t> </a:t>
            </a:r>
            <a:r>
              <a:rPr sz="2400" b="1" dirty="0">
                <a:solidFill>
                  <a:schemeClr val="accent5">
                    <a:lumMod val="50000"/>
                  </a:schemeClr>
                </a:solidFill>
              </a:rPr>
              <a:t>Strategies</a:t>
            </a:r>
          </a:p>
        </p:txBody>
      </p:sp>
      <p:sp>
        <p:nvSpPr>
          <p:cNvPr id="95" name="Rounded Rectangle 43">
            <a:extLst>
              <a:ext uri="{FF2B5EF4-FFF2-40B4-BE49-F238E27FC236}">
                <a16:creationId xmlns:a16="http://schemas.microsoft.com/office/drawing/2014/main" id="{48A58332-A848-0086-768B-7DDA98F7CA05}"/>
              </a:ext>
            </a:extLst>
          </p:cNvPr>
          <p:cNvSpPr/>
          <p:nvPr/>
        </p:nvSpPr>
        <p:spPr>
          <a:xfrm>
            <a:off x="5758308" y="7081754"/>
            <a:ext cx="897426" cy="588965"/>
          </a:xfrm>
          <a:custGeom>
            <a:avLst/>
            <a:gdLst/>
            <a:ahLst/>
            <a:cxnLst/>
            <a:rect l="0" t="0" r="0" b="0"/>
            <a:pathLst>
              <a:path w="292998" h="303784">
                <a:moveTo>
                  <a:pt x="101482" y="220758"/>
                </a:moveTo>
                <a:lnTo>
                  <a:pt x="87613" y="234917"/>
                </a:lnTo>
                <a:cubicBezTo>
                  <a:pt x="85170" y="237410"/>
                  <a:pt x="81831" y="238822"/>
                  <a:pt x="78341" y="238839"/>
                </a:cubicBezTo>
                <a:cubicBezTo>
                  <a:pt x="74850" y="238856"/>
                  <a:pt x="71498" y="237478"/>
                  <a:pt x="69030" y="235009"/>
                </a:cubicBezTo>
                <a:lnTo>
                  <a:pt x="5156" y="171136"/>
                </a:lnTo>
                <a:cubicBezTo>
                  <a:pt x="0" y="165978"/>
                  <a:pt x="0" y="157617"/>
                  <a:pt x="5156" y="152459"/>
                </a:cubicBezTo>
                <a:lnTo>
                  <a:pt x="148172" y="9443"/>
                </a:lnTo>
                <a:cubicBezTo>
                  <a:pt x="154406" y="3855"/>
                  <a:pt x="162358" y="556"/>
                  <a:pt x="170718" y="92"/>
                </a:cubicBezTo>
                <a:lnTo>
                  <a:pt x="226958" y="0"/>
                </a:lnTo>
                <a:cubicBezTo>
                  <a:pt x="234252" y="0"/>
                  <a:pt x="240166" y="5913"/>
                  <a:pt x="240166" y="13208"/>
                </a:cubicBezTo>
                <a:lnTo>
                  <a:pt x="240166" y="66040"/>
                </a:lnTo>
                <a:cubicBezTo>
                  <a:pt x="239715" y="74410"/>
                  <a:pt x="236458" y="82385"/>
                  <a:pt x="230920" y="88678"/>
                </a:cubicBezTo>
                <a:lnTo>
                  <a:pt x="207146" y="112941"/>
                </a:lnTo>
                <a:moveTo>
                  <a:pt x="174126" y="46228"/>
                </a:moveTo>
                <a:cubicBezTo>
                  <a:pt x="174126" y="57169"/>
                  <a:pt x="182996" y="66040"/>
                  <a:pt x="193938" y="66040"/>
                </a:cubicBezTo>
                <a:cubicBezTo>
                  <a:pt x="204879" y="66040"/>
                  <a:pt x="213750" y="57169"/>
                  <a:pt x="213750" y="46228"/>
                </a:cubicBezTo>
                <a:cubicBezTo>
                  <a:pt x="213750" y="35286"/>
                  <a:pt x="204879" y="26416"/>
                  <a:pt x="193938" y="26416"/>
                </a:cubicBezTo>
                <a:cubicBezTo>
                  <a:pt x="182996" y="26416"/>
                  <a:pt x="174126" y="35286"/>
                  <a:pt x="174126" y="46228"/>
                </a:cubicBezTo>
                <a:close/>
                <a:moveTo>
                  <a:pt x="134502" y="224536"/>
                </a:moveTo>
                <a:cubicBezTo>
                  <a:pt x="134502" y="180768"/>
                  <a:pt x="169982" y="145288"/>
                  <a:pt x="213750" y="145288"/>
                </a:cubicBezTo>
                <a:cubicBezTo>
                  <a:pt x="257517" y="145288"/>
                  <a:pt x="292998" y="180768"/>
                  <a:pt x="292998" y="224536"/>
                </a:cubicBezTo>
                <a:cubicBezTo>
                  <a:pt x="292998" y="268303"/>
                  <a:pt x="257517" y="303784"/>
                  <a:pt x="213750" y="303784"/>
                </a:cubicBezTo>
                <a:cubicBezTo>
                  <a:pt x="169982" y="303784"/>
                  <a:pt x="134502" y="268303"/>
                  <a:pt x="134502" y="224536"/>
                </a:cubicBezTo>
                <a:close/>
                <a:moveTo>
                  <a:pt x="213750" y="184912"/>
                </a:moveTo>
                <a:lnTo>
                  <a:pt x="213750" y="264160"/>
                </a:lnTo>
                <a:moveTo>
                  <a:pt x="184032" y="214630"/>
                </a:moveTo>
                <a:lnTo>
                  <a:pt x="213750" y="184912"/>
                </a:lnTo>
                <a:moveTo>
                  <a:pt x="243468" y="214630"/>
                </a:moveTo>
                <a:lnTo>
                  <a:pt x="213750" y="184912"/>
                </a:lnTo>
              </a:path>
            </a:pathLst>
          </a:custGeom>
          <a:solidFill>
            <a:schemeClr val="accent5">
              <a:lumMod val="75000"/>
            </a:schemeClr>
          </a:solidFill>
          <a:ln w="9906">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p:cTn id="12" dur="500" fill="hold"/>
                                        <p:tgtEl>
                                          <p:spTgt spid="72"/>
                                        </p:tgtEl>
                                        <p:attrNameLst>
                                          <p:attrName>ppt_w</p:attrName>
                                        </p:attrNameLst>
                                      </p:cBhvr>
                                      <p:tavLst>
                                        <p:tav tm="0">
                                          <p:val>
                                            <p:fltVal val="0"/>
                                          </p:val>
                                        </p:tav>
                                        <p:tav tm="100000">
                                          <p:val>
                                            <p:strVal val="#ppt_w"/>
                                          </p:val>
                                        </p:tav>
                                      </p:tavLst>
                                    </p:anim>
                                    <p:anim calcmode="lin" valueType="num">
                                      <p:cBhvr>
                                        <p:cTn id="13" dur="500" fill="hold"/>
                                        <p:tgtEl>
                                          <p:spTgt spid="72"/>
                                        </p:tgtEl>
                                        <p:attrNameLst>
                                          <p:attrName>ppt_h</p:attrName>
                                        </p:attrNameLst>
                                      </p:cBhvr>
                                      <p:tavLst>
                                        <p:tav tm="0">
                                          <p:val>
                                            <p:fltVal val="0"/>
                                          </p:val>
                                        </p:tav>
                                        <p:tav tm="100000">
                                          <p:val>
                                            <p:strVal val="#ppt_h"/>
                                          </p:val>
                                        </p:tav>
                                      </p:tavLst>
                                    </p:anim>
                                    <p:animEffect transition="in" filter="fade">
                                      <p:cBhvr>
                                        <p:cTn id="14" dur="500"/>
                                        <p:tgtEl>
                                          <p:spTgt spid="7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p:cTn id="17" dur="500" fill="hold"/>
                                        <p:tgtEl>
                                          <p:spTgt spid="74"/>
                                        </p:tgtEl>
                                        <p:attrNameLst>
                                          <p:attrName>ppt_w</p:attrName>
                                        </p:attrNameLst>
                                      </p:cBhvr>
                                      <p:tavLst>
                                        <p:tav tm="0">
                                          <p:val>
                                            <p:fltVal val="0"/>
                                          </p:val>
                                        </p:tav>
                                        <p:tav tm="100000">
                                          <p:val>
                                            <p:strVal val="#ppt_w"/>
                                          </p:val>
                                        </p:tav>
                                      </p:tavLst>
                                    </p:anim>
                                    <p:anim calcmode="lin" valueType="num">
                                      <p:cBhvr>
                                        <p:cTn id="18" dur="500" fill="hold"/>
                                        <p:tgtEl>
                                          <p:spTgt spid="74"/>
                                        </p:tgtEl>
                                        <p:attrNameLst>
                                          <p:attrName>ppt_h</p:attrName>
                                        </p:attrNameLst>
                                      </p:cBhvr>
                                      <p:tavLst>
                                        <p:tav tm="0">
                                          <p:val>
                                            <p:fltVal val="0"/>
                                          </p:val>
                                        </p:tav>
                                        <p:tav tm="100000">
                                          <p:val>
                                            <p:strVal val="#ppt_h"/>
                                          </p:val>
                                        </p:tav>
                                      </p:tavLst>
                                    </p:anim>
                                    <p:animEffect transition="in" filter="fade">
                                      <p:cBhvr>
                                        <p:cTn id="19" dur="500"/>
                                        <p:tgtEl>
                                          <p:spTgt spid="7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 calcmode="lin" valueType="num">
                                      <p:cBhvr>
                                        <p:cTn id="22" dur="500" fill="hold"/>
                                        <p:tgtEl>
                                          <p:spTgt spid="73"/>
                                        </p:tgtEl>
                                        <p:attrNameLst>
                                          <p:attrName>ppt_w</p:attrName>
                                        </p:attrNameLst>
                                      </p:cBhvr>
                                      <p:tavLst>
                                        <p:tav tm="0">
                                          <p:val>
                                            <p:fltVal val="0"/>
                                          </p:val>
                                        </p:tav>
                                        <p:tav tm="100000">
                                          <p:val>
                                            <p:strVal val="#ppt_w"/>
                                          </p:val>
                                        </p:tav>
                                      </p:tavLst>
                                    </p:anim>
                                    <p:anim calcmode="lin" valueType="num">
                                      <p:cBhvr>
                                        <p:cTn id="23" dur="500" fill="hold"/>
                                        <p:tgtEl>
                                          <p:spTgt spid="73"/>
                                        </p:tgtEl>
                                        <p:attrNameLst>
                                          <p:attrName>ppt_h</p:attrName>
                                        </p:attrNameLst>
                                      </p:cBhvr>
                                      <p:tavLst>
                                        <p:tav tm="0">
                                          <p:val>
                                            <p:fltVal val="0"/>
                                          </p:val>
                                        </p:tav>
                                        <p:tav tm="100000">
                                          <p:val>
                                            <p:strVal val="#ppt_h"/>
                                          </p:val>
                                        </p:tav>
                                      </p:tavLst>
                                    </p:anim>
                                    <p:animEffect transition="in" filter="fade">
                                      <p:cBhvr>
                                        <p:cTn id="24" dur="500"/>
                                        <p:tgtEl>
                                          <p:spTgt spid="73"/>
                                        </p:tgtEl>
                                      </p:cBhvr>
                                    </p:animEffect>
                                  </p:childTnLst>
                                </p:cTn>
                              </p:par>
                              <p:par>
                                <p:cTn id="25" presetID="53" presetClass="entr" presetSubtype="16"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Effect transition="in" filter="fade">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79"/>
                                        </p:tgtEl>
                                        <p:attrNameLst>
                                          <p:attrName>style.visibility</p:attrName>
                                        </p:attrNameLst>
                                      </p:cBhvr>
                                      <p:to>
                                        <p:strVal val="visible"/>
                                      </p:to>
                                    </p:set>
                                    <p:anim calcmode="lin" valueType="num">
                                      <p:cBhvr>
                                        <p:cTn id="34" dur="500" fill="hold"/>
                                        <p:tgtEl>
                                          <p:spTgt spid="79"/>
                                        </p:tgtEl>
                                        <p:attrNameLst>
                                          <p:attrName>ppt_w</p:attrName>
                                        </p:attrNameLst>
                                      </p:cBhvr>
                                      <p:tavLst>
                                        <p:tav tm="0">
                                          <p:val>
                                            <p:fltVal val="0"/>
                                          </p:val>
                                        </p:tav>
                                        <p:tav tm="100000">
                                          <p:val>
                                            <p:strVal val="#ppt_w"/>
                                          </p:val>
                                        </p:tav>
                                      </p:tavLst>
                                    </p:anim>
                                    <p:anim calcmode="lin" valueType="num">
                                      <p:cBhvr>
                                        <p:cTn id="35" dur="500" fill="hold"/>
                                        <p:tgtEl>
                                          <p:spTgt spid="79"/>
                                        </p:tgtEl>
                                        <p:attrNameLst>
                                          <p:attrName>ppt_h</p:attrName>
                                        </p:attrNameLst>
                                      </p:cBhvr>
                                      <p:tavLst>
                                        <p:tav tm="0">
                                          <p:val>
                                            <p:fltVal val="0"/>
                                          </p:val>
                                        </p:tav>
                                        <p:tav tm="100000">
                                          <p:val>
                                            <p:strVal val="#ppt_h"/>
                                          </p:val>
                                        </p:tav>
                                      </p:tavLst>
                                    </p:anim>
                                    <p:animEffect transition="in" filter="fade">
                                      <p:cBhvr>
                                        <p:cTn id="36" dur="500"/>
                                        <p:tgtEl>
                                          <p:spTgt spid="7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p:cTn id="39" dur="500" fill="hold"/>
                                        <p:tgtEl>
                                          <p:spTgt spid="76"/>
                                        </p:tgtEl>
                                        <p:attrNameLst>
                                          <p:attrName>ppt_w</p:attrName>
                                        </p:attrNameLst>
                                      </p:cBhvr>
                                      <p:tavLst>
                                        <p:tav tm="0">
                                          <p:val>
                                            <p:fltVal val="0"/>
                                          </p:val>
                                        </p:tav>
                                        <p:tav tm="100000">
                                          <p:val>
                                            <p:strVal val="#ppt_w"/>
                                          </p:val>
                                        </p:tav>
                                      </p:tavLst>
                                    </p:anim>
                                    <p:anim calcmode="lin" valueType="num">
                                      <p:cBhvr>
                                        <p:cTn id="40" dur="500" fill="hold"/>
                                        <p:tgtEl>
                                          <p:spTgt spid="76"/>
                                        </p:tgtEl>
                                        <p:attrNameLst>
                                          <p:attrName>ppt_h</p:attrName>
                                        </p:attrNameLst>
                                      </p:cBhvr>
                                      <p:tavLst>
                                        <p:tav tm="0">
                                          <p:val>
                                            <p:fltVal val="0"/>
                                          </p:val>
                                        </p:tav>
                                        <p:tav tm="100000">
                                          <p:val>
                                            <p:strVal val="#ppt_h"/>
                                          </p:val>
                                        </p:tav>
                                      </p:tavLst>
                                    </p:anim>
                                    <p:animEffect transition="in" filter="fade">
                                      <p:cBhvr>
                                        <p:cTn id="41" dur="500"/>
                                        <p:tgtEl>
                                          <p:spTgt spid="76"/>
                                        </p:tgtEl>
                                      </p:cBhvr>
                                    </p:animEffect>
                                  </p:childTnLst>
                                </p:cTn>
                              </p:par>
                              <p:par>
                                <p:cTn id="42" presetID="53" presetClass="entr" presetSubtype="16"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p:cTn id="44" dur="500" fill="hold"/>
                                        <p:tgtEl>
                                          <p:spTgt spid="55"/>
                                        </p:tgtEl>
                                        <p:attrNameLst>
                                          <p:attrName>ppt_w</p:attrName>
                                        </p:attrNameLst>
                                      </p:cBhvr>
                                      <p:tavLst>
                                        <p:tav tm="0">
                                          <p:val>
                                            <p:fltVal val="0"/>
                                          </p:val>
                                        </p:tav>
                                        <p:tav tm="100000">
                                          <p:val>
                                            <p:strVal val="#ppt_w"/>
                                          </p:val>
                                        </p:tav>
                                      </p:tavLst>
                                    </p:anim>
                                    <p:anim calcmode="lin" valueType="num">
                                      <p:cBhvr>
                                        <p:cTn id="45" dur="500" fill="hold"/>
                                        <p:tgtEl>
                                          <p:spTgt spid="55"/>
                                        </p:tgtEl>
                                        <p:attrNameLst>
                                          <p:attrName>ppt_h</p:attrName>
                                        </p:attrNameLst>
                                      </p:cBhvr>
                                      <p:tavLst>
                                        <p:tav tm="0">
                                          <p:val>
                                            <p:fltVal val="0"/>
                                          </p:val>
                                        </p:tav>
                                        <p:tav tm="100000">
                                          <p:val>
                                            <p:strVal val="#ppt_h"/>
                                          </p:val>
                                        </p:tav>
                                      </p:tavLst>
                                    </p:anim>
                                    <p:animEffect transition="in" filter="fade">
                                      <p:cBhvr>
                                        <p:cTn id="46" dur="500"/>
                                        <p:tgtEl>
                                          <p:spTgt spid="55"/>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p:cTn id="49" dur="500" fill="hold"/>
                                        <p:tgtEl>
                                          <p:spTgt spid="78"/>
                                        </p:tgtEl>
                                        <p:attrNameLst>
                                          <p:attrName>ppt_w</p:attrName>
                                        </p:attrNameLst>
                                      </p:cBhvr>
                                      <p:tavLst>
                                        <p:tav tm="0">
                                          <p:val>
                                            <p:fltVal val="0"/>
                                          </p:val>
                                        </p:tav>
                                        <p:tav tm="100000">
                                          <p:val>
                                            <p:strVal val="#ppt_w"/>
                                          </p:val>
                                        </p:tav>
                                      </p:tavLst>
                                    </p:anim>
                                    <p:anim calcmode="lin" valueType="num">
                                      <p:cBhvr>
                                        <p:cTn id="50" dur="500" fill="hold"/>
                                        <p:tgtEl>
                                          <p:spTgt spid="78"/>
                                        </p:tgtEl>
                                        <p:attrNameLst>
                                          <p:attrName>ppt_h</p:attrName>
                                        </p:attrNameLst>
                                      </p:cBhvr>
                                      <p:tavLst>
                                        <p:tav tm="0">
                                          <p:val>
                                            <p:fltVal val="0"/>
                                          </p:val>
                                        </p:tav>
                                        <p:tav tm="100000">
                                          <p:val>
                                            <p:strVal val="#ppt_h"/>
                                          </p:val>
                                        </p:tav>
                                      </p:tavLst>
                                    </p:anim>
                                    <p:animEffect transition="in" filter="fade">
                                      <p:cBhvr>
                                        <p:cTn id="51" dur="500"/>
                                        <p:tgtEl>
                                          <p:spTgt spid="78"/>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anim calcmode="lin" valueType="num">
                                      <p:cBhvr>
                                        <p:cTn id="54" dur="500" fill="hold"/>
                                        <p:tgtEl>
                                          <p:spTgt spid="77"/>
                                        </p:tgtEl>
                                        <p:attrNameLst>
                                          <p:attrName>ppt_w</p:attrName>
                                        </p:attrNameLst>
                                      </p:cBhvr>
                                      <p:tavLst>
                                        <p:tav tm="0">
                                          <p:val>
                                            <p:fltVal val="0"/>
                                          </p:val>
                                        </p:tav>
                                        <p:tav tm="100000">
                                          <p:val>
                                            <p:strVal val="#ppt_w"/>
                                          </p:val>
                                        </p:tav>
                                      </p:tavLst>
                                    </p:anim>
                                    <p:anim calcmode="lin" valueType="num">
                                      <p:cBhvr>
                                        <p:cTn id="55" dur="500" fill="hold"/>
                                        <p:tgtEl>
                                          <p:spTgt spid="77"/>
                                        </p:tgtEl>
                                        <p:attrNameLst>
                                          <p:attrName>ppt_h</p:attrName>
                                        </p:attrNameLst>
                                      </p:cBhvr>
                                      <p:tavLst>
                                        <p:tav tm="0">
                                          <p:val>
                                            <p:fltVal val="0"/>
                                          </p:val>
                                        </p:tav>
                                        <p:tav tm="100000">
                                          <p:val>
                                            <p:strVal val="#ppt_h"/>
                                          </p:val>
                                        </p:tav>
                                      </p:tavLst>
                                    </p:anim>
                                    <p:animEffect transition="in" filter="fade">
                                      <p:cBhvr>
                                        <p:cTn id="56" dur="500"/>
                                        <p:tgtEl>
                                          <p:spTgt spid="77"/>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83"/>
                                        </p:tgtEl>
                                        <p:attrNameLst>
                                          <p:attrName>style.visibility</p:attrName>
                                        </p:attrNameLst>
                                      </p:cBhvr>
                                      <p:to>
                                        <p:strVal val="visible"/>
                                      </p:to>
                                    </p:set>
                                    <p:anim calcmode="lin" valueType="num">
                                      <p:cBhvr>
                                        <p:cTn id="61" dur="500" fill="hold"/>
                                        <p:tgtEl>
                                          <p:spTgt spid="83"/>
                                        </p:tgtEl>
                                        <p:attrNameLst>
                                          <p:attrName>ppt_w</p:attrName>
                                        </p:attrNameLst>
                                      </p:cBhvr>
                                      <p:tavLst>
                                        <p:tav tm="0">
                                          <p:val>
                                            <p:fltVal val="0"/>
                                          </p:val>
                                        </p:tav>
                                        <p:tav tm="100000">
                                          <p:val>
                                            <p:strVal val="#ppt_w"/>
                                          </p:val>
                                        </p:tav>
                                      </p:tavLst>
                                    </p:anim>
                                    <p:anim calcmode="lin" valueType="num">
                                      <p:cBhvr>
                                        <p:cTn id="62" dur="500" fill="hold"/>
                                        <p:tgtEl>
                                          <p:spTgt spid="83"/>
                                        </p:tgtEl>
                                        <p:attrNameLst>
                                          <p:attrName>ppt_h</p:attrName>
                                        </p:attrNameLst>
                                      </p:cBhvr>
                                      <p:tavLst>
                                        <p:tav tm="0">
                                          <p:val>
                                            <p:fltVal val="0"/>
                                          </p:val>
                                        </p:tav>
                                        <p:tav tm="100000">
                                          <p:val>
                                            <p:strVal val="#ppt_h"/>
                                          </p:val>
                                        </p:tav>
                                      </p:tavLst>
                                    </p:anim>
                                    <p:animEffect transition="in" filter="fade">
                                      <p:cBhvr>
                                        <p:cTn id="63" dur="500"/>
                                        <p:tgtEl>
                                          <p:spTgt spid="8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 calcmode="lin" valueType="num">
                                      <p:cBhvr>
                                        <p:cTn id="66" dur="500" fill="hold"/>
                                        <p:tgtEl>
                                          <p:spTgt spid="80"/>
                                        </p:tgtEl>
                                        <p:attrNameLst>
                                          <p:attrName>ppt_w</p:attrName>
                                        </p:attrNameLst>
                                      </p:cBhvr>
                                      <p:tavLst>
                                        <p:tav tm="0">
                                          <p:val>
                                            <p:fltVal val="0"/>
                                          </p:val>
                                        </p:tav>
                                        <p:tav tm="100000">
                                          <p:val>
                                            <p:strVal val="#ppt_w"/>
                                          </p:val>
                                        </p:tav>
                                      </p:tavLst>
                                    </p:anim>
                                    <p:anim calcmode="lin" valueType="num">
                                      <p:cBhvr>
                                        <p:cTn id="67" dur="500" fill="hold"/>
                                        <p:tgtEl>
                                          <p:spTgt spid="80"/>
                                        </p:tgtEl>
                                        <p:attrNameLst>
                                          <p:attrName>ppt_h</p:attrName>
                                        </p:attrNameLst>
                                      </p:cBhvr>
                                      <p:tavLst>
                                        <p:tav tm="0">
                                          <p:val>
                                            <p:fltVal val="0"/>
                                          </p:val>
                                        </p:tav>
                                        <p:tav tm="100000">
                                          <p:val>
                                            <p:strVal val="#ppt_h"/>
                                          </p:val>
                                        </p:tav>
                                      </p:tavLst>
                                    </p:anim>
                                    <p:animEffect transition="in" filter="fade">
                                      <p:cBhvr>
                                        <p:cTn id="68" dur="500"/>
                                        <p:tgtEl>
                                          <p:spTgt spid="80"/>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anim calcmode="lin" valueType="num">
                                      <p:cBhvr>
                                        <p:cTn id="71" dur="500" fill="hold"/>
                                        <p:tgtEl>
                                          <p:spTgt spid="81"/>
                                        </p:tgtEl>
                                        <p:attrNameLst>
                                          <p:attrName>ppt_w</p:attrName>
                                        </p:attrNameLst>
                                      </p:cBhvr>
                                      <p:tavLst>
                                        <p:tav tm="0">
                                          <p:val>
                                            <p:fltVal val="0"/>
                                          </p:val>
                                        </p:tav>
                                        <p:tav tm="100000">
                                          <p:val>
                                            <p:strVal val="#ppt_w"/>
                                          </p:val>
                                        </p:tav>
                                      </p:tavLst>
                                    </p:anim>
                                    <p:anim calcmode="lin" valueType="num">
                                      <p:cBhvr>
                                        <p:cTn id="72" dur="500" fill="hold"/>
                                        <p:tgtEl>
                                          <p:spTgt spid="81"/>
                                        </p:tgtEl>
                                        <p:attrNameLst>
                                          <p:attrName>ppt_h</p:attrName>
                                        </p:attrNameLst>
                                      </p:cBhvr>
                                      <p:tavLst>
                                        <p:tav tm="0">
                                          <p:val>
                                            <p:fltVal val="0"/>
                                          </p:val>
                                        </p:tav>
                                        <p:tav tm="100000">
                                          <p:val>
                                            <p:strVal val="#ppt_h"/>
                                          </p:val>
                                        </p:tav>
                                      </p:tavLst>
                                    </p:anim>
                                    <p:animEffect transition="in" filter="fade">
                                      <p:cBhvr>
                                        <p:cTn id="73" dur="500"/>
                                        <p:tgtEl>
                                          <p:spTgt spid="81"/>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 calcmode="lin" valueType="num">
                                      <p:cBhvr>
                                        <p:cTn id="76" dur="500" fill="hold"/>
                                        <p:tgtEl>
                                          <p:spTgt spid="82"/>
                                        </p:tgtEl>
                                        <p:attrNameLst>
                                          <p:attrName>ppt_w</p:attrName>
                                        </p:attrNameLst>
                                      </p:cBhvr>
                                      <p:tavLst>
                                        <p:tav tm="0">
                                          <p:val>
                                            <p:fltVal val="0"/>
                                          </p:val>
                                        </p:tav>
                                        <p:tav tm="100000">
                                          <p:val>
                                            <p:strVal val="#ppt_w"/>
                                          </p:val>
                                        </p:tav>
                                      </p:tavLst>
                                    </p:anim>
                                    <p:anim calcmode="lin" valueType="num">
                                      <p:cBhvr>
                                        <p:cTn id="77" dur="500" fill="hold"/>
                                        <p:tgtEl>
                                          <p:spTgt spid="82"/>
                                        </p:tgtEl>
                                        <p:attrNameLst>
                                          <p:attrName>ppt_h</p:attrName>
                                        </p:attrNameLst>
                                      </p:cBhvr>
                                      <p:tavLst>
                                        <p:tav tm="0">
                                          <p:val>
                                            <p:fltVal val="0"/>
                                          </p:val>
                                        </p:tav>
                                        <p:tav tm="100000">
                                          <p:val>
                                            <p:strVal val="#ppt_h"/>
                                          </p:val>
                                        </p:tav>
                                      </p:tavLst>
                                    </p:anim>
                                    <p:animEffect transition="in" filter="fade">
                                      <p:cBhvr>
                                        <p:cTn id="78" dur="500"/>
                                        <p:tgtEl>
                                          <p:spTgt spid="82"/>
                                        </p:tgtEl>
                                      </p:cBhvr>
                                    </p:animEffect>
                                  </p:childTnLst>
                                </p:cTn>
                              </p:par>
                              <p:par>
                                <p:cTn id="79" presetID="53" presetClass="entr" presetSubtype="16"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p:cTn id="81" dur="500" fill="hold"/>
                                        <p:tgtEl>
                                          <p:spTgt spid="56"/>
                                        </p:tgtEl>
                                        <p:attrNameLst>
                                          <p:attrName>ppt_w</p:attrName>
                                        </p:attrNameLst>
                                      </p:cBhvr>
                                      <p:tavLst>
                                        <p:tav tm="0">
                                          <p:val>
                                            <p:fltVal val="0"/>
                                          </p:val>
                                        </p:tav>
                                        <p:tav tm="100000">
                                          <p:val>
                                            <p:strVal val="#ppt_w"/>
                                          </p:val>
                                        </p:tav>
                                      </p:tavLst>
                                    </p:anim>
                                    <p:anim calcmode="lin" valueType="num">
                                      <p:cBhvr>
                                        <p:cTn id="82" dur="500" fill="hold"/>
                                        <p:tgtEl>
                                          <p:spTgt spid="56"/>
                                        </p:tgtEl>
                                        <p:attrNameLst>
                                          <p:attrName>ppt_h</p:attrName>
                                        </p:attrNameLst>
                                      </p:cBhvr>
                                      <p:tavLst>
                                        <p:tav tm="0">
                                          <p:val>
                                            <p:fltVal val="0"/>
                                          </p:val>
                                        </p:tav>
                                        <p:tav tm="100000">
                                          <p:val>
                                            <p:strVal val="#ppt_h"/>
                                          </p:val>
                                        </p:tav>
                                      </p:tavLst>
                                    </p:anim>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87"/>
                                        </p:tgtEl>
                                        <p:attrNameLst>
                                          <p:attrName>style.visibility</p:attrName>
                                        </p:attrNameLst>
                                      </p:cBhvr>
                                      <p:to>
                                        <p:strVal val="visible"/>
                                      </p:to>
                                    </p:set>
                                    <p:anim calcmode="lin" valueType="num">
                                      <p:cBhvr>
                                        <p:cTn id="88" dur="500" fill="hold"/>
                                        <p:tgtEl>
                                          <p:spTgt spid="87"/>
                                        </p:tgtEl>
                                        <p:attrNameLst>
                                          <p:attrName>ppt_w</p:attrName>
                                        </p:attrNameLst>
                                      </p:cBhvr>
                                      <p:tavLst>
                                        <p:tav tm="0">
                                          <p:val>
                                            <p:fltVal val="0"/>
                                          </p:val>
                                        </p:tav>
                                        <p:tav tm="100000">
                                          <p:val>
                                            <p:strVal val="#ppt_w"/>
                                          </p:val>
                                        </p:tav>
                                      </p:tavLst>
                                    </p:anim>
                                    <p:anim calcmode="lin" valueType="num">
                                      <p:cBhvr>
                                        <p:cTn id="89" dur="500" fill="hold"/>
                                        <p:tgtEl>
                                          <p:spTgt spid="87"/>
                                        </p:tgtEl>
                                        <p:attrNameLst>
                                          <p:attrName>ppt_h</p:attrName>
                                        </p:attrNameLst>
                                      </p:cBhvr>
                                      <p:tavLst>
                                        <p:tav tm="0">
                                          <p:val>
                                            <p:fltVal val="0"/>
                                          </p:val>
                                        </p:tav>
                                        <p:tav tm="100000">
                                          <p:val>
                                            <p:strVal val="#ppt_h"/>
                                          </p:val>
                                        </p:tav>
                                      </p:tavLst>
                                    </p:anim>
                                    <p:animEffect transition="in" filter="fade">
                                      <p:cBhvr>
                                        <p:cTn id="90" dur="500"/>
                                        <p:tgtEl>
                                          <p:spTgt spid="87"/>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84"/>
                                        </p:tgtEl>
                                        <p:attrNameLst>
                                          <p:attrName>style.visibility</p:attrName>
                                        </p:attrNameLst>
                                      </p:cBhvr>
                                      <p:to>
                                        <p:strVal val="visible"/>
                                      </p:to>
                                    </p:set>
                                    <p:anim calcmode="lin" valueType="num">
                                      <p:cBhvr>
                                        <p:cTn id="93" dur="500" fill="hold"/>
                                        <p:tgtEl>
                                          <p:spTgt spid="84"/>
                                        </p:tgtEl>
                                        <p:attrNameLst>
                                          <p:attrName>ppt_w</p:attrName>
                                        </p:attrNameLst>
                                      </p:cBhvr>
                                      <p:tavLst>
                                        <p:tav tm="0">
                                          <p:val>
                                            <p:fltVal val="0"/>
                                          </p:val>
                                        </p:tav>
                                        <p:tav tm="100000">
                                          <p:val>
                                            <p:strVal val="#ppt_w"/>
                                          </p:val>
                                        </p:tav>
                                      </p:tavLst>
                                    </p:anim>
                                    <p:anim calcmode="lin" valueType="num">
                                      <p:cBhvr>
                                        <p:cTn id="94" dur="500" fill="hold"/>
                                        <p:tgtEl>
                                          <p:spTgt spid="84"/>
                                        </p:tgtEl>
                                        <p:attrNameLst>
                                          <p:attrName>ppt_h</p:attrName>
                                        </p:attrNameLst>
                                      </p:cBhvr>
                                      <p:tavLst>
                                        <p:tav tm="0">
                                          <p:val>
                                            <p:fltVal val="0"/>
                                          </p:val>
                                        </p:tav>
                                        <p:tav tm="100000">
                                          <p:val>
                                            <p:strVal val="#ppt_h"/>
                                          </p:val>
                                        </p:tav>
                                      </p:tavLst>
                                    </p:anim>
                                    <p:animEffect transition="in" filter="fade">
                                      <p:cBhvr>
                                        <p:cTn id="95" dur="500"/>
                                        <p:tgtEl>
                                          <p:spTgt spid="84"/>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85"/>
                                        </p:tgtEl>
                                        <p:attrNameLst>
                                          <p:attrName>style.visibility</p:attrName>
                                        </p:attrNameLst>
                                      </p:cBhvr>
                                      <p:to>
                                        <p:strVal val="visible"/>
                                      </p:to>
                                    </p:set>
                                    <p:anim calcmode="lin" valueType="num">
                                      <p:cBhvr>
                                        <p:cTn id="98" dur="500" fill="hold"/>
                                        <p:tgtEl>
                                          <p:spTgt spid="85"/>
                                        </p:tgtEl>
                                        <p:attrNameLst>
                                          <p:attrName>ppt_w</p:attrName>
                                        </p:attrNameLst>
                                      </p:cBhvr>
                                      <p:tavLst>
                                        <p:tav tm="0">
                                          <p:val>
                                            <p:fltVal val="0"/>
                                          </p:val>
                                        </p:tav>
                                        <p:tav tm="100000">
                                          <p:val>
                                            <p:strVal val="#ppt_w"/>
                                          </p:val>
                                        </p:tav>
                                      </p:tavLst>
                                    </p:anim>
                                    <p:anim calcmode="lin" valueType="num">
                                      <p:cBhvr>
                                        <p:cTn id="99" dur="500" fill="hold"/>
                                        <p:tgtEl>
                                          <p:spTgt spid="85"/>
                                        </p:tgtEl>
                                        <p:attrNameLst>
                                          <p:attrName>ppt_h</p:attrName>
                                        </p:attrNameLst>
                                      </p:cBhvr>
                                      <p:tavLst>
                                        <p:tav tm="0">
                                          <p:val>
                                            <p:fltVal val="0"/>
                                          </p:val>
                                        </p:tav>
                                        <p:tav tm="100000">
                                          <p:val>
                                            <p:strVal val="#ppt_h"/>
                                          </p:val>
                                        </p:tav>
                                      </p:tavLst>
                                    </p:anim>
                                    <p:animEffect transition="in" filter="fade">
                                      <p:cBhvr>
                                        <p:cTn id="100" dur="500"/>
                                        <p:tgtEl>
                                          <p:spTgt spid="85"/>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86"/>
                                        </p:tgtEl>
                                        <p:attrNameLst>
                                          <p:attrName>style.visibility</p:attrName>
                                        </p:attrNameLst>
                                      </p:cBhvr>
                                      <p:to>
                                        <p:strVal val="visible"/>
                                      </p:to>
                                    </p:set>
                                    <p:anim calcmode="lin" valueType="num">
                                      <p:cBhvr>
                                        <p:cTn id="103" dur="500" fill="hold"/>
                                        <p:tgtEl>
                                          <p:spTgt spid="86"/>
                                        </p:tgtEl>
                                        <p:attrNameLst>
                                          <p:attrName>ppt_w</p:attrName>
                                        </p:attrNameLst>
                                      </p:cBhvr>
                                      <p:tavLst>
                                        <p:tav tm="0">
                                          <p:val>
                                            <p:fltVal val="0"/>
                                          </p:val>
                                        </p:tav>
                                        <p:tav tm="100000">
                                          <p:val>
                                            <p:strVal val="#ppt_w"/>
                                          </p:val>
                                        </p:tav>
                                      </p:tavLst>
                                    </p:anim>
                                    <p:anim calcmode="lin" valueType="num">
                                      <p:cBhvr>
                                        <p:cTn id="104" dur="500" fill="hold"/>
                                        <p:tgtEl>
                                          <p:spTgt spid="86"/>
                                        </p:tgtEl>
                                        <p:attrNameLst>
                                          <p:attrName>ppt_h</p:attrName>
                                        </p:attrNameLst>
                                      </p:cBhvr>
                                      <p:tavLst>
                                        <p:tav tm="0">
                                          <p:val>
                                            <p:fltVal val="0"/>
                                          </p:val>
                                        </p:tav>
                                        <p:tav tm="100000">
                                          <p:val>
                                            <p:strVal val="#ppt_h"/>
                                          </p:val>
                                        </p:tav>
                                      </p:tavLst>
                                    </p:anim>
                                    <p:animEffect transition="in" filter="fade">
                                      <p:cBhvr>
                                        <p:cTn id="105" dur="500"/>
                                        <p:tgtEl>
                                          <p:spTgt spid="86"/>
                                        </p:tgtEl>
                                      </p:cBhvr>
                                    </p:animEffect>
                                  </p:childTnLst>
                                </p:cTn>
                              </p:par>
                              <p:par>
                                <p:cTn id="106" presetID="53" presetClass="entr" presetSubtype="16" fill="hold" nodeType="withEffect">
                                  <p:stCondLst>
                                    <p:cond delay="0"/>
                                  </p:stCondLst>
                                  <p:childTnLst>
                                    <p:set>
                                      <p:cBhvr>
                                        <p:cTn id="107" dur="1" fill="hold">
                                          <p:stCondLst>
                                            <p:cond delay="0"/>
                                          </p:stCondLst>
                                        </p:cTn>
                                        <p:tgtEl>
                                          <p:spTgt spid="57"/>
                                        </p:tgtEl>
                                        <p:attrNameLst>
                                          <p:attrName>style.visibility</p:attrName>
                                        </p:attrNameLst>
                                      </p:cBhvr>
                                      <p:to>
                                        <p:strVal val="visible"/>
                                      </p:to>
                                    </p:set>
                                    <p:anim calcmode="lin" valueType="num">
                                      <p:cBhvr>
                                        <p:cTn id="108" dur="500" fill="hold"/>
                                        <p:tgtEl>
                                          <p:spTgt spid="57"/>
                                        </p:tgtEl>
                                        <p:attrNameLst>
                                          <p:attrName>ppt_w</p:attrName>
                                        </p:attrNameLst>
                                      </p:cBhvr>
                                      <p:tavLst>
                                        <p:tav tm="0">
                                          <p:val>
                                            <p:fltVal val="0"/>
                                          </p:val>
                                        </p:tav>
                                        <p:tav tm="100000">
                                          <p:val>
                                            <p:strVal val="#ppt_w"/>
                                          </p:val>
                                        </p:tav>
                                      </p:tavLst>
                                    </p:anim>
                                    <p:anim calcmode="lin" valueType="num">
                                      <p:cBhvr>
                                        <p:cTn id="109" dur="500" fill="hold"/>
                                        <p:tgtEl>
                                          <p:spTgt spid="57"/>
                                        </p:tgtEl>
                                        <p:attrNameLst>
                                          <p:attrName>ppt_h</p:attrName>
                                        </p:attrNameLst>
                                      </p:cBhvr>
                                      <p:tavLst>
                                        <p:tav tm="0">
                                          <p:val>
                                            <p:fltVal val="0"/>
                                          </p:val>
                                        </p:tav>
                                        <p:tav tm="100000">
                                          <p:val>
                                            <p:strVal val="#ppt_h"/>
                                          </p:val>
                                        </p:tav>
                                      </p:tavLst>
                                    </p:anim>
                                    <p:animEffect transition="in" filter="fade">
                                      <p:cBhvr>
                                        <p:cTn id="110" dur="500"/>
                                        <p:tgtEl>
                                          <p:spTgt spid="57"/>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nodeType="clickEffect">
                                  <p:stCondLst>
                                    <p:cond delay="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91"/>
                                        </p:tgtEl>
                                        <p:attrNameLst>
                                          <p:attrName>style.visibility</p:attrName>
                                        </p:attrNameLst>
                                      </p:cBhvr>
                                      <p:to>
                                        <p:strVal val="visible"/>
                                      </p:to>
                                    </p:set>
                                    <p:anim calcmode="lin" valueType="num">
                                      <p:cBhvr>
                                        <p:cTn id="120" dur="500" fill="hold"/>
                                        <p:tgtEl>
                                          <p:spTgt spid="91"/>
                                        </p:tgtEl>
                                        <p:attrNameLst>
                                          <p:attrName>ppt_w</p:attrName>
                                        </p:attrNameLst>
                                      </p:cBhvr>
                                      <p:tavLst>
                                        <p:tav tm="0">
                                          <p:val>
                                            <p:fltVal val="0"/>
                                          </p:val>
                                        </p:tav>
                                        <p:tav tm="100000">
                                          <p:val>
                                            <p:strVal val="#ppt_w"/>
                                          </p:val>
                                        </p:tav>
                                      </p:tavLst>
                                    </p:anim>
                                    <p:anim calcmode="lin" valueType="num">
                                      <p:cBhvr>
                                        <p:cTn id="121" dur="500" fill="hold"/>
                                        <p:tgtEl>
                                          <p:spTgt spid="91"/>
                                        </p:tgtEl>
                                        <p:attrNameLst>
                                          <p:attrName>ppt_h</p:attrName>
                                        </p:attrNameLst>
                                      </p:cBhvr>
                                      <p:tavLst>
                                        <p:tav tm="0">
                                          <p:val>
                                            <p:fltVal val="0"/>
                                          </p:val>
                                        </p:tav>
                                        <p:tav tm="100000">
                                          <p:val>
                                            <p:strVal val="#ppt_h"/>
                                          </p:val>
                                        </p:tav>
                                      </p:tavLst>
                                    </p:anim>
                                    <p:animEffect transition="in" filter="fade">
                                      <p:cBhvr>
                                        <p:cTn id="122" dur="500"/>
                                        <p:tgtEl>
                                          <p:spTgt spid="91"/>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 calcmode="lin" valueType="num">
                                      <p:cBhvr>
                                        <p:cTn id="125" dur="500" fill="hold"/>
                                        <p:tgtEl>
                                          <p:spTgt spid="88"/>
                                        </p:tgtEl>
                                        <p:attrNameLst>
                                          <p:attrName>ppt_w</p:attrName>
                                        </p:attrNameLst>
                                      </p:cBhvr>
                                      <p:tavLst>
                                        <p:tav tm="0">
                                          <p:val>
                                            <p:fltVal val="0"/>
                                          </p:val>
                                        </p:tav>
                                        <p:tav tm="100000">
                                          <p:val>
                                            <p:strVal val="#ppt_w"/>
                                          </p:val>
                                        </p:tav>
                                      </p:tavLst>
                                    </p:anim>
                                    <p:anim calcmode="lin" valueType="num">
                                      <p:cBhvr>
                                        <p:cTn id="126" dur="500" fill="hold"/>
                                        <p:tgtEl>
                                          <p:spTgt spid="88"/>
                                        </p:tgtEl>
                                        <p:attrNameLst>
                                          <p:attrName>ppt_h</p:attrName>
                                        </p:attrNameLst>
                                      </p:cBhvr>
                                      <p:tavLst>
                                        <p:tav tm="0">
                                          <p:val>
                                            <p:fltVal val="0"/>
                                          </p:val>
                                        </p:tav>
                                        <p:tav tm="100000">
                                          <p:val>
                                            <p:strVal val="#ppt_h"/>
                                          </p:val>
                                        </p:tav>
                                      </p:tavLst>
                                    </p:anim>
                                    <p:animEffect transition="in" filter="fade">
                                      <p:cBhvr>
                                        <p:cTn id="127" dur="500"/>
                                        <p:tgtEl>
                                          <p:spTgt spid="88"/>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89"/>
                                        </p:tgtEl>
                                        <p:attrNameLst>
                                          <p:attrName>style.visibility</p:attrName>
                                        </p:attrNameLst>
                                      </p:cBhvr>
                                      <p:to>
                                        <p:strVal val="visible"/>
                                      </p:to>
                                    </p:set>
                                    <p:anim calcmode="lin" valueType="num">
                                      <p:cBhvr>
                                        <p:cTn id="130" dur="500" fill="hold"/>
                                        <p:tgtEl>
                                          <p:spTgt spid="89"/>
                                        </p:tgtEl>
                                        <p:attrNameLst>
                                          <p:attrName>ppt_w</p:attrName>
                                        </p:attrNameLst>
                                      </p:cBhvr>
                                      <p:tavLst>
                                        <p:tav tm="0">
                                          <p:val>
                                            <p:fltVal val="0"/>
                                          </p:val>
                                        </p:tav>
                                        <p:tav tm="100000">
                                          <p:val>
                                            <p:strVal val="#ppt_w"/>
                                          </p:val>
                                        </p:tav>
                                      </p:tavLst>
                                    </p:anim>
                                    <p:anim calcmode="lin" valueType="num">
                                      <p:cBhvr>
                                        <p:cTn id="131" dur="500" fill="hold"/>
                                        <p:tgtEl>
                                          <p:spTgt spid="89"/>
                                        </p:tgtEl>
                                        <p:attrNameLst>
                                          <p:attrName>ppt_h</p:attrName>
                                        </p:attrNameLst>
                                      </p:cBhvr>
                                      <p:tavLst>
                                        <p:tav tm="0">
                                          <p:val>
                                            <p:fltVal val="0"/>
                                          </p:val>
                                        </p:tav>
                                        <p:tav tm="100000">
                                          <p:val>
                                            <p:strVal val="#ppt_h"/>
                                          </p:val>
                                        </p:tav>
                                      </p:tavLst>
                                    </p:anim>
                                    <p:animEffect transition="in" filter="fade">
                                      <p:cBhvr>
                                        <p:cTn id="132" dur="500"/>
                                        <p:tgtEl>
                                          <p:spTgt spid="89"/>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90"/>
                                        </p:tgtEl>
                                        <p:attrNameLst>
                                          <p:attrName>style.visibility</p:attrName>
                                        </p:attrNameLst>
                                      </p:cBhvr>
                                      <p:to>
                                        <p:strVal val="visible"/>
                                      </p:to>
                                    </p:set>
                                    <p:anim calcmode="lin" valueType="num">
                                      <p:cBhvr>
                                        <p:cTn id="135" dur="500" fill="hold"/>
                                        <p:tgtEl>
                                          <p:spTgt spid="90"/>
                                        </p:tgtEl>
                                        <p:attrNameLst>
                                          <p:attrName>ppt_w</p:attrName>
                                        </p:attrNameLst>
                                      </p:cBhvr>
                                      <p:tavLst>
                                        <p:tav tm="0">
                                          <p:val>
                                            <p:fltVal val="0"/>
                                          </p:val>
                                        </p:tav>
                                        <p:tav tm="100000">
                                          <p:val>
                                            <p:strVal val="#ppt_w"/>
                                          </p:val>
                                        </p:tav>
                                      </p:tavLst>
                                    </p:anim>
                                    <p:anim calcmode="lin" valueType="num">
                                      <p:cBhvr>
                                        <p:cTn id="136" dur="500" fill="hold"/>
                                        <p:tgtEl>
                                          <p:spTgt spid="90"/>
                                        </p:tgtEl>
                                        <p:attrNameLst>
                                          <p:attrName>ppt_h</p:attrName>
                                        </p:attrNameLst>
                                      </p:cBhvr>
                                      <p:tavLst>
                                        <p:tav tm="0">
                                          <p:val>
                                            <p:fltVal val="0"/>
                                          </p:val>
                                        </p:tav>
                                        <p:tav tm="100000">
                                          <p:val>
                                            <p:strVal val="#ppt_h"/>
                                          </p:val>
                                        </p:tav>
                                      </p:tavLst>
                                    </p:anim>
                                    <p:animEffect transition="in" filter="fade">
                                      <p:cBhvr>
                                        <p:cTn id="137" dur="500"/>
                                        <p:tgtEl>
                                          <p:spTgt spid="90"/>
                                        </p:tgtEl>
                                      </p:cBhvr>
                                    </p:animEffect>
                                  </p:childTnLst>
                                </p:cTn>
                              </p:par>
                            </p:childTnLst>
                          </p:cTn>
                        </p:par>
                      </p:childTnLst>
                    </p:cTn>
                  </p:par>
                  <p:par>
                    <p:cTn id="138" fill="hold">
                      <p:stCondLst>
                        <p:cond delay="indefinite"/>
                      </p:stCondLst>
                      <p:childTnLst>
                        <p:par>
                          <p:cTn id="139" fill="hold">
                            <p:stCondLst>
                              <p:cond delay="0"/>
                            </p:stCondLst>
                            <p:childTnLst>
                              <p:par>
                                <p:cTn id="140" presetID="53" presetClass="entr" presetSubtype="16" fill="hold" nodeType="clickEffect">
                                  <p:stCondLst>
                                    <p:cond delay="0"/>
                                  </p:stCondLst>
                                  <p:childTnLst>
                                    <p:set>
                                      <p:cBhvr>
                                        <p:cTn id="141" dur="1" fill="hold">
                                          <p:stCondLst>
                                            <p:cond delay="0"/>
                                          </p:stCondLst>
                                        </p:cTn>
                                        <p:tgtEl>
                                          <p:spTgt spid="59"/>
                                        </p:tgtEl>
                                        <p:attrNameLst>
                                          <p:attrName>style.visibility</p:attrName>
                                        </p:attrNameLst>
                                      </p:cBhvr>
                                      <p:to>
                                        <p:strVal val="visible"/>
                                      </p:to>
                                    </p:set>
                                    <p:anim calcmode="lin" valueType="num">
                                      <p:cBhvr>
                                        <p:cTn id="142" dur="500" fill="hold"/>
                                        <p:tgtEl>
                                          <p:spTgt spid="59"/>
                                        </p:tgtEl>
                                        <p:attrNameLst>
                                          <p:attrName>ppt_w</p:attrName>
                                        </p:attrNameLst>
                                      </p:cBhvr>
                                      <p:tavLst>
                                        <p:tav tm="0">
                                          <p:val>
                                            <p:fltVal val="0"/>
                                          </p:val>
                                        </p:tav>
                                        <p:tav tm="100000">
                                          <p:val>
                                            <p:strVal val="#ppt_w"/>
                                          </p:val>
                                        </p:tav>
                                      </p:tavLst>
                                    </p:anim>
                                    <p:anim calcmode="lin" valueType="num">
                                      <p:cBhvr>
                                        <p:cTn id="143" dur="500" fill="hold"/>
                                        <p:tgtEl>
                                          <p:spTgt spid="59"/>
                                        </p:tgtEl>
                                        <p:attrNameLst>
                                          <p:attrName>ppt_h</p:attrName>
                                        </p:attrNameLst>
                                      </p:cBhvr>
                                      <p:tavLst>
                                        <p:tav tm="0">
                                          <p:val>
                                            <p:fltVal val="0"/>
                                          </p:val>
                                        </p:tav>
                                        <p:tav tm="100000">
                                          <p:val>
                                            <p:strVal val="#ppt_h"/>
                                          </p:val>
                                        </p:tav>
                                      </p:tavLst>
                                    </p:anim>
                                    <p:animEffect transition="in" filter="fade">
                                      <p:cBhvr>
                                        <p:cTn id="144" dur="500"/>
                                        <p:tgtEl>
                                          <p:spTgt spid="5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95"/>
                                        </p:tgtEl>
                                        <p:attrNameLst>
                                          <p:attrName>style.visibility</p:attrName>
                                        </p:attrNameLst>
                                      </p:cBhvr>
                                      <p:to>
                                        <p:strVal val="visible"/>
                                      </p:to>
                                    </p:set>
                                    <p:anim calcmode="lin" valueType="num">
                                      <p:cBhvr>
                                        <p:cTn id="147" dur="500" fill="hold"/>
                                        <p:tgtEl>
                                          <p:spTgt spid="95"/>
                                        </p:tgtEl>
                                        <p:attrNameLst>
                                          <p:attrName>ppt_w</p:attrName>
                                        </p:attrNameLst>
                                      </p:cBhvr>
                                      <p:tavLst>
                                        <p:tav tm="0">
                                          <p:val>
                                            <p:fltVal val="0"/>
                                          </p:val>
                                        </p:tav>
                                        <p:tav tm="100000">
                                          <p:val>
                                            <p:strVal val="#ppt_w"/>
                                          </p:val>
                                        </p:tav>
                                      </p:tavLst>
                                    </p:anim>
                                    <p:anim calcmode="lin" valueType="num">
                                      <p:cBhvr>
                                        <p:cTn id="148" dur="500" fill="hold"/>
                                        <p:tgtEl>
                                          <p:spTgt spid="95"/>
                                        </p:tgtEl>
                                        <p:attrNameLst>
                                          <p:attrName>ppt_h</p:attrName>
                                        </p:attrNameLst>
                                      </p:cBhvr>
                                      <p:tavLst>
                                        <p:tav tm="0">
                                          <p:val>
                                            <p:fltVal val="0"/>
                                          </p:val>
                                        </p:tav>
                                        <p:tav tm="100000">
                                          <p:val>
                                            <p:strVal val="#ppt_h"/>
                                          </p:val>
                                        </p:tav>
                                      </p:tavLst>
                                    </p:anim>
                                    <p:animEffect transition="in" filter="fade">
                                      <p:cBhvr>
                                        <p:cTn id="149" dur="500"/>
                                        <p:tgtEl>
                                          <p:spTgt spid="95"/>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92"/>
                                        </p:tgtEl>
                                        <p:attrNameLst>
                                          <p:attrName>style.visibility</p:attrName>
                                        </p:attrNameLst>
                                      </p:cBhvr>
                                      <p:to>
                                        <p:strVal val="visible"/>
                                      </p:to>
                                    </p:set>
                                    <p:anim calcmode="lin" valueType="num">
                                      <p:cBhvr>
                                        <p:cTn id="152" dur="500" fill="hold"/>
                                        <p:tgtEl>
                                          <p:spTgt spid="92"/>
                                        </p:tgtEl>
                                        <p:attrNameLst>
                                          <p:attrName>ppt_w</p:attrName>
                                        </p:attrNameLst>
                                      </p:cBhvr>
                                      <p:tavLst>
                                        <p:tav tm="0">
                                          <p:val>
                                            <p:fltVal val="0"/>
                                          </p:val>
                                        </p:tav>
                                        <p:tav tm="100000">
                                          <p:val>
                                            <p:strVal val="#ppt_w"/>
                                          </p:val>
                                        </p:tav>
                                      </p:tavLst>
                                    </p:anim>
                                    <p:anim calcmode="lin" valueType="num">
                                      <p:cBhvr>
                                        <p:cTn id="153" dur="500" fill="hold"/>
                                        <p:tgtEl>
                                          <p:spTgt spid="92"/>
                                        </p:tgtEl>
                                        <p:attrNameLst>
                                          <p:attrName>ppt_h</p:attrName>
                                        </p:attrNameLst>
                                      </p:cBhvr>
                                      <p:tavLst>
                                        <p:tav tm="0">
                                          <p:val>
                                            <p:fltVal val="0"/>
                                          </p:val>
                                        </p:tav>
                                        <p:tav tm="100000">
                                          <p:val>
                                            <p:strVal val="#ppt_h"/>
                                          </p:val>
                                        </p:tav>
                                      </p:tavLst>
                                    </p:anim>
                                    <p:animEffect transition="in" filter="fade">
                                      <p:cBhvr>
                                        <p:cTn id="154" dur="500"/>
                                        <p:tgtEl>
                                          <p:spTgt spid="92"/>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94"/>
                                        </p:tgtEl>
                                        <p:attrNameLst>
                                          <p:attrName>style.visibility</p:attrName>
                                        </p:attrNameLst>
                                      </p:cBhvr>
                                      <p:to>
                                        <p:strVal val="visible"/>
                                      </p:to>
                                    </p:set>
                                    <p:anim calcmode="lin" valueType="num">
                                      <p:cBhvr>
                                        <p:cTn id="157" dur="500" fill="hold"/>
                                        <p:tgtEl>
                                          <p:spTgt spid="94"/>
                                        </p:tgtEl>
                                        <p:attrNameLst>
                                          <p:attrName>ppt_w</p:attrName>
                                        </p:attrNameLst>
                                      </p:cBhvr>
                                      <p:tavLst>
                                        <p:tav tm="0">
                                          <p:val>
                                            <p:fltVal val="0"/>
                                          </p:val>
                                        </p:tav>
                                        <p:tav tm="100000">
                                          <p:val>
                                            <p:strVal val="#ppt_w"/>
                                          </p:val>
                                        </p:tav>
                                      </p:tavLst>
                                    </p:anim>
                                    <p:anim calcmode="lin" valueType="num">
                                      <p:cBhvr>
                                        <p:cTn id="158" dur="500" fill="hold"/>
                                        <p:tgtEl>
                                          <p:spTgt spid="94"/>
                                        </p:tgtEl>
                                        <p:attrNameLst>
                                          <p:attrName>ppt_h</p:attrName>
                                        </p:attrNameLst>
                                      </p:cBhvr>
                                      <p:tavLst>
                                        <p:tav tm="0">
                                          <p:val>
                                            <p:fltVal val="0"/>
                                          </p:val>
                                        </p:tav>
                                        <p:tav tm="100000">
                                          <p:val>
                                            <p:strVal val="#ppt_h"/>
                                          </p:val>
                                        </p:tav>
                                      </p:tavLst>
                                    </p:anim>
                                    <p:animEffect transition="in" filter="fade">
                                      <p:cBhvr>
                                        <p:cTn id="159" dur="500"/>
                                        <p:tgtEl>
                                          <p:spTgt spid="94"/>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93"/>
                                        </p:tgtEl>
                                        <p:attrNameLst>
                                          <p:attrName>style.visibility</p:attrName>
                                        </p:attrNameLst>
                                      </p:cBhvr>
                                      <p:to>
                                        <p:strVal val="visible"/>
                                      </p:to>
                                    </p:set>
                                    <p:anim calcmode="lin" valueType="num">
                                      <p:cBhvr>
                                        <p:cTn id="162" dur="500" fill="hold"/>
                                        <p:tgtEl>
                                          <p:spTgt spid="93"/>
                                        </p:tgtEl>
                                        <p:attrNameLst>
                                          <p:attrName>ppt_w</p:attrName>
                                        </p:attrNameLst>
                                      </p:cBhvr>
                                      <p:tavLst>
                                        <p:tav tm="0">
                                          <p:val>
                                            <p:fltVal val="0"/>
                                          </p:val>
                                        </p:tav>
                                        <p:tav tm="100000">
                                          <p:val>
                                            <p:strVal val="#ppt_w"/>
                                          </p:val>
                                        </p:tav>
                                      </p:tavLst>
                                    </p:anim>
                                    <p:anim calcmode="lin" valueType="num">
                                      <p:cBhvr>
                                        <p:cTn id="163" dur="500" fill="hold"/>
                                        <p:tgtEl>
                                          <p:spTgt spid="93"/>
                                        </p:tgtEl>
                                        <p:attrNameLst>
                                          <p:attrName>ppt_h</p:attrName>
                                        </p:attrNameLst>
                                      </p:cBhvr>
                                      <p:tavLst>
                                        <p:tav tm="0">
                                          <p:val>
                                            <p:fltVal val="0"/>
                                          </p:val>
                                        </p:tav>
                                        <p:tav tm="100000">
                                          <p:val>
                                            <p:strVal val="#ppt_h"/>
                                          </p:val>
                                        </p:tav>
                                      </p:tavLst>
                                    </p:anim>
                                    <p:animEffect transition="in" filter="fade">
                                      <p:cBhvr>
                                        <p:cTn id="16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p:bldP spid="74" grpId="0"/>
      <p:bldP spid="75" grpId="0" animBg="1"/>
      <p:bldP spid="76" grpId="0" animBg="1"/>
      <p:bldP spid="77" grpId="0"/>
      <p:bldP spid="78" grpId="0"/>
      <p:bldP spid="79" grpId="0" animBg="1"/>
      <p:bldP spid="80" grpId="0" animBg="1"/>
      <p:bldP spid="81" grpId="0"/>
      <p:bldP spid="82" grpId="0"/>
      <p:bldP spid="83" grpId="0" animBg="1"/>
      <p:bldP spid="84" grpId="0" animBg="1"/>
      <p:bldP spid="85" grpId="0"/>
      <p:bldP spid="86" grpId="0"/>
      <p:bldP spid="87" grpId="0" animBg="1"/>
      <p:bldP spid="88" grpId="0" animBg="1"/>
      <p:bldP spid="89" grpId="0"/>
      <p:bldP spid="90" grpId="0"/>
      <p:bldP spid="91" grpId="0" animBg="1"/>
      <p:bldP spid="92" grpId="0" animBg="1"/>
      <p:bldP spid="93" grpId="0"/>
      <p:bldP spid="94" grpId="0"/>
      <p:bldP spid="9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grpSp>
        <p:nvGrpSpPr>
          <p:cNvPr id="17" name="Group 16">
            <a:extLst>
              <a:ext uri="{FF2B5EF4-FFF2-40B4-BE49-F238E27FC236}">
                <a16:creationId xmlns:a16="http://schemas.microsoft.com/office/drawing/2014/main" id="{0FCAD035-45BF-1AAC-9900-FA9F065A0AE1}"/>
              </a:ext>
            </a:extLst>
          </p:cNvPr>
          <p:cNvGrpSpPr/>
          <p:nvPr/>
        </p:nvGrpSpPr>
        <p:grpSpPr>
          <a:xfrm>
            <a:off x="-22034" y="-143219"/>
            <a:ext cx="14637858" cy="8361802"/>
            <a:chOff x="0" y="-132202"/>
            <a:chExt cx="14637858" cy="8361802"/>
          </a:xfrm>
        </p:grpSpPr>
        <p:pic>
          <p:nvPicPr>
            <p:cNvPr id="8" name="Picture 7">
              <a:extLst>
                <a:ext uri="{FF2B5EF4-FFF2-40B4-BE49-F238E27FC236}">
                  <a16:creationId xmlns:a16="http://schemas.microsoft.com/office/drawing/2014/main" id="{A33D00A7-A367-AEA2-D844-58E26A629D3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375" b="97596" l="408" r="99592">
                          <a14:foregroundMark x1="49725" y1="87311" x2="56590" y2="88822"/>
                          <a14:foregroundMark x1="56590" y1="88822" x2="85734" y2="84615"/>
                          <a14:foregroundMark x1="85734" y1="84615" x2="89878" y2="85096"/>
                          <a14:foregroundMark x1="89878" y1="85096" x2="92935" y2="88221"/>
                          <a14:foregroundMark x1="92935" y1="88221" x2="97894" y2="87861"/>
                          <a14:foregroundMark x1="97894" y1="87861" x2="99660" y2="88942"/>
                          <a14:foregroundMark x1="883" y1="84615" x2="6250" y2="97596"/>
                          <a14:foregroundMark x1="6250" y1="97596" x2="93274" y2="89183"/>
                          <a14:foregroundMark x1="58220" y1="74639" x2="58696" y2="75962"/>
                          <a14:foregroundMark x1="58356" y1="72115" x2="57269" y2="86178"/>
                          <a14:foregroundMark x1="52853" y1="74159" x2="52582" y2="85817"/>
                          <a14:foregroundMark x1="54484" y1="76803" x2="55027" y2="85817"/>
                          <a14:foregroundMark x1="44565" y1="74760" x2="43954" y2="83173"/>
                          <a14:foregroundMark x1="43207" y1="82933" x2="42799" y2="85938"/>
                          <a14:foregroundMark x1="46196" y1="84014" x2="46264" y2="86659"/>
                          <a14:foregroundMark x1="22894" y1="84375" x2="35054" y2="85096"/>
                          <a14:foregroundMark x1="35054" y1="85096" x2="42731" y2="84014"/>
                          <a14:foregroundMark x1="42731" y1="84014" x2="42799" y2="84014"/>
                          <a14:foregroundMark x1="476" y1="83534" x2="15285" y2="84976"/>
                          <a14:foregroundMark x1="15285" y1="84976" x2="20313" y2="84255"/>
                          <a14:foregroundMark x1="20313" y1="84255" x2="20788" y2="84255"/>
                          <a14:foregroundMark x1="42323" y1="86538" x2="42052" y2="85817"/>
                          <a14:foregroundMark x1="41236" y1="87740" x2="41236" y2="87740"/>
                          <a14:foregroundMark x1="41168" y1="87019" x2="41168" y2="85216"/>
                          <a14:foregroundMark x1="41168" y1="85697" x2="41576" y2="88942"/>
                          <a14:foregroundMark x1="39266" y1="89063" x2="39266" y2="89063"/>
                          <a14:foregroundMark x1="44905" y1="72236" x2="44497" y2="74880"/>
                          <a14:foregroundMark x1="43410" y1="80409" x2="44565" y2="73558"/>
                          <a14:foregroundMark x1="44565" y1="73558" x2="44565" y2="72236"/>
                          <a14:foregroundMark x1="44769" y1="71995" x2="45380" y2="72356"/>
                          <a14:foregroundMark x1="45177" y1="72115" x2="43139" y2="73317"/>
                          <a14:backgroundMark x1="44565" y1="47115" x2="49524" y2="50000"/>
                          <a14:backgroundMark x1="49524" y1="50000" x2="54891" y2="47236"/>
                          <a14:backgroundMark x1="54891" y1="47236" x2="56590" y2="23197"/>
                          <a14:backgroundMark x1="56590" y1="23197" x2="59851" y2="15144"/>
                          <a14:backgroundMark x1="59851" y1="15144" x2="67255" y2="13582"/>
                          <a14:backgroundMark x1="67255" y1="13582" x2="79008" y2="14543"/>
                          <a14:backgroundMark x1="79008" y1="14543" x2="88111" y2="13462"/>
                          <a14:backgroundMark x1="88111" y1="13462" x2="99796" y2="16106"/>
                          <a14:backgroundMark x1="62024" y1="18870" x2="67935" y2="19231"/>
                          <a14:backgroundMark x1="67935" y1="19231" x2="68139" y2="24760"/>
                          <a14:backgroundMark x1="68139" y1="24760" x2="75747" y2="20673"/>
                          <a14:backgroundMark x1="75747" y1="20673" x2="79891" y2="20313"/>
                          <a14:backgroundMark x1="79891" y1="20313" x2="83832" y2="20553"/>
                          <a14:backgroundMark x1="83832" y1="20553" x2="87364" y2="22957"/>
                          <a14:backgroundMark x1="87364" y1="22957" x2="90149" y2="20192"/>
                          <a14:backgroundMark x1="90149" y1="20192" x2="92663" y2="19712"/>
                          <a14:backgroundMark x1="68274" y1="18389" x2="91304" y2="16226"/>
                          <a14:backgroundMark x1="92120" y1="23317" x2="95788" y2="23438"/>
                          <a14:backgroundMark x1="93750" y1="23918" x2="97690" y2="26322"/>
                          <a14:backgroundMark x1="97690" y1="26322" x2="99932" y2="25721"/>
                          <a14:backgroundMark x1="747" y1="63702" x2="11345" y2="63822"/>
                          <a14:backgroundMark x1="39439" y1="63813" x2="43342" y2="64303"/>
                          <a14:backgroundMark x1="43342" y1="64303" x2="35122" y2="71875"/>
                          <a14:backgroundMark x1="35122" y1="71875" x2="9171" y2="75721"/>
                          <a14:backgroundMark x1="9171" y1="75721" x2="2989" y2="74519"/>
                          <a14:backgroundMark x1="2989" y1="74519" x2="204" y2="70553"/>
                          <a14:backgroundMark x1="204" y1="70553" x2="340" y2="63702"/>
                          <a14:backgroundMark x1="340" y1="63702" x2="1087" y2="63942"/>
                          <a14:backgroundMark x1="51359" y1="52764" x2="51902" y2="58173"/>
                          <a14:backgroundMark x1="51902" y1="58173" x2="49321" y2="63942"/>
                          <a14:backgroundMark x1="49321" y1="63942" x2="45380" y2="67668"/>
                          <a14:backgroundMark x1="45380" y1="67668" x2="40761" y2="67188"/>
                          <a14:backgroundMark x1="40761" y1="67188" x2="46603" y2="70072"/>
                          <a14:backgroundMark x1="46603" y1="70072" x2="50340" y2="68149"/>
                          <a14:backgroundMark x1="50340" y1="68149" x2="54959" y2="62740"/>
                          <a14:backgroundMark x1="54959" y1="62740" x2="53533" y2="51683"/>
                          <a14:backgroundMark x1="53533" y1="51683" x2="52378" y2="49038"/>
                          <a14:backgroundMark x1="543" y1="47236" x2="20720" y2="43029"/>
                          <a14:backgroundMark x1="20720" y1="43029" x2="46467" y2="47476"/>
                          <a14:backgroundMark x1="46467" y1="47476" x2="50340" y2="53606"/>
                          <a14:backgroundMark x1="50340" y1="53606" x2="49796" y2="61899"/>
                          <a14:backgroundMark x1="49796" y1="61899" x2="22147" y2="71514"/>
                          <a14:backgroundMark x1="22147" y1="71514" x2="9715" y2="68510"/>
                          <a14:backgroundMark x1="9715" y1="68510" x2="3397" y2="60337"/>
                          <a14:backgroundMark x1="3397" y1="60337" x2="1970" y2="46755"/>
                          <a14:backgroundMark x1="476" y1="50481" x2="7337" y2="57332"/>
                          <a14:backgroundMark x1="7337" y1="57332" x2="32541" y2="64423"/>
                          <a14:backgroundMark x1="32541" y1="64423" x2="45924" y2="52043"/>
                          <a14:backgroundMark x1="45924" y1="52043" x2="10734" y2="44712"/>
                          <a14:backgroundMark x1="4416" y1="44471" x2="4280" y2="58894"/>
                          <a14:backgroundMark x1="4280" y1="58894" x2="23438" y2="71394"/>
                          <a14:backgroundMark x1="23438" y1="71394" x2="39742" y2="60817"/>
                          <a14:backgroundMark x1="39742" y1="60817" x2="46943" y2="60457"/>
                          <a14:backgroundMark x1="46943" y1="60457" x2="51698" y2="66106"/>
                          <a14:backgroundMark x1="51698" y1="66106" x2="56318" y2="54447"/>
                          <a14:backgroundMark x1="56318" y1="54447" x2="43546" y2="44471"/>
                          <a14:backgroundMark x1="43546" y1="44471" x2="2853" y2="57452"/>
                          <a14:backgroundMark x1="2853" y1="57452" x2="1902" y2="57091"/>
                          <a14:backgroundMark x1="13315" y1="48438" x2="4891" y2="52524"/>
                          <a14:backgroundMark x1="4891" y1="52524" x2="13655" y2="73798"/>
                          <a14:backgroundMark x1="13655" y1="73798" x2="42391" y2="69712"/>
                          <a14:backgroundMark x1="42391" y1="69712" x2="50272" y2="60216"/>
                          <a14:backgroundMark x1="50272" y1="60216" x2="44361" y2="44111"/>
                          <a14:backgroundMark x1="44361" y1="44111" x2="6046" y2="45673"/>
                          <a14:backgroundMark x1="6046" y1="45673" x2="5978" y2="45793"/>
                          <a14:backgroundMark x1="43003" y1="40745" x2="26834" y2="40865"/>
                          <a14:backgroundMark x1="26834" y1="40865" x2="12432" y2="53486"/>
                          <a14:backgroundMark x1="12432" y1="53486" x2="21671" y2="64063"/>
                          <a14:backgroundMark x1="21671" y1="64063" x2="42799" y2="63942"/>
                          <a14:backgroundMark x1="42799" y1="63942" x2="52038" y2="56250"/>
                          <a14:backgroundMark x1="52038" y1="56250" x2="37432" y2="38341"/>
                          <a14:backgroundMark x1="37432" y1="38341" x2="29688" y2="34976"/>
                          <a14:backgroundMark x1="49049" y1="51923" x2="34511" y2="47356"/>
                          <a14:backgroundMark x1="34511" y1="47356" x2="11209" y2="57692"/>
                          <a14:backgroundMark x1="11209" y1="57692" x2="13791" y2="67428"/>
                          <a14:backgroundMark x1="13791" y1="67428" x2="35666" y2="73077"/>
                          <a14:backgroundMark x1="46305" y1="69868" x2="53601" y2="67668"/>
                          <a14:backgroundMark x1="44251" y1="70488" x2="45641" y2="70069"/>
                          <a14:backgroundMark x1="35666" y1="73077" x2="42145" y2="71123"/>
                          <a14:backgroundMark x1="53601" y1="67668" x2="52649" y2="54567"/>
                          <a14:backgroundMark x1="52649" y1="54567" x2="44293" y2="48077"/>
                          <a14:backgroundMark x1="44293" y1="48077" x2="41372" y2="49880"/>
                          <a14:backgroundMark x1="39334" y1="48317" x2="23166" y2="48197"/>
                          <a14:backgroundMark x1="23166" y1="48197" x2="7405" y2="58413"/>
                          <a14:backgroundMark x1="7405" y1="58413" x2="26766" y2="71995"/>
                          <a14:backgroundMark x1="26766" y1="71995" x2="49253" y2="68149"/>
                          <a14:backgroundMark x1="49253" y1="68149" x2="52310" y2="56130"/>
                          <a14:backgroundMark x1="52310" y1="56130" x2="34986" y2="48197"/>
                          <a14:backgroundMark x1="34986" y1="48197" x2="23913" y2="50601"/>
                          <a14:backgroundMark x1="36413" y1="49159" x2="30299" y2="51322"/>
                          <a14:backgroundMark x1="30299" y1="51322" x2="34918" y2="61178"/>
                          <a14:backgroundMark x1="34918" y1="61178" x2="39198" y2="48678"/>
                          <a14:backgroundMark x1="39198" y1="48678" x2="37160" y2="46755"/>
                          <a14:backgroundMark x1="51359" y1="48798" x2="44429" y2="47596"/>
                          <a14:backgroundMark x1="44429" y1="47596" x2="37976" y2="64904"/>
                          <a14:backgroundMark x1="37976" y1="64904" x2="54620" y2="70433"/>
                          <a14:backgroundMark x1="54620" y1="70433" x2="51019" y2="50481"/>
                          <a14:backgroundMark x1="51019" y1="50481" x2="45992" y2="48197"/>
                          <a14:backgroundMark x1="54008" y1="58774" x2="49049" y2="50481"/>
                          <a14:backgroundMark x1="49049" y1="50481" x2="38723" y2="52284"/>
                          <a14:backgroundMark x1="38723" y1="52284" x2="45924" y2="66226"/>
                          <a14:backgroundMark x1="45924" y1="66226" x2="56386" y2="61178"/>
                          <a14:backgroundMark x1="56386" y1="61178" x2="54416" y2="51563"/>
                          <a14:backgroundMark x1="54416" y1="51563" x2="54280" y2="51442"/>
                          <a14:backgroundMark x1="47011" y1="52524" x2="43954" y2="56611"/>
                          <a14:backgroundMark x1="43954" y1="56611" x2="50272" y2="65144"/>
                          <a14:backgroundMark x1="50272" y1="65144" x2="51427" y2="52764"/>
                          <a14:backgroundMark x1="51427" y1="52764" x2="42799" y2="52284"/>
                          <a14:backgroundMark x1="42799" y1="52284" x2="42799" y2="52284"/>
                          <a14:backgroundMark x1="52242" y1="56130" x2="54959" y2="63341"/>
                          <a14:backgroundMark x1="54959" y1="63341" x2="51630" y2="52284"/>
                          <a14:backgroundMark x1="51630" y1="52284" x2="50679" y2="51923"/>
                          <a14:backgroundMark x1="59443" y1="21154" x2="57948" y2="27043"/>
                          <a14:backgroundMark x1="57948" y1="27043" x2="58152" y2="69712"/>
                          <a14:backgroundMark x1="58152" y1="69712" x2="54144" y2="72837"/>
                          <a14:backgroundMark x1="54144" y1="72837" x2="54144" y2="72716"/>
                          <a14:backgroundMark x1="57677" y1="28245" x2="55435" y2="69351"/>
                          <a14:backgroundMark x1="55435" y1="69351" x2="56590" y2="25841"/>
                          <a14:backgroundMark x1="56590" y1="25841" x2="61413" y2="21154"/>
                          <a14:backgroundMark x1="61413" y1="21154" x2="58016" y2="14543"/>
                          <a14:backgroundMark x1="58016" y1="14543" x2="56250" y2="16106"/>
                          <a14:backgroundMark x1="61617" y1="19712" x2="57541" y2="18149"/>
                          <a14:backgroundMark x1="57541" y1="18149" x2="54552" y2="23918"/>
                          <a14:backgroundMark x1="54552" y1="23918" x2="56114" y2="30409"/>
                          <a14:backgroundMark x1="56114" y1="30409" x2="59103" y2="21394"/>
                          <a14:backgroundMark x1="57813" y1="25721" x2="57473" y2="25120"/>
                          <a14:backgroundMark x1="57405" y1="26683" x2="57405" y2="28245"/>
                          <a14:backgroundMark x1="47962" y1="74519" x2="46492" y2="73598"/>
                          <a14:backgroundMark x1="42965" y1="73163" x2="38927" y2="74760"/>
                          <a14:backgroundMark x1="38927" y1="74760" x2="39749" y2="81939"/>
                          <a14:backgroundMark x1="53125" y1="70313" x2="46399" y2="72596"/>
                          <a14:backgroundMark x1="42346" y1="81262" x2="42190" y2="81595"/>
                          <a14:backgroundMark x1="46399" y1="72596" x2="45888" y2="73688"/>
                          <a14:backgroundMark x1="47965" y1="85341" x2="50876" y2="84590"/>
                          <a14:backgroundMark x1="54544" y1="76052" x2="55299" y2="73438"/>
                          <a14:backgroundMark x1="55299" y1="73438" x2="49389" y2="68510"/>
                          <a14:backgroundMark x1="49389" y1="68510" x2="47894" y2="71394"/>
                          <a14:backgroundMark x1="42817" y1="74773" x2="41644" y2="76202"/>
                          <a14:backgroundMark x1="41644" y1="76202" x2="42350" y2="81199"/>
                          <a14:backgroundMark x1="42826" y1="74640" x2="41984" y2="74038"/>
                        </a14:backgroundRemoval>
                      </a14:imgEffect>
                      <a14:imgEffect>
                        <a14:colorTemperature colorTemp="5900"/>
                      </a14:imgEffect>
                    </a14:imgLayer>
                  </a14:imgProps>
                </a:ext>
              </a:extLst>
            </a:blip>
            <a:srcRect b="5724"/>
            <a:stretch>
              <a:fillRect/>
            </a:stretch>
          </p:blipFill>
          <p:spPr>
            <a:xfrm>
              <a:off x="0" y="-132202"/>
              <a:ext cx="14637858" cy="8361802"/>
            </a:xfrm>
            <a:prstGeom prst="rect">
              <a:avLst/>
            </a:prstGeom>
            <a:ln>
              <a:solidFill>
                <a:srgbClr val="F8FDFF"/>
              </a:solidFill>
            </a:ln>
          </p:spPr>
        </p:pic>
        <p:pic>
          <p:nvPicPr>
            <p:cNvPr id="16" name="Picture 15">
              <a:extLst>
                <a:ext uri="{FF2B5EF4-FFF2-40B4-BE49-F238E27FC236}">
                  <a16:creationId xmlns:a16="http://schemas.microsoft.com/office/drawing/2014/main" id="{DFA96E38-3E32-705F-38CF-3B028000FBF5}"/>
                </a:ext>
              </a:extLst>
            </p:cNvPr>
            <p:cNvPicPr>
              <a:picLocks noChangeAspect="1"/>
            </p:cNvPicPr>
            <p:nvPr/>
          </p:nvPicPr>
          <p:blipFill>
            <a:blip r:embed="rId7">
              <a:extLst>
                <a:ext uri="{BEBA8EAE-BF5A-486C-A8C5-ECC9F3942E4B}">
                  <a14:imgProps xmlns:a14="http://schemas.microsoft.com/office/drawing/2010/main">
                    <a14:imgLayer r:embed="rId6">
                      <a14:imgEffect>
                        <a14:backgroundRemoval t="52644" b="62380" l="204" r="47418">
                          <a14:foregroundMark x1="2378" y1="54327" x2="3125" y2="62139"/>
                          <a14:foregroundMark x1="2310" y1="52764" x2="204" y2="52885"/>
                          <a14:foregroundMark x1="6522" y1="53365" x2="6454" y2="61178"/>
                          <a14:foregroundMark x1="14198" y1="54207" x2="12092" y2="60817"/>
                          <a14:foregroundMark x1="12092" y1="60817" x2="12160" y2="60817"/>
                          <a14:foregroundMark x1="24728" y1="54327" x2="24864" y2="60457"/>
                          <a14:foregroundMark x1="30774" y1="53846" x2="32948" y2="58894"/>
                          <a14:foregroundMark x1="38451" y1="53846" x2="36345" y2="57212"/>
                          <a14:foregroundMark x1="36345" y1="57212" x2="36345" y2="57212"/>
                          <a14:foregroundMark x1="43682" y1="54207" x2="43546" y2="59736"/>
                          <a14:foregroundMark x1="47418" y1="54207" x2="47011" y2="59495"/>
                        </a14:backgroundRemoval>
                      </a14:imgEffect>
                    </a14:imgLayer>
                  </a14:imgProps>
                </a:ext>
              </a:extLst>
            </a:blip>
            <a:srcRect t="51923" r="49712" b="36330"/>
            <a:stretch>
              <a:fillRect/>
            </a:stretch>
          </p:blipFill>
          <p:spPr>
            <a:xfrm>
              <a:off x="190846" y="3067665"/>
              <a:ext cx="8060788" cy="1886905"/>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1071815" y="1453719"/>
            <a:ext cx="12984480" cy="36576"/>
          </a:xfrm>
          <a:prstGeom prst="rect">
            <a:avLst/>
          </a:prstGeom>
        </p:spPr>
      </p:pic>
      <p:sp>
        <p:nvSpPr>
          <p:cNvPr id="5" name="Text 0"/>
          <p:cNvSpPr/>
          <p:nvPr/>
        </p:nvSpPr>
        <p:spPr>
          <a:xfrm>
            <a:off x="1170697" y="471874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7" name="Text 2"/>
          <p:cNvSpPr/>
          <p:nvPr/>
        </p:nvSpPr>
        <p:spPr>
          <a:xfrm>
            <a:off x="1170697" y="533139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8" name="Text 3"/>
          <p:cNvSpPr/>
          <p:nvPr/>
        </p:nvSpPr>
        <p:spPr>
          <a:xfrm>
            <a:off x="1170697" y="409695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9" name="Text 4"/>
          <p:cNvSpPr/>
          <p:nvPr/>
        </p:nvSpPr>
        <p:spPr>
          <a:xfrm>
            <a:off x="1170697" y="3475162"/>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0" name="Text 5"/>
          <p:cNvSpPr/>
          <p:nvPr/>
        </p:nvSpPr>
        <p:spPr>
          <a:xfrm>
            <a:off x="1170697" y="567035"/>
            <a:ext cx="12984480" cy="1701298"/>
          </a:xfrm>
          <a:prstGeom prst="rect">
            <a:avLst/>
          </a:prstGeom>
          <a:noFill/>
          <a:ln/>
        </p:spPr>
        <p:txBody>
          <a:bodyPr wrap="none" lIns="0" tIns="0" rIns="0" bIns="0" rtlCol="0" anchor="ctr"/>
          <a:lstStyle/>
          <a:p>
            <a:pPr>
              <a:lnSpc>
                <a:spcPts val="13000"/>
              </a:lnSpc>
            </a:pPr>
            <a:r>
              <a:rPr lang="en-US" sz="9290" b="1" dirty="0">
                <a:solidFill>
                  <a:srgbClr val="011C2A"/>
                </a:solidFill>
                <a:ea typeface="思源黑体-思源黑体-Bold" pitchFamily="34" charset="-122"/>
                <a:cs typeface="思源黑体-思源黑体-Bold" pitchFamily="34" charset="-120"/>
              </a:rPr>
              <a:t>02 </a:t>
            </a:r>
            <a:r>
              <a:rPr lang="en-US" sz="5400" b="1" dirty="0">
                <a:solidFill>
                  <a:srgbClr val="011C2A"/>
                </a:solidFill>
                <a:ea typeface="思源黑体-思源黑体-Bold" pitchFamily="34" charset="-122"/>
                <a:cs typeface="思源黑体-思源黑体-Bold" pitchFamily="34" charset="-120"/>
              </a:rPr>
              <a:t>Challenges in Inventory Management</a:t>
            </a:r>
            <a:endParaRPr lang="en-US" sz="9600" b="1" dirty="0"/>
          </a:p>
          <a:p>
            <a:pPr marL="0" indent="0" algn="l">
              <a:lnSpc>
                <a:spcPts val="13000"/>
              </a:lnSpc>
              <a:buNone/>
            </a:pPr>
            <a:endParaRPr lang="en-US" sz="9290" b="1" dirty="0"/>
          </a:p>
        </p:txBody>
      </p:sp>
      <p:sp>
        <p:nvSpPr>
          <p:cNvPr id="11" name="Text 6"/>
          <p:cNvSpPr/>
          <p:nvPr/>
        </p:nvSpPr>
        <p:spPr>
          <a:xfrm>
            <a:off x="1170697" y="2853370"/>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grpSp>
        <p:nvGrpSpPr>
          <p:cNvPr id="12" name="Group 11">
            <a:extLst>
              <a:ext uri="{FF2B5EF4-FFF2-40B4-BE49-F238E27FC236}">
                <a16:creationId xmlns:a16="http://schemas.microsoft.com/office/drawing/2014/main" id="{0EAE682E-10E7-9D34-EB21-59741F74B3B1}"/>
              </a:ext>
            </a:extLst>
          </p:cNvPr>
          <p:cNvGrpSpPr/>
          <p:nvPr/>
        </p:nvGrpSpPr>
        <p:grpSpPr>
          <a:xfrm>
            <a:off x="1374674" y="1797299"/>
            <a:ext cx="1914293" cy="2926935"/>
            <a:chOff x="350195" y="963038"/>
            <a:chExt cx="1225685" cy="1833185"/>
          </a:xfrm>
          <a:solidFill>
            <a:schemeClr val="accent5">
              <a:lumMod val="40000"/>
              <a:lumOff val="60000"/>
            </a:schemeClr>
          </a:solidFill>
        </p:grpSpPr>
        <p:sp>
          <p:nvSpPr>
            <p:cNvPr id="13" name="Rounded Rectangle 1">
              <a:extLst>
                <a:ext uri="{FF2B5EF4-FFF2-40B4-BE49-F238E27FC236}">
                  <a16:creationId xmlns:a16="http://schemas.microsoft.com/office/drawing/2014/main" id="{1FFE41FD-87A7-5755-6259-240EEABB9776}"/>
                </a:ext>
              </a:extLst>
            </p:cNvPr>
            <p:cNvSpPr/>
            <p:nvPr/>
          </p:nvSpPr>
          <p:spPr>
            <a:xfrm>
              <a:off x="350195" y="963038"/>
              <a:ext cx="1225685" cy="1833185"/>
            </a:xfrm>
            <a:custGeom>
              <a:avLst/>
              <a:gdLst/>
              <a:ahLst/>
              <a:cxnLst/>
              <a:rect l="0" t="0" r="0" b="0"/>
              <a:pathLst>
                <a:path w="1225685" h="1833185">
                  <a:moveTo>
                    <a:pt x="1225685" y="87548"/>
                  </a:moveTo>
                  <a:lnTo>
                    <a:pt x="0" y="87548"/>
                  </a:lnTo>
                  <a:cubicBezTo>
                    <a:pt x="0" y="39197"/>
                    <a:pt x="39197" y="0"/>
                    <a:pt x="87548" y="0"/>
                  </a:cubicBezTo>
                  <a:lnTo>
                    <a:pt x="1138136" y="0"/>
                  </a:lnTo>
                  <a:cubicBezTo>
                    <a:pt x="1186485" y="0"/>
                    <a:pt x="1225685" y="39197"/>
                    <a:pt x="1225685" y="87548"/>
                  </a:cubicBezTo>
                  <a:close/>
                  <a:moveTo>
                    <a:pt x="0" y="1488331"/>
                  </a:moveTo>
                  <a:lnTo>
                    <a:pt x="0" y="87549"/>
                  </a:lnTo>
                  <a:lnTo>
                    <a:pt x="1225685" y="87548"/>
                  </a:lnTo>
                  <a:lnTo>
                    <a:pt x="1225685" y="1488331"/>
                  </a:lnTo>
                  <a:close/>
                  <a:moveTo>
                    <a:pt x="0" y="1488331"/>
                  </a:moveTo>
                  <a:lnTo>
                    <a:pt x="1225685" y="1488331"/>
                  </a:lnTo>
                  <a:lnTo>
                    <a:pt x="1225685" y="1518151"/>
                  </a:lnTo>
                  <a:cubicBezTo>
                    <a:pt x="1225685" y="1553173"/>
                    <a:pt x="1204811" y="1584825"/>
                    <a:pt x="1172623" y="1598621"/>
                  </a:cubicBezTo>
                  <a:lnTo>
                    <a:pt x="647329" y="1823747"/>
                  </a:lnTo>
                  <a:cubicBezTo>
                    <a:pt x="625307" y="1833185"/>
                    <a:pt x="600378" y="1833185"/>
                    <a:pt x="578355" y="1823747"/>
                  </a:cubicBezTo>
                  <a:lnTo>
                    <a:pt x="53061" y="1598621"/>
                  </a:lnTo>
                  <a:cubicBezTo>
                    <a:pt x="20871" y="1584825"/>
                    <a:pt x="0" y="1553173"/>
                    <a:pt x="0" y="1518151"/>
                  </a:cubicBezTo>
                  <a:close/>
                </a:path>
              </a:pathLst>
            </a:custGeom>
            <a:grpFill/>
            <a:ln>
              <a:noFill/>
            </a:ln>
          </p:spPr>
          <p:txBody>
            <a:bodyPr rtlCol="0" anchor="ctr"/>
            <a:lstStyle/>
            <a:p>
              <a:pPr algn="ctr"/>
              <a:endParaRPr/>
            </a:p>
          </p:txBody>
        </p:sp>
        <p:sp>
          <p:nvSpPr>
            <p:cNvPr id="14" name="Rounded Rectangle 2">
              <a:extLst>
                <a:ext uri="{FF2B5EF4-FFF2-40B4-BE49-F238E27FC236}">
                  <a16:creationId xmlns:a16="http://schemas.microsoft.com/office/drawing/2014/main" id="{85EE528C-ADFA-7439-B67B-3FD82BEDDC46}"/>
                </a:ext>
              </a:extLst>
            </p:cNvPr>
            <p:cNvSpPr/>
            <p:nvPr/>
          </p:nvSpPr>
          <p:spPr>
            <a:xfrm>
              <a:off x="350195" y="963038"/>
              <a:ext cx="1225685" cy="1833185"/>
            </a:xfrm>
            <a:custGeom>
              <a:avLst/>
              <a:gdLst/>
              <a:ahLst/>
              <a:cxnLst/>
              <a:rect l="0" t="0" r="0" b="0"/>
              <a:pathLst>
                <a:path w="1225685" h="1833185">
                  <a:moveTo>
                    <a:pt x="0" y="87548"/>
                  </a:moveTo>
                  <a:cubicBezTo>
                    <a:pt x="0" y="39197"/>
                    <a:pt x="39197" y="0"/>
                    <a:pt x="87548" y="0"/>
                  </a:cubicBezTo>
                  <a:lnTo>
                    <a:pt x="1138136" y="0"/>
                  </a:lnTo>
                  <a:cubicBezTo>
                    <a:pt x="1186487" y="0"/>
                    <a:pt x="1225685" y="39197"/>
                    <a:pt x="1225685" y="87548"/>
                  </a:cubicBezTo>
                  <a:moveTo>
                    <a:pt x="1225685" y="1488329"/>
                  </a:moveTo>
                  <a:lnTo>
                    <a:pt x="1225685" y="87548"/>
                  </a:lnTo>
                  <a:moveTo>
                    <a:pt x="0" y="1488329"/>
                  </a:moveTo>
                  <a:lnTo>
                    <a:pt x="0" y="87548"/>
                  </a:lnTo>
                  <a:moveTo>
                    <a:pt x="1225685" y="1488331"/>
                  </a:moveTo>
                  <a:lnTo>
                    <a:pt x="1225685" y="1518151"/>
                  </a:lnTo>
                  <a:cubicBezTo>
                    <a:pt x="1225685" y="1553173"/>
                    <a:pt x="1204813" y="1584825"/>
                    <a:pt x="1172623" y="1598621"/>
                  </a:cubicBezTo>
                  <a:lnTo>
                    <a:pt x="647329" y="1823747"/>
                  </a:lnTo>
                  <a:cubicBezTo>
                    <a:pt x="625307" y="1833185"/>
                    <a:pt x="600378" y="1833185"/>
                    <a:pt x="578355" y="1823747"/>
                  </a:cubicBezTo>
                  <a:lnTo>
                    <a:pt x="53061" y="1598621"/>
                  </a:lnTo>
                  <a:cubicBezTo>
                    <a:pt x="20871" y="1584825"/>
                    <a:pt x="0" y="1553173"/>
                    <a:pt x="0" y="1518151"/>
                  </a:cubicBezTo>
                  <a:lnTo>
                    <a:pt x="0" y="1488331"/>
                  </a:lnTo>
                </a:path>
              </a:pathLst>
            </a:custGeom>
            <a:grpFill/>
            <a:ln w="10943">
              <a:solidFill>
                <a:srgbClr val="FFFFFF"/>
              </a:solidFill>
            </a:ln>
          </p:spPr>
          <p:txBody>
            <a:bodyPr rtlCol="0" anchor="ctr"/>
            <a:lstStyle/>
            <a:p>
              <a:pPr algn="ctr"/>
              <a:endParaRPr/>
            </a:p>
          </p:txBody>
        </p:sp>
      </p:grpSp>
      <p:grpSp>
        <p:nvGrpSpPr>
          <p:cNvPr id="15" name="Group 14">
            <a:extLst>
              <a:ext uri="{FF2B5EF4-FFF2-40B4-BE49-F238E27FC236}">
                <a16:creationId xmlns:a16="http://schemas.microsoft.com/office/drawing/2014/main" id="{173C2674-F611-086B-917E-29432D750BD4}"/>
              </a:ext>
            </a:extLst>
          </p:cNvPr>
          <p:cNvGrpSpPr/>
          <p:nvPr/>
        </p:nvGrpSpPr>
        <p:grpSpPr>
          <a:xfrm>
            <a:off x="3463011" y="1809297"/>
            <a:ext cx="1907267" cy="2912474"/>
            <a:chOff x="1750978" y="963038"/>
            <a:chExt cx="1225685" cy="1833185"/>
          </a:xfrm>
          <a:solidFill>
            <a:schemeClr val="accent5">
              <a:lumMod val="40000"/>
              <a:lumOff val="60000"/>
            </a:schemeClr>
          </a:solidFill>
        </p:grpSpPr>
        <p:sp>
          <p:nvSpPr>
            <p:cNvPr id="16" name="Rounded Rectangle 4">
              <a:extLst>
                <a:ext uri="{FF2B5EF4-FFF2-40B4-BE49-F238E27FC236}">
                  <a16:creationId xmlns:a16="http://schemas.microsoft.com/office/drawing/2014/main" id="{15918C2E-232A-5ABB-F0F5-88C75CE0F0B9}"/>
                </a:ext>
              </a:extLst>
            </p:cNvPr>
            <p:cNvSpPr/>
            <p:nvPr/>
          </p:nvSpPr>
          <p:spPr>
            <a:xfrm>
              <a:off x="1750978" y="963038"/>
              <a:ext cx="1225685" cy="1833185"/>
            </a:xfrm>
            <a:custGeom>
              <a:avLst/>
              <a:gdLst/>
              <a:ahLst/>
              <a:cxnLst/>
              <a:rect l="0" t="0" r="0" b="0"/>
              <a:pathLst>
                <a:path w="1225685" h="1833185">
                  <a:moveTo>
                    <a:pt x="1225685" y="87548"/>
                  </a:moveTo>
                  <a:lnTo>
                    <a:pt x="0" y="87548"/>
                  </a:lnTo>
                  <a:cubicBezTo>
                    <a:pt x="0" y="39197"/>
                    <a:pt x="39197" y="0"/>
                    <a:pt x="87548" y="0"/>
                  </a:cubicBezTo>
                  <a:lnTo>
                    <a:pt x="1138136" y="0"/>
                  </a:lnTo>
                  <a:cubicBezTo>
                    <a:pt x="1186485" y="0"/>
                    <a:pt x="1225685" y="39197"/>
                    <a:pt x="1225685" y="87548"/>
                  </a:cubicBezTo>
                  <a:close/>
                  <a:moveTo>
                    <a:pt x="0" y="1488331"/>
                  </a:moveTo>
                  <a:lnTo>
                    <a:pt x="0" y="87549"/>
                  </a:lnTo>
                  <a:lnTo>
                    <a:pt x="1225685" y="87548"/>
                  </a:lnTo>
                  <a:lnTo>
                    <a:pt x="1225685" y="1488331"/>
                  </a:lnTo>
                  <a:close/>
                  <a:moveTo>
                    <a:pt x="0" y="1488331"/>
                  </a:moveTo>
                  <a:lnTo>
                    <a:pt x="1225685" y="1488331"/>
                  </a:lnTo>
                  <a:lnTo>
                    <a:pt x="1225685" y="1518151"/>
                  </a:lnTo>
                  <a:cubicBezTo>
                    <a:pt x="1225685" y="1553173"/>
                    <a:pt x="1204811" y="1584825"/>
                    <a:pt x="1172623" y="1598621"/>
                  </a:cubicBezTo>
                  <a:lnTo>
                    <a:pt x="647329" y="1823747"/>
                  </a:lnTo>
                  <a:cubicBezTo>
                    <a:pt x="625307" y="1833185"/>
                    <a:pt x="600378" y="1833185"/>
                    <a:pt x="578355" y="1823747"/>
                  </a:cubicBezTo>
                  <a:lnTo>
                    <a:pt x="53061" y="1598621"/>
                  </a:lnTo>
                  <a:cubicBezTo>
                    <a:pt x="20871" y="1584825"/>
                    <a:pt x="0" y="1553173"/>
                    <a:pt x="0" y="1518151"/>
                  </a:cubicBezTo>
                  <a:close/>
                </a:path>
              </a:pathLst>
            </a:custGeom>
            <a:grpFill/>
            <a:ln>
              <a:noFill/>
            </a:ln>
          </p:spPr>
          <p:txBody>
            <a:bodyPr rtlCol="0" anchor="ctr"/>
            <a:lstStyle/>
            <a:p>
              <a:pPr algn="ctr"/>
              <a:endParaRPr dirty="0"/>
            </a:p>
          </p:txBody>
        </p:sp>
        <p:sp>
          <p:nvSpPr>
            <p:cNvPr id="17" name="Rounded Rectangle 5">
              <a:extLst>
                <a:ext uri="{FF2B5EF4-FFF2-40B4-BE49-F238E27FC236}">
                  <a16:creationId xmlns:a16="http://schemas.microsoft.com/office/drawing/2014/main" id="{1F8F00D4-9B07-1C0A-74A9-39D6771FCBB9}"/>
                </a:ext>
              </a:extLst>
            </p:cNvPr>
            <p:cNvSpPr/>
            <p:nvPr/>
          </p:nvSpPr>
          <p:spPr>
            <a:xfrm>
              <a:off x="1750978" y="963038"/>
              <a:ext cx="1225685" cy="1833185"/>
            </a:xfrm>
            <a:custGeom>
              <a:avLst/>
              <a:gdLst/>
              <a:ahLst/>
              <a:cxnLst/>
              <a:rect l="0" t="0" r="0" b="0"/>
              <a:pathLst>
                <a:path w="1225685" h="1833185">
                  <a:moveTo>
                    <a:pt x="0" y="87548"/>
                  </a:moveTo>
                  <a:cubicBezTo>
                    <a:pt x="0" y="39197"/>
                    <a:pt x="39197" y="0"/>
                    <a:pt x="87548" y="0"/>
                  </a:cubicBezTo>
                  <a:lnTo>
                    <a:pt x="1138136" y="0"/>
                  </a:lnTo>
                  <a:cubicBezTo>
                    <a:pt x="1186487" y="0"/>
                    <a:pt x="1225685" y="39197"/>
                    <a:pt x="1225685" y="87548"/>
                  </a:cubicBezTo>
                  <a:moveTo>
                    <a:pt x="1225685" y="1488329"/>
                  </a:moveTo>
                  <a:lnTo>
                    <a:pt x="1225685" y="87548"/>
                  </a:lnTo>
                  <a:moveTo>
                    <a:pt x="0" y="1488329"/>
                  </a:moveTo>
                  <a:lnTo>
                    <a:pt x="0" y="87548"/>
                  </a:lnTo>
                  <a:moveTo>
                    <a:pt x="1225685" y="1488331"/>
                  </a:moveTo>
                  <a:lnTo>
                    <a:pt x="1225685" y="1518151"/>
                  </a:lnTo>
                  <a:cubicBezTo>
                    <a:pt x="1225685" y="1553173"/>
                    <a:pt x="1204813" y="1584825"/>
                    <a:pt x="1172623" y="1598621"/>
                  </a:cubicBezTo>
                  <a:lnTo>
                    <a:pt x="647329" y="1823747"/>
                  </a:lnTo>
                  <a:cubicBezTo>
                    <a:pt x="625307" y="1833185"/>
                    <a:pt x="600378" y="1833185"/>
                    <a:pt x="578355" y="1823747"/>
                  </a:cubicBezTo>
                  <a:lnTo>
                    <a:pt x="53061" y="1598621"/>
                  </a:lnTo>
                  <a:cubicBezTo>
                    <a:pt x="20871" y="1584825"/>
                    <a:pt x="0" y="1553173"/>
                    <a:pt x="0" y="1518151"/>
                  </a:cubicBezTo>
                  <a:lnTo>
                    <a:pt x="0" y="1488331"/>
                  </a:lnTo>
                </a:path>
              </a:pathLst>
            </a:custGeom>
            <a:grpFill/>
            <a:ln w="10943">
              <a:solidFill>
                <a:srgbClr val="FFFFFF"/>
              </a:solidFill>
            </a:ln>
          </p:spPr>
          <p:txBody>
            <a:bodyPr rtlCol="0" anchor="ctr"/>
            <a:lstStyle/>
            <a:p>
              <a:pPr algn="ctr"/>
              <a:endParaRPr/>
            </a:p>
          </p:txBody>
        </p:sp>
      </p:grpSp>
      <p:grpSp>
        <p:nvGrpSpPr>
          <p:cNvPr id="18" name="Group 17">
            <a:extLst>
              <a:ext uri="{FF2B5EF4-FFF2-40B4-BE49-F238E27FC236}">
                <a16:creationId xmlns:a16="http://schemas.microsoft.com/office/drawing/2014/main" id="{3DAC1B55-D7A2-31A5-523D-4542E14011B6}"/>
              </a:ext>
            </a:extLst>
          </p:cNvPr>
          <p:cNvGrpSpPr/>
          <p:nvPr/>
        </p:nvGrpSpPr>
        <p:grpSpPr>
          <a:xfrm>
            <a:off x="5552873" y="1783348"/>
            <a:ext cx="1926825" cy="2853275"/>
            <a:chOff x="3151761" y="963038"/>
            <a:chExt cx="1225685" cy="1833185"/>
          </a:xfrm>
          <a:solidFill>
            <a:schemeClr val="accent5">
              <a:lumMod val="40000"/>
              <a:lumOff val="60000"/>
            </a:schemeClr>
          </a:solidFill>
        </p:grpSpPr>
        <p:sp>
          <p:nvSpPr>
            <p:cNvPr id="19" name="Rounded Rectangle 7">
              <a:extLst>
                <a:ext uri="{FF2B5EF4-FFF2-40B4-BE49-F238E27FC236}">
                  <a16:creationId xmlns:a16="http://schemas.microsoft.com/office/drawing/2014/main" id="{18DC7239-A8AF-7375-2B8A-D61BEF719E23}"/>
                </a:ext>
              </a:extLst>
            </p:cNvPr>
            <p:cNvSpPr/>
            <p:nvPr/>
          </p:nvSpPr>
          <p:spPr>
            <a:xfrm>
              <a:off x="3151761" y="963038"/>
              <a:ext cx="1225685" cy="1833185"/>
            </a:xfrm>
            <a:custGeom>
              <a:avLst/>
              <a:gdLst/>
              <a:ahLst/>
              <a:cxnLst/>
              <a:rect l="0" t="0" r="0" b="0"/>
              <a:pathLst>
                <a:path w="1225685" h="1833185">
                  <a:moveTo>
                    <a:pt x="1225685" y="87548"/>
                  </a:moveTo>
                  <a:lnTo>
                    <a:pt x="0" y="87548"/>
                  </a:lnTo>
                  <a:cubicBezTo>
                    <a:pt x="0" y="39197"/>
                    <a:pt x="39197" y="0"/>
                    <a:pt x="87548" y="0"/>
                  </a:cubicBezTo>
                  <a:lnTo>
                    <a:pt x="1138136" y="0"/>
                  </a:lnTo>
                  <a:cubicBezTo>
                    <a:pt x="1186485" y="0"/>
                    <a:pt x="1225685" y="39197"/>
                    <a:pt x="1225685" y="87548"/>
                  </a:cubicBezTo>
                  <a:close/>
                  <a:moveTo>
                    <a:pt x="0" y="1488331"/>
                  </a:moveTo>
                  <a:lnTo>
                    <a:pt x="0" y="87549"/>
                  </a:lnTo>
                  <a:lnTo>
                    <a:pt x="1225685" y="87548"/>
                  </a:lnTo>
                  <a:lnTo>
                    <a:pt x="1225685" y="1488331"/>
                  </a:lnTo>
                  <a:close/>
                  <a:moveTo>
                    <a:pt x="0" y="1488331"/>
                  </a:moveTo>
                  <a:lnTo>
                    <a:pt x="1225685" y="1488331"/>
                  </a:lnTo>
                  <a:lnTo>
                    <a:pt x="1225685" y="1518151"/>
                  </a:lnTo>
                  <a:cubicBezTo>
                    <a:pt x="1225685" y="1553173"/>
                    <a:pt x="1204811" y="1584825"/>
                    <a:pt x="1172623" y="1598621"/>
                  </a:cubicBezTo>
                  <a:lnTo>
                    <a:pt x="647329" y="1823747"/>
                  </a:lnTo>
                  <a:cubicBezTo>
                    <a:pt x="625307" y="1833185"/>
                    <a:pt x="600378" y="1833185"/>
                    <a:pt x="578355" y="1823747"/>
                  </a:cubicBezTo>
                  <a:lnTo>
                    <a:pt x="53061" y="1598621"/>
                  </a:lnTo>
                  <a:cubicBezTo>
                    <a:pt x="20871" y="1584825"/>
                    <a:pt x="0" y="1553173"/>
                    <a:pt x="0" y="1518151"/>
                  </a:cubicBezTo>
                  <a:close/>
                </a:path>
              </a:pathLst>
            </a:custGeom>
            <a:grpFill/>
            <a:ln>
              <a:noFill/>
            </a:ln>
          </p:spPr>
          <p:txBody>
            <a:bodyPr rtlCol="0" anchor="ctr"/>
            <a:lstStyle/>
            <a:p>
              <a:pPr algn="ctr"/>
              <a:endParaRPr/>
            </a:p>
          </p:txBody>
        </p:sp>
        <p:sp>
          <p:nvSpPr>
            <p:cNvPr id="20" name="Rounded Rectangle 8">
              <a:extLst>
                <a:ext uri="{FF2B5EF4-FFF2-40B4-BE49-F238E27FC236}">
                  <a16:creationId xmlns:a16="http://schemas.microsoft.com/office/drawing/2014/main" id="{E99D0704-E987-DF30-9FA9-2CFD1FF24038}"/>
                </a:ext>
              </a:extLst>
            </p:cNvPr>
            <p:cNvSpPr/>
            <p:nvPr/>
          </p:nvSpPr>
          <p:spPr>
            <a:xfrm>
              <a:off x="3151761" y="963038"/>
              <a:ext cx="1225685" cy="1833185"/>
            </a:xfrm>
            <a:custGeom>
              <a:avLst/>
              <a:gdLst/>
              <a:ahLst/>
              <a:cxnLst/>
              <a:rect l="0" t="0" r="0" b="0"/>
              <a:pathLst>
                <a:path w="1225685" h="1833185">
                  <a:moveTo>
                    <a:pt x="0" y="87548"/>
                  </a:moveTo>
                  <a:cubicBezTo>
                    <a:pt x="0" y="39197"/>
                    <a:pt x="39197" y="0"/>
                    <a:pt x="87548" y="0"/>
                  </a:cubicBezTo>
                  <a:lnTo>
                    <a:pt x="1138136" y="0"/>
                  </a:lnTo>
                  <a:cubicBezTo>
                    <a:pt x="1186487" y="0"/>
                    <a:pt x="1225685" y="39197"/>
                    <a:pt x="1225685" y="87548"/>
                  </a:cubicBezTo>
                  <a:moveTo>
                    <a:pt x="1225685" y="1488329"/>
                  </a:moveTo>
                  <a:lnTo>
                    <a:pt x="1225685" y="87548"/>
                  </a:lnTo>
                  <a:moveTo>
                    <a:pt x="0" y="1488329"/>
                  </a:moveTo>
                  <a:lnTo>
                    <a:pt x="0" y="87548"/>
                  </a:lnTo>
                  <a:moveTo>
                    <a:pt x="1225685" y="1488331"/>
                  </a:moveTo>
                  <a:lnTo>
                    <a:pt x="1225685" y="1518151"/>
                  </a:lnTo>
                  <a:cubicBezTo>
                    <a:pt x="1225685" y="1553173"/>
                    <a:pt x="1204813" y="1584825"/>
                    <a:pt x="1172623" y="1598621"/>
                  </a:cubicBezTo>
                  <a:lnTo>
                    <a:pt x="647329" y="1823747"/>
                  </a:lnTo>
                  <a:cubicBezTo>
                    <a:pt x="625307" y="1833185"/>
                    <a:pt x="600378" y="1833185"/>
                    <a:pt x="578355" y="1823747"/>
                  </a:cubicBezTo>
                  <a:lnTo>
                    <a:pt x="53061" y="1598621"/>
                  </a:lnTo>
                  <a:cubicBezTo>
                    <a:pt x="20871" y="1584825"/>
                    <a:pt x="0" y="1553173"/>
                    <a:pt x="0" y="1518151"/>
                  </a:cubicBezTo>
                  <a:lnTo>
                    <a:pt x="0" y="1488331"/>
                  </a:lnTo>
                </a:path>
              </a:pathLst>
            </a:custGeom>
            <a:grpFill/>
            <a:ln w="10943">
              <a:solidFill>
                <a:srgbClr val="FFFFFF"/>
              </a:solidFill>
            </a:ln>
          </p:spPr>
          <p:txBody>
            <a:bodyPr rtlCol="0" anchor="ctr"/>
            <a:lstStyle/>
            <a:p>
              <a:pPr algn="ctr"/>
              <a:endParaRPr/>
            </a:p>
          </p:txBody>
        </p:sp>
      </p:grpSp>
      <p:grpSp>
        <p:nvGrpSpPr>
          <p:cNvPr id="21" name="Group 20">
            <a:extLst>
              <a:ext uri="{FF2B5EF4-FFF2-40B4-BE49-F238E27FC236}">
                <a16:creationId xmlns:a16="http://schemas.microsoft.com/office/drawing/2014/main" id="{DA70B46D-407E-5D26-D6CF-0CC2E168AE43}"/>
              </a:ext>
            </a:extLst>
          </p:cNvPr>
          <p:cNvGrpSpPr/>
          <p:nvPr/>
        </p:nvGrpSpPr>
        <p:grpSpPr>
          <a:xfrm>
            <a:off x="7671104" y="1755471"/>
            <a:ext cx="1959026" cy="2842023"/>
            <a:chOff x="4552544" y="963038"/>
            <a:chExt cx="1225685" cy="1833185"/>
          </a:xfrm>
          <a:solidFill>
            <a:schemeClr val="accent5">
              <a:lumMod val="40000"/>
              <a:lumOff val="60000"/>
            </a:schemeClr>
          </a:solidFill>
        </p:grpSpPr>
        <p:sp>
          <p:nvSpPr>
            <p:cNvPr id="22" name="Rounded Rectangle 10">
              <a:extLst>
                <a:ext uri="{FF2B5EF4-FFF2-40B4-BE49-F238E27FC236}">
                  <a16:creationId xmlns:a16="http://schemas.microsoft.com/office/drawing/2014/main" id="{E6A740C1-B2BF-EC6D-4B4A-8076DEBD7B06}"/>
                </a:ext>
              </a:extLst>
            </p:cNvPr>
            <p:cNvSpPr/>
            <p:nvPr/>
          </p:nvSpPr>
          <p:spPr>
            <a:xfrm>
              <a:off x="4552544" y="963038"/>
              <a:ext cx="1225685" cy="1833185"/>
            </a:xfrm>
            <a:custGeom>
              <a:avLst/>
              <a:gdLst/>
              <a:ahLst/>
              <a:cxnLst/>
              <a:rect l="0" t="0" r="0" b="0"/>
              <a:pathLst>
                <a:path w="1225685" h="1833185">
                  <a:moveTo>
                    <a:pt x="1225685" y="87548"/>
                  </a:moveTo>
                  <a:lnTo>
                    <a:pt x="0" y="87548"/>
                  </a:lnTo>
                  <a:cubicBezTo>
                    <a:pt x="0" y="39197"/>
                    <a:pt x="39197" y="0"/>
                    <a:pt x="87548" y="0"/>
                  </a:cubicBezTo>
                  <a:lnTo>
                    <a:pt x="1138136" y="0"/>
                  </a:lnTo>
                  <a:cubicBezTo>
                    <a:pt x="1186485" y="0"/>
                    <a:pt x="1225685" y="39197"/>
                    <a:pt x="1225685" y="87548"/>
                  </a:cubicBezTo>
                  <a:close/>
                  <a:moveTo>
                    <a:pt x="0" y="1488331"/>
                  </a:moveTo>
                  <a:lnTo>
                    <a:pt x="0" y="87549"/>
                  </a:lnTo>
                  <a:lnTo>
                    <a:pt x="1225685" y="87548"/>
                  </a:lnTo>
                  <a:lnTo>
                    <a:pt x="1225685" y="1488331"/>
                  </a:lnTo>
                  <a:close/>
                  <a:moveTo>
                    <a:pt x="0" y="1488331"/>
                  </a:moveTo>
                  <a:lnTo>
                    <a:pt x="1225685" y="1488331"/>
                  </a:lnTo>
                  <a:lnTo>
                    <a:pt x="1225685" y="1518151"/>
                  </a:lnTo>
                  <a:cubicBezTo>
                    <a:pt x="1225685" y="1553173"/>
                    <a:pt x="1204811" y="1584825"/>
                    <a:pt x="1172623" y="1598621"/>
                  </a:cubicBezTo>
                  <a:lnTo>
                    <a:pt x="647329" y="1823747"/>
                  </a:lnTo>
                  <a:cubicBezTo>
                    <a:pt x="625307" y="1833185"/>
                    <a:pt x="600378" y="1833185"/>
                    <a:pt x="578355" y="1823747"/>
                  </a:cubicBezTo>
                  <a:lnTo>
                    <a:pt x="53061" y="1598621"/>
                  </a:lnTo>
                  <a:cubicBezTo>
                    <a:pt x="20871" y="1584825"/>
                    <a:pt x="0" y="1553173"/>
                    <a:pt x="0" y="1518151"/>
                  </a:cubicBezTo>
                  <a:close/>
                </a:path>
              </a:pathLst>
            </a:custGeom>
            <a:grpFill/>
            <a:ln>
              <a:noFill/>
            </a:ln>
          </p:spPr>
          <p:txBody>
            <a:bodyPr rtlCol="0" anchor="ctr"/>
            <a:lstStyle/>
            <a:p>
              <a:pPr algn="ctr"/>
              <a:endParaRPr/>
            </a:p>
          </p:txBody>
        </p:sp>
        <p:sp>
          <p:nvSpPr>
            <p:cNvPr id="23" name="Rounded Rectangle 11">
              <a:extLst>
                <a:ext uri="{FF2B5EF4-FFF2-40B4-BE49-F238E27FC236}">
                  <a16:creationId xmlns:a16="http://schemas.microsoft.com/office/drawing/2014/main" id="{0EB79464-BF56-1A35-CABC-5EE9C1201DB2}"/>
                </a:ext>
              </a:extLst>
            </p:cNvPr>
            <p:cNvSpPr/>
            <p:nvPr/>
          </p:nvSpPr>
          <p:spPr>
            <a:xfrm>
              <a:off x="4552544" y="963038"/>
              <a:ext cx="1225685" cy="1833185"/>
            </a:xfrm>
            <a:custGeom>
              <a:avLst/>
              <a:gdLst/>
              <a:ahLst/>
              <a:cxnLst/>
              <a:rect l="0" t="0" r="0" b="0"/>
              <a:pathLst>
                <a:path w="1225685" h="1833185">
                  <a:moveTo>
                    <a:pt x="0" y="87548"/>
                  </a:moveTo>
                  <a:cubicBezTo>
                    <a:pt x="0" y="39197"/>
                    <a:pt x="39197" y="0"/>
                    <a:pt x="87548" y="0"/>
                  </a:cubicBezTo>
                  <a:lnTo>
                    <a:pt x="1138136" y="0"/>
                  </a:lnTo>
                  <a:cubicBezTo>
                    <a:pt x="1186487" y="0"/>
                    <a:pt x="1225685" y="39197"/>
                    <a:pt x="1225685" y="87548"/>
                  </a:cubicBezTo>
                  <a:moveTo>
                    <a:pt x="1225685" y="1488329"/>
                  </a:moveTo>
                  <a:lnTo>
                    <a:pt x="1225685" y="87548"/>
                  </a:lnTo>
                  <a:moveTo>
                    <a:pt x="0" y="1488329"/>
                  </a:moveTo>
                  <a:lnTo>
                    <a:pt x="0" y="87548"/>
                  </a:lnTo>
                  <a:moveTo>
                    <a:pt x="1225685" y="1488331"/>
                  </a:moveTo>
                  <a:lnTo>
                    <a:pt x="1225685" y="1518151"/>
                  </a:lnTo>
                  <a:cubicBezTo>
                    <a:pt x="1225685" y="1553173"/>
                    <a:pt x="1204813" y="1584825"/>
                    <a:pt x="1172623" y="1598621"/>
                  </a:cubicBezTo>
                  <a:lnTo>
                    <a:pt x="647329" y="1823747"/>
                  </a:lnTo>
                  <a:cubicBezTo>
                    <a:pt x="625307" y="1833185"/>
                    <a:pt x="600378" y="1833185"/>
                    <a:pt x="578355" y="1823747"/>
                  </a:cubicBezTo>
                  <a:lnTo>
                    <a:pt x="53061" y="1598621"/>
                  </a:lnTo>
                  <a:cubicBezTo>
                    <a:pt x="20871" y="1584825"/>
                    <a:pt x="0" y="1553173"/>
                    <a:pt x="0" y="1518151"/>
                  </a:cubicBezTo>
                  <a:lnTo>
                    <a:pt x="0" y="1488331"/>
                  </a:lnTo>
                </a:path>
              </a:pathLst>
            </a:custGeom>
            <a:grpFill/>
            <a:ln w="10943">
              <a:solidFill>
                <a:srgbClr val="FFFFFF"/>
              </a:solidFill>
            </a:ln>
          </p:spPr>
          <p:txBody>
            <a:bodyPr rtlCol="0" anchor="ctr"/>
            <a:lstStyle/>
            <a:p>
              <a:pPr algn="ctr"/>
              <a:endParaRPr/>
            </a:p>
          </p:txBody>
        </p:sp>
      </p:grpSp>
      <p:grpSp>
        <p:nvGrpSpPr>
          <p:cNvPr id="24" name="Group 23">
            <a:extLst>
              <a:ext uri="{FF2B5EF4-FFF2-40B4-BE49-F238E27FC236}">
                <a16:creationId xmlns:a16="http://schemas.microsoft.com/office/drawing/2014/main" id="{D9A3CC4B-E12A-A004-6732-5F25C866A56F}"/>
              </a:ext>
            </a:extLst>
          </p:cNvPr>
          <p:cNvGrpSpPr/>
          <p:nvPr/>
        </p:nvGrpSpPr>
        <p:grpSpPr>
          <a:xfrm>
            <a:off x="9844494" y="1781786"/>
            <a:ext cx="1922301" cy="2842023"/>
            <a:chOff x="5953327" y="963038"/>
            <a:chExt cx="1225685" cy="1833185"/>
          </a:xfrm>
          <a:solidFill>
            <a:schemeClr val="accent5">
              <a:lumMod val="40000"/>
              <a:lumOff val="60000"/>
            </a:schemeClr>
          </a:solidFill>
        </p:grpSpPr>
        <p:sp>
          <p:nvSpPr>
            <p:cNvPr id="25" name="Rounded Rectangle 13">
              <a:extLst>
                <a:ext uri="{FF2B5EF4-FFF2-40B4-BE49-F238E27FC236}">
                  <a16:creationId xmlns:a16="http://schemas.microsoft.com/office/drawing/2014/main" id="{3A78B125-6C1C-0D38-F3AE-863AAA0E581E}"/>
                </a:ext>
              </a:extLst>
            </p:cNvPr>
            <p:cNvSpPr/>
            <p:nvPr/>
          </p:nvSpPr>
          <p:spPr>
            <a:xfrm>
              <a:off x="5953327" y="963038"/>
              <a:ext cx="1225685" cy="1833185"/>
            </a:xfrm>
            <a:custGeom>
              <a:avLst/>
              <a:gdLst/>
              <a:ahLst/>
              <a:cxnLst/>
              <a:rect l="0" t="0" r="0" b="0"/>
              <a:pathLst>
                <a:path w="1225685" h="1833185">
                  <a:moveTo>
                    <a:pt x="1225685" y="87548"/>
                  </a:moveTo>
                  <a:lnTo>
                    <a:pt x="0" y="87548"/>
                  </a:lnTo>
                  <a:cubicBezTo>
                    <a:pt x="0" y="39197"/>
                    <a:pt x="39197" y="0"/>
                    <a:pt x="87548" y="0"/>
                  </a:cubicBezTo>
                  <a:lnTo>
                    <a:pt x="1138136" y="0"/>
                  </a:lnTo>
                  <a:cubicBezTo>
                    <a:pt x="1186485" y="0"/>
                    <a:pt x="1225685" y="39197"/>
                    <a:pt x="1225685" y="87548"/>
                  </a:cubicBezTo>
                  <a:close/>
                  <a:moveTo>
                    <a:pt x="0" y="1488331"/>
                  </a:moveTo>
                  <a:lnTo>
                    <a:pt x="0" y="87549"/>
                  </a:lnTo>
                  <a:lnTo>
                    <a:pt x="1225685" y="87548"/>
                  </a:lnTo>
                  <a:lnTo>
                    <a:pt x="1225685" y="1488331"/>
                  </a:lnTo>
                  <a:close/>
                  <a:moveTo>
                    <a:pt x="0" y="1488331"/>
                  </a:moveTo>
                  <a:lnTo>
                    <a:pt x="1225685" y="1488331"/>
                  </a:lnTo>
                  <a:lnTo>
                    <a:pt x="1225685" y="1518151"/>
                  </a:lnTo>
                  <a:cubicBezTo>
                    <a:pt x="1225685" y="1553173"/>
                    <a:pt x="1204811" y="1584825"/>
                    <a:pt x="1172623" y="1598621"/>
                  </a:cubicBezTo>
                  <a:lnTo>
                    <a:pt x="647329" y="1823747"/>
                  </a:lnTo>
                  <a:cubicBezTo>
                    <a:pt x="625307" y="1833185"/>
                    <a:pt x="600378" y="1833185"/>
                    <a:pt x="578355" y="1823747"/>
                  </a:cubicBezTo>
                  <a:lnTo>
                    <a:pt x="53061" y="1598621"/>
                  </a:lnTo>
                  <a:cubicBezTo>
                    <a:pt x="20871" y="1584825"/>
                    <a:pt x="0" y="1553173"/>
                    <a:pt x="0" y="1518151"/>
                  </a:cubicBezTo>
                  <a:close/>
                </a:path>
              </a:pathLst>
            </a:custGeom>
            <a:grpFill/>
            <a:ln>
              <a:noFill/>
            </a:ln>
          </p:spPr>
          <p:txBody>
            <a:bodyPr rtlCol="0" anchor="ctr"/>
            <a:lstStyle/>
            <a:p>
              <a:pPr algn="ctr"/>
              <a:endParaRPr/>
            </a:p>
          </p:txBody>
        </p:sp>
        <p:sp>
          <p:nvSpPr>
            <p:cNvPr id="26" name="Rounded Rectangle 14">
              <a:extLst>
                <a:ext uri="{FF2B5EF4-FFF2-40B4-BE49-F238E27FC236}">
                  <a16:creationId xmlns:a16="http://schemas.microsoft.com/office/drawing/2014/main" id="{A8214398-EC3C-3C12-AB57-E024BE429CAB}"/>
                </a:ext>
              </a:extLst>
            </p:cNvPr>
            <p:cNvSpPr/>
            <p:nvPr/>
          </p:nvSpPr>
          <p:spPr>
            <a:xfrm>
              <a:off x="5953327" y="963038"/>
              <a:ext cx="1225685" cy="1833185"/>
            </a:xfrm>
            <a:custGeom>
              <a:avLst/>
              <a:gdLst/>
              <a:ahLst/>
              <a:cxnLst/>
              <a:rect l="0" t="0" r="0" b="0"/>
              <a:pathLst>
                <a:path w="1225685" h="1833185">
                  <a:moveTo>
                    <a:pt x="0" y="87548"/>
                  </a:moveTo>
                  <a:cubicBezTo>
                    <a:pt x="0" y="39197"/>
                    <a:pt x="39197" y="0"/>
                    <a:pt x="87548" y="0"/>
                  </a:cubicBezTo>
                  <a:lnTo>
                    <a:pt x="1138136" y="0"/>
                  </a:lnTo>
                  <a:cubicBezTo>
                    <a:pt x="1186487" y="0"/>
                    <a:pt x="1225685" y="39197"/>
                    <a:pt x="1225685" y="87548"/>
                  </a:cubicBezTo>
                  <a:moveTo>
                    <a:pt x="1225685" y="1488329"/>
                  </a:moveTo>
                  <a:lnTo>
                    <a:pt x="1225685" y="87548"/>
                  </a:lnTo>
                  <a:moveTo>
                    <a:pt x="0" y="1488329"/>
                  </a:moveTo>
                  <a:lnTo>
                    <a:pt x="0" y="87548"/>
                  </a:lnTo>
                  <a:moveTo>
                    <a:pt x="1225685" y="1488331"/>
                  </a:moveTo>
                  <a:lnTo>
                    <a:pt x="1225685" y="1518151"/>
                  </a:lnTo>
                  <a:cubicBezTo>
                    <a:pt x="1225685" y="1553173"/>
                    <a:pt x="1204813" y="1584825"/>
                    <a:pt x="1172623" y="1598621"/>
                  </a:cubicBezTo>
                  <a:lnTo>
                    <a:pt x="647329" y="1823747"/>
                  </a:lnTo>
                  <a:cubicBezTo>
                    <a:pt x="625307" y="1833185"/>
                    <a:pt x="600378" y="1833185"/>
                    <a:pt x="578355" y="1823747"/>
                  </a:cubicBezTo>
                  <a:lnTo>
                    <a:pt x="53061" y="1598621"/>
                  </a:lnTo>
                  <a:cubicBezTo>
                    <a:pt x="20871" y="1584825"/>
                    <a:pt x="0" y="1553173"/>
                    <a:pt x="0" y="1518151"/>
                  </a:cubicBezTo>
                  <a:lnTo>
                    <a:pt x="0" y="1488331"/>
                  </a:lnTo>
                </a:path>
              </a:pathLst>
            </a:custGeom>
            <a:grpFill/>
            <a:ln w="10943">
              <a:solidFill>
                <a:srgbClr val="FFFFFF"/>
              </a:solidFill>
            </a:ln>
          </p:spPr>
          <p:txBody>
            <a:bodyPr rtlCol="0" anchor="ctr"/>
            <a:lstStyle/>
            <a:p>
              <a:pPr algn="ctr"/>
              <a:endParaRPr/>
            </a:p>
          </p:txBody>
        </p:sp>
      </p:grpSp>
      <p:grpSp>
        <p:nvGrpSpPr>
          <p:cNvPr id="27" name="Group 26">
            <a:extLst>
              <a:ext uri="{FF2B5EF4-FFF2-40B4-BE49-F238E27FC236}">
                <a16:creationId xmlns:a16="http://schemas.microsoft.com/office/drawing/2014/main" id="{D6B81076-E0AC-CC81-BB15-73DA6B9F6977}"/>
              </a:ext>
            </a:extLst>
          </p:cNvPr>
          <p:cNvGrpSpPr/>
          <p:nvPr/>
        </p:nvGrpSpPr>
        <p:grpSpPr>
          <a:xfrm>
            <a:off x="2406040" y="4511750"/>
            <a:ext cx="1982775" cy="2951508"/>
            <a:chOff x="1050587" y="2689770"/>
            <a:chExt cx="1225685" cy="1833591"/>
          </a:xfrm>
          <a:solidFill>
            <a:schemeClr val="accent5">
              <a:lumMod val="40000"/>
              <a:lumOff val="60000"/>
            </a:schemeClr>
          </a:solidFill>
        </p:grpSpPr>
        <p:sp>
          <p:nvSpPr>
            <p:cNvPr id="28" name="Rounded Rectangle 16">
              <a:extLst>
                <a:ext uri="{FF2B5EF4-FFF2-40B4-BE49-F238E27FC236}">
                  <a16:creationId xmlns:a16="http://schemas.microsoft.com/office/drawing/2014/main" id="{4CB2E5BD-7DE4-D23E-361D-C7BECF86339D}"/>
                </a:ext>
              </a:extLst>
            </p:cNvPr>
            <p:cNvSpPr/>
            <p:nvPr/>
          </p:nvSpPr>
          <p:spPr>
            <a:xfrm>
              <a:off x="1050587" y="2689770"/>
              <a:ext cx="1225685" cy="1833591"/>
            </a:xfrm>
            <a:custGeom>
              <a:avLst/>
              <a:gdLst/>
              <a:ahLst/>
              <a:cxnLst/>
              <a:rect l="0" t="0" r="0" b="0"/>
              <a:pathLst>
                <a:path w="1225685" h="1833591">
                  <a:moveTo>
                    <a:pt x="0" y="1746042"/>
                  </a:moveTo>
                  <a:lnTo>
                    <a:pt x="1225685" y="1746042"/>
                  </a:lnTo>
                  <a:cubicBezTo>
                    <a:pt x="1225685" y="1794394"/>
                    <a:pt x="1186485" y="1833591"/>
                    <a:pt x="1138136" y="1833591"/>
                  </a:cubicBezTo>
                  <a:lnTo>
                    <a:pt x="87548" y="1833591"/>
                  </a:lnTo>
                  <a:cubicBezTo>
                    <a:pt x="39197" y="1833591"/>
                    <a:pt x="0" y="1794394"/>
                    <a:pt x="0" y="1746042"/>
                  </a:cubicBezTo>
                  <a:close/>
                  <a:moveTo>
                    <a:pt x="0" y="1746042"/>
                  </a:moveTo>
                  <a:lnTo>
                    <a:pt x="0" y="345259"/>
                  </a:lnTo>
                  <a:lnTo>
                    <a:pt x="1225685" y="345259"/>
                  </a:lnTo>
                  <a:lnTo>
                    <a:pt x="1225685" y="1746042"/>
                  </a:lnTo>
                  <a:close/>
                  <a:moveTo>
                    <a:pt x="1225685" y="344853"/>
                  </a:moveTo>
                  <a:lnTo>
                    <a:pt x="0" y="344853"/>
                  </a:lnTo>
                  <a:lnTo>
                    <a:pt x="0" y="315033"/>
                  </a:lnTo>
                  <a:cubicBezTo>
                    <a:pt x="0" y="280012"/>
                    <a:pt x="20871" y="248359"/>
                    <a:pt x="53061" y="234564"/>
                  </a:cubicBezTo>
                  <a:lnTo>
                    <a:pt x="578355" y="9438"/>
                  </a:lnTo>
                  <a:cubicBezTo>
                    <a:pt x="600377" y="0"/>
                    <a:pt x="625307" y="0"/>
                    <a:pt x="647329" y="9438"/>
                  </a:cubicBezTo>
                  <a:lnTo>
                    <a:pt x="1172623" y="234564"/>
                  </a:lnTo>
                  <a:cubicBezTo>
                    <a:pt x="1204811" y="248359"/>
                    <a:pt x="1225685" y="280012"/>
                    <a:pt x="1225685" y="315033"/>
                  </a:cubicBezTo>
                  <a:close/>
                </a:path>
              </a:pathLst>
            </a:custGeom>
            <a:grpFill/>
            <a:ln>
              <a:noFill/>
            </a:ln>
          </p:spPr>
          <p:txBody>
            <a:bodyPr rtlCol="0" anchor="ctr"/>
            <a:lstStyle/>
            <a:p>
              <a:pPr algn="ctr"/>
              <a:endParaRPr/>
            </a:p>
          </p:txBody>
        </p:sp>
        <p:sp>
          <p:nvSpPr>
            <p:cNvPr id="29" name="Rounded Rectangle 17">
              <a:extLst>
                <a:ext uri="{FF2B5EF4-FFF2-40B4-BE49-F238E27FC236}">
                  <a16:creationId xmlns:a16="http://schemas.microsoft.com/office/drawing/2014/main" id="{D4203CBB-F29C-342C-DFD1-B35735106C48}"/>
                </a:ext>
              </a:extLst>
            </p:cNvPr>
            <p:cNvSpPr/>
            <p:nvPr/>
          </p:nvSpPr>
          <p:spPr>
            <a:xfrm>
              <a:off x="1050587" y="2689770"/>
              <a:ext cx="1225685" cy="1833591"/>
            </a:xfrm>
            <a:custGeom>
              <a:avLst/>
              <a:gdLst/>
              <a:ahLst/>
              <a:cxnLst/>
              <a:rect l="0" t="0" r="0" b="0"/>
              <a:pathLst>
                <a:path w="1225685" h="1833591">
                  <a:moveTo>
                    <a:pt x="1225685" y="1746042"/>
                  </a:moveTo>
                  <a:cubicBezTo>
                    <a:pt x="1225685" y="1794394"/>
                    <a:pt x="1186487" y="1833591"/>
                    <a:pt x="1138136" y="1833591"/>
                  </a:cubicBezTo>
                  <a:lnTo>
                    <a:pt x="87548" y="1833591"/>
                  </a:lnTo>
                  <a:cubicBezTo>
                    <a:pt x="39197" y="1833591"/>
                    <a:pt x="0" y="1794394"/>
                    <a:pt x="0" y="1746042"/>
                  </a:cubicBezTo>
                  <a:moveTo>
                    <a:pt x="1225685" y="1746040"/>
                  </a:moveTo>
                  <a:lnTo>
                    <a:pt x="1225685" y="345259"/>
                  </a:lnTo>
                  <a:moveTo>
                    <a:pt x="0" y="1746040"/>
                  </a:moveTo>
                  <a:lnTo>
                    <a:pt x="0" y="345259"/>
                  </a:lnTo>
                  <a:moveTo>
                    <a:pt x="0" y="344853"/>
                  </a:moveTo>
                  <a:lnTo>
                    <a:pt x="0" y="315033"/>
                  </a:lnTo>
                  <a:cubicBezTo>
                    <a:pt x="0" y="280012"/>
                    <a:pt x="20871" y="248359"/>
                    <a:pt x="53061" y="234564"/>
                  </a:cubicBezTo>
                  <a:lnTo>
                    <a:pt x="578355" y="9438"/>
                  </a:lnTo>
                  <a:cubicBezTo>
                    <a:pt x="600377" y="0"/>
                    <a:pt x="625307" y="0"/>
                    <a:pt x="647329" y="9438"/>
                  </a:cubicBezTo>
                  <a:lnTo>
                    <a:pt x="1172623" y="234564"/>
                  </a:lnTo>
                  <a:cubicBezTo>
                    <a:pt x="1204813" y="248359"/>
                    <a:pt x="1225685" y="280012"/>
                    <a:pt x="1225685" y="315033"/>
                  </a:cubicBezTo>
                  <a:lnTo>
                    <a:pt x="1225685" y="344853"/>
                  </a:lnTo>
                </a:path>
              </a:pathLst>
            </a:custGeom>
            <a:grpFill/>
            <a:ln w="10943">
              <a:solidFill>
                <a:srgbClr val="FFFFFF"/>
              </a:solidFill>
            </a:ln>
          </p:spPr>
          <p:txBody>
            <a:bodyPr rtlCol="0" anchor="ctr"/>
            <a:lstStyle/>
            <a:p>
              <a:pPr algn="ctr"/>
              <a:endParaRPr/>
            </a:p>
          </p:txBody>
        </p:sp>
      </p:grpSp>
      <p:grpSp>
        <p:nvGrpSpPr>
          <p:cNvPr id="30" name="Group 29">
            <a:extLst>
              <a:ext uri="{FF2B5EF4-FFF2-40B4-BE49-F238E27FC236}">
                <a16:creationId xmlns:a16="http://schemas.microsoft.com/office/drawing/2014/main" id="{3B7AEFB9-E419-B774-7EBC-0FD5901B267A}"/>
              </a:ext>
            </a:extLst>
          </p:cNvPr>
          <p:cNvGrpSpPr/>
          <p:nvPr/>
        </p:nvGrpSpPr>
        <p:grpSpPr>
          <a:xfrm>
            <a:off x="4515528" y="4446660"/>
            <a:ext cx="1991853" cy="2951508"/>
            <a:chOff x="2451370" y="2689770"/>
            <a:chExt cx="1225685" cy="1833591"/>
          </a:xfrm>
          <a:solidFill>
            <a:schemeClr val="accent5">
              <a:lumMod val="40000"/>
              <a:lumOff val="60000"/>
            </a:schemeClr>
          </a:solidFill>
        </p:grpSpPr>
        <p:sp>
          <p:nvSpPr>
            <p:cNvPr id="31" name="Rounded Rectangle 19">
              <a:extLst>
                <a:ext uri="{FF2B5EF4-FFF2-40B4-BE49-F238E27FC236}">
                  <a16:creationId xmlns:a16="http://schemas.microsoft.com/office/drawing/2014/main" id="{7F432F7E-732F-9067-964D-102807FFB8B3}"/>
                </a:ext>
              </a:extLst>
            </p:cNvPr>
            <p:cNvSpPr/>
            <p:nvPr/>
          </p:nvSpPr>
          <p:spPr>
            <a:xfrm>
              <a:off x="2451370" y="2689770"/>
              <a:ext cx="1225685" cy="1833591"/>
            </a:xfrm>
            <a:custGeom>
              <a:avLst/>
              <a:gdLst/>
              <a:ahLst/>
              <a:cxnLst/>
              <a:rect l="0" t="0" r="0" b="0"/>
              <a:pathLst>
                <a:path w="1225685" h="1833591">
                  <a:moveTo>
                    <a:pt x="0" y="1746042"/>
                  </a:moveTo>
                  <a:lnTo>
                    <a:pt x="1225685" y="1746042"/>
                  </a:lnTo>
                  <a:cubicBezTo>
                    <a:pt x="1225685" y="1794394"/>
                    <a:pt x="1186485" y="1833591"/>
                    <a:pt x="1138136" y="1833591"/>
                  </a:cubicBezTo>
                  <a:lnTo>
                    <a:pt x="87548" y="1833591"/>
                  </a:lnTo>
                  <a:cubicBezTo>
                    <a:pt x="39197" y="1833591"/>
                    <a:pt x="0" y="1794394"/>
                    <a:pt x="0" y="1746042"/>
                  </a:cubicBezTo>
                  <a:close/>
                  <a:moveTo>
                    <a:pt x="0" y="1746042"/>
                  </a:moveTo>
                  <a:lnTo>
                    <a:pt x="0" y="345259"/>
                  </a:lnTo>
                  <a:lnTo>
                    <a:pt x="1225685" y="345259"/>
                  </a:lnTo>
                  <a:lnTo>
                    <a:pt x="1225685" y="1746042"/>
                  </a:lnTo>
                  <a:close/>
                  <a:moveTo>
                    <a:pt x="1225685" y="344853"/>
                  </a:moveTo>
                  <a:lnTo>
                    <a:pt x="0" y="344853"/>
                  </a:lnTo>
                  <a:lnTo>
                    <a:pt x="0" y="315033"/>
                  </a:lnTo>
                  <a:cubicBezTo>
                    <a:pt x="0" y="280012"/>
                    <a:pt x="20871" y="248359"/>
                    <a:pt x="53061" y="234564"/>
                  </a:cubicBezTo>
                  <a:lnTo>
                    <a:pt x="578355" y="9438"/>
                  </a:lnTo>
                  <a:cubicBezTo>
                    <a:pt x="600377" y="0"/>
                    <a:pt x="625307" y="0"/>
                    <a:pt x="647329" y="9438"/>
                  </a:cubicBezTo>
                  <a:lnTo>
                    <a:pt x="1172623" y="234564"/>
                  </a:lnTo>
                  <a:cubicBezTo>
                    <a:pt x="1204811" y="248359"/>
                    <a:pt x="1225685" y="280012"/>
                    <a:pt x="1225685" y="315033"/>
                  </a:cubicBezTo>
                  <a:close/>
                </a:path>
              </a:pathLst>
            </a:custGeom>
            <a:grpFill/>
            <a:ln>
              <a:noFill/>
            </a:ln>
          </p:spPr>
          <p:txBody>
            <a:bodyPr rtlCol="0" anchor="ctr"/>
            <a:lstStyle/>
            <a:p>
              <a:pPr algn="ctr"/>
              <a:endParaRPr/>
            </a:p>
          </p:txBody>
        </p:sp>
        <p:sp>
          <p:nvSpPr>
            <p:cNvPr id="32" name="Rounded Rectangle 20">
              <a:extLst>
                <a:ext uri="{FF2B5EF4-FFF2-40B4-BE49-F238E27FC236}">
                  <a16:creationId xmlns:a16="http://schemas.microsoft.com/office/drawing/2014/main" id="{1220E450-5DD4-68BA-75FE-E788049B77D8}"/>
                </a:ext>
              </a:extLst>
            </p:cNvPr>
            <p:cNvSpPr/>
            <p:nvPr/>
          </p:nvSpPr>
          <p:spPr>
            <a:xfrm>
              <a:off x="2451370" y="2689770"/>
              <a:ext cx="1225685" cy="1833591"/>
            </a:xfrm>
            <a:custGeom>
              <a:avLst/>
              <a:gdLst/>
              <a:ahLst/>
              <a:cxnLst/>
              <a:rect l="0" t="0" r="0" b="0"/>
              <a:pathLst>
                <a:path w="1225685" h="1833591">
                  <a:moveTo>
                    <a:pt x="1225685" y="1746042"/>
                  </a:moveTo>
                  <a:cubicBezTo>
                    <a:pt x="1225685" y="1794394"/>
                    <a:pt x="1186487" y="1833591"/>
                    <a:pt x="1138136" y="1833591"/>
                  </a:cubicBezTo>
                  <a:lnTo>
                    <a:pt x="87548" y="1833591"/>
                  </a:lnTo>
                  <a:cubicBezTo>
                    <a:pt x="39197" y="1833591"/>
                    <a:pt x="0" y="1794394"/>
                    <a:pt x="0" y="1746042"/>
                  </a:cubicBezTo>
                  <a:moveTo>
                    <a:pt x="1225685" y="1746040"/>
                  </a:moveTo>
                  <a:lnTo>
                    <a:pt x="1225685" y="345259"/>
                  </a:lnTo>
                  <a:moveTo>
                    <a:pt x="0" y="1746040"/>
                  </a:moveTo>
                  <a:lnTo>
                    <a:pt x="0" y="345259"/>
                  </a:lnTo>
                  <a:moveTo>
                    <a:pt x="0" y="344853"/>
                  </a:moveTo>
                  <a:lnTo>
                    <a:pt x="0" y="315033"/>
                  </a:lnTo>
                  <a:cubicBezTo>
                    <a:pt x="0" y="280012"/>
                    <a:pt x="20871" y="248359"/>
                    <a:pt x="53061" y="234564"/>
                  </a:cubicBezTo>
                  <a:lnTo>
                    <a:pt x="578355" y="9438"/>
                  </a:lnTo>
                  <a:cubicBezTo>
                    <a:pt x="600377" y="0"/>
                    <a:pt x="625307" y="0"/>
                    <a:pt x="647329" y="9438"/>
                  </a:cubicBezTo>
                  <a:lnTo>
                    <a:pt x="1172623" y="234564"/>
                  </a:lnTo>
                  <a:cubicBezTo>
                    <a:pt x="1204813" y="248359"/>
                    <a:pt x="1225685" y="280012"/>
                    <a:pt x="1225685" y="315033"/>
                  </a:cubicBezTo>
                  <a:lnTo>
                    <a:pt x="1225685" y="344853"/>
                  </a:lnTo>
                </a:path>
              </a:pathLst>
            </a:custGeom>
            <a:grpFill/>
            <a:ln w="10943">
              <a:solidFill>
                <a:srgbClr val="FFFFFF"/>
              </a:solidFill>
            </a:ln>
          </p:spPr>
          <p:txBody>
            <a:bodyPr rtlCol="0" anchor="ctr"/>
            <a:lstStyle/>
            <a:p>
              <a:pPr algn="ctr"/>
              <a:endParaRPr/>
            </a:p>
          </p:txBody>
        </p:sp>
      </p:grpSp>
      <p:grpSp>
        <p:nvGrpSpPr>
          <p:cNvPr id="33" name="Group 32">
            <a:extLst>
              <a:ext uri="{FF2B5EF4-FFF2-40B4-BE49-F238E27FC236}">
                <a16:creationId xmlns:a16="http://schemas.microsoft.com/office/drawing/2014/main" id="{CF3A793B-93A3-BA11-E49F-E5159975F532}"/>
              </a:ext>
            </a:extLst>
          </p:cNvPr>
          <p:cNvGrpSpPr/>
          <p:nvPr/>
        </p:nvGrpSpPr>
        <p:grpSpPr>
          <a:xfrm>
            <a:off x="6648147" y="4422152"/>
            <a:ext cx="1968027" cy="3041106"/>
            <a:chOff x="3852153" y="2689770"/>
            <a:chExt cx="1225685" cy="1833591"/>
          </a:xfrm>
          <a:solidFill>
            <a:schemeClr val="accent5">
              <a:lumMod val="40000"/>
              <a:lumOff val="60000"/>
            </a:schemeClr>
          </a:solidFill>
        </p:grpSpPr>
        <p:sp>
          <p:nvSpPr>
            <p:cNvPr id="34" name="Rounded Rectangle 22">
              <a:extLst>
                <a:ext uri="{FF2B5EF4-FFF2-40B4-BE49-F238E27FC236}">
                  <a16:creationId xmlns:a16="http://schemas.microsoft.com/office/drawing/2014/main" id="{6A9DE45D-188F-B1E5-B1DD-F4845C6AA883}"/>
                </a:ext>
              </a:extLst>
            </p:cNvPr>
            <p:cNvSpPr/>
            <p:nvPr/>
          </p:nvSpPr>
          <p:spPr>
            <a:xfrm>
              <a:off x="3852153" y="2689770"/>
              <a:ext cx="1225685" cy="1833591"/>
            </a:xfrm>
            <a:custGeom>
              <a:avLst/>
              <a:gdLst/>
              <a:ahLst/>
              <a:cxnLst/>
              <a:rect l="0" t="0" r="0" b="0"/>
              <a:pathLst>
                <a:path w="1225685" h="1833591">
                  <a:moveTo>
                    <a:pt x="0" y="1746042"/>
                  </a:moveTo>
                  <a:lnTo>
                    <a:pt x="1225685" y="1746042"/>
                  </a:lnTo>
                  <a:cubicBezTo>
                    <a:pt x="1225685" y="1794394"/>
                    <a:pt x="1186485" y="1833591"/>
                    <a:pt x="1138136" y="1833591"/>
                  </a:cubicBezTo>
                  <a:lnTo>
                    <a:pt x="87548" y="1833591"/>
                  </a:lnTo>
                  <a:cubicBezTo>
                    <a:pt x="39197" y="1833591"/>
                    <a:pt x="0" y="1794394"/>
                    <a:pt x="0" y="1746042"/>
                  </a:cubicBezTo>
                  <a:close/>
                  <a:moveTo>
                    <a:pt x="0" y="1746042"/>
                  </a:moveTo>
                  <a:lnTo>
                    <a:pt x="0" y="345259"/>
                  </a:lnTo>
                  <a:lnTo>
                    <a:pt x="1225685" y="345259"/>
                  </a:lnTo>
                  <a:lnTo>
                    <a:pt x="1225685" y="1746042"/>
                  </a:lnTo>
                  <a:close/>
                  <a:moveTo>
                    <a:pt x="1225685" y="344853"/>
                  </a:moveTo>
                  <a:lnTo>
                    <a:pt x="0" y="344853"/>
                  </a:lnTo>
                  <a:lnTo>
                    <a:pt x="0" y="315033"/>
                  </a:lnTo>
                  <a:cubicBezTo>
                    <a:pt x="0" y="280012"/>
                    <a:pt x="20871" y="248359"/>
                    <a:pt x="53061" y="234564"/>
                  </a:cubicBezTo>
                  <a:lnTo>
                    <a:pt x="578355" y="9438"/>
                  </a:lnTo>
                  <a:cubicBezTo>
                    <a:pt x="600377" y="0"/>
                    <a:pt x="625307" y="0"/>
                    <a:pt x="647329" y="9438"/>
                  </a:cubicBezTo>
                  <a:lnTo>
                    <a:pt x="1172623" y="234564"/>
                  </a:lnTo>
                  <a:cubicBezTo>
                    <a:pt x="1204811" y="248359"/>
                    <a:pt x="1225685" y="280012"/>
                    <a:pt x="1225685" y="315033"/>
                  </a:cubicBezTo>
                  <a:close/>
                </a:path>
              </a:pathLst>
            </a:custGeom>
            <a:grpFill/>
            <a:ln>
              <a:noFill/>
            </a:ln>
          </p:spPr>
          <p:txBody>
            <a:bodyPr rtlCol="0" anchor="ctr"/>
            <a:lstStyle/>
            <a:p>
              <a:pPr algn="ctr"/>
              <a:endParaRPr/>
            </a:p>
          </p:txBody>
        </p:sp>
        <p:sp>
          <p:nvSpPr>
            <p:cNvPr id="35" name="Rounded Rectangle 23">
              <a:extLst>
                <a:ext uri="{FF2B5EF4-FFF2-40B4-BE49-F238E27FC236}">
                  <a16:creationId xmlns:a16="http://schemas.microsoft.com/office/drawing/2014/main" id="{C69FBF14-1B31-30C5-3D64-E132C16CA783}"/>
                </a:ext>
              </a:extLst>
            </p:cNvPr>
            <p:cNvSpPr/>
            <p:nvPr/>
          </p:nvSpPr>
          <p:spPr>
            <a:xfrm>
              <a:off x="3852153" y="2689770"/>
              <a:ext cx="1225685" cy="1833591"/>
            </a:xfrm>
            <a:custGeom>
              <a:avLst/>
              <a:gdLst/>
              <a:ahLst/>
              <a:cxnLst/>
              <a:rect l="0" t="0" r="0" b="0"/>
              <a:pathLst>
                <a:path w="1225685" h="1833591">
                  <a:moveTo>
                    <a:pt x="1225685" y="1746042"/>
                  </a:moveTo>
                  <a:cubicBezTo>
                    <a:pt x="1225685" y="1794394"/>
                    <a:pt x="1186487" y="1833591"/>
                    <a:pt x="1138136" y="1833591"/>
                  </a:cubicBezTo>
                  <a:lnTo>
                    <a:pt x="87548" y="1833591"/>
                  </a:lnTo>
                  <a:cubicBezTo>
                    <a:pt x="39197" y="1833591"/>
                    <a:pt x="0" y="1794394"/>
                    <a:pt x="0" y="1746042"/>
                  </a:cubicBezTo>
                  <a:moveTo>
                    <a:pt x="1225685" y="1746040"/>
                  </a:moveTo>
                  <a:lnTo>
                    <a:pt x="1225685" y="345259"/>
                  </a:lnTo>
                  <a:moveTo>
                    <a:pt x="0" y="1746040"/>
                  </a:moveTo>
                  <a:lnTo>
                    <a:pt x="0" y="345259"/>
                  </a:lnTo>
                  <a:moveTo>
                    <a:pt x="0" y="344853"/>
                  </a:moveTo>
                  <a:lnTo>
                    <a:pt x="0" y="315033"/>
                  </a:lnTo>
                  <a:cubicBezTo>
                    <a:pt x="0" y="280012"/>
                    <a:pt x="20871" y="248359"/>
                    <a:pt x="53061" y="234564"/>
                  </a:cubicBezTo>
                  <a:lnTo>
                    <a:pt x="578355" y="9438"/>
                  </a:lnTo>
                  <a:cubicBezTo>
                    <a:pt x="600377" y="0"/>
                    <a:pt x="625307" y="0"/>
                    <a:pt x="647329" y="9438"/>
                  </a:cubicBezTo>
                  <a:lnTo>
                    <a:pt x="1172623" y="234564"/>
                  </a:lnTo>
                  <a:cubicBezTo>
                    <a:pt x="1204813" y="248359"/>
                    <a:pt x="1225685" y="280012"/>
                    <a:pt x="1225685" y="315033"/>
                  </a:cubicBezTo>
                  <a:lnTo>
                    <a:pt x="1225685" y="344853"/>
                  </a:lnTo>
                </a:path>
              </a:pathLst>
            </a:custGeom>
            <a:grpFill/>
            <a:ln w="10943">
              <a:solidFill>
                <a:srgbClr val="FFFFFF"/>
              </a:solidFill>
            </a:ln>
          </p:spPr>
          <p:txBody>
            <a:bodyPr rtlCol="0" anchor="ctr"/>
            <a:lstStyle/>
            <a:p>
              <a:pPr algn="ctr"/>
              <a:endParaRPr/>
            </a:p>
          </p:txBody>
        </p:sp>
      </p:grpSp>
      <p:grpSp>
        <p:nvGrpSpPr>
          <p:cNvPr id="36" name="Group 35">
            <a:extLst>
              <a:ext uri="{FF2B5EF4-FFF2-40B4-BE49-F238E27FC236}">
                <a16:creationId xmlns:a16="http://schemas.microsoft.com/office/drawing/2014/main" id="{9F9AF50C-1310-C7F1-E80B-ED23C32DDC38}"/>
              </a:ext>
            </a:extLst>
          </p:cNvPr>
          <p:cNvGrpSpPr/>
          <p:nvPr/>
        </p:nvGrpSpPr>
        <p:grpSpPr>
          <a:xfrm>
            <a:off x="8807580" y="4372781"/>
            <a:ext cx="1968026" cy="3041106"/>
            <a:chOff x="5252936" y="2689770"/>
            <a:chExt cx="1225685" cy="1833591"/>
          </a:xfrm>
          <a:solidFill>
            <a:schemeClr val="accent5">
              <a:lumMod val="40000"/>
              <a:lumOff val="60000"/>
            </a:schemeClr>
          </a:solidFill>
        </p:grpSpPr>
        <p:sp>
          <p:nvSpPr>
            <p:cNvPr id="37" name="Rounded Rectangle 25">
              <a:extLst>
                <a:ext uri="{FF2B5EF4-FFF2-40B4-BE49-F238E27FC236}">
                  <a16:creationId xmlns:a16="http://schemas.microsoft.com/office/drawing/2014/main" id="{ED57FAB7-FD3C-DDFD-22F1-1780AB8195DD}"/>
                </a:ext>
              </a:extLst>
            </p:cNvPr>
            <p:cNvSpPr/>
            <p:nvPr/>
          </p:nvSpPr>
          <p:spPr>
            <a:xfrm>
              <a:off x="5252936" y="2689770"/>
              <a:ext cx="1225685" cy="1833591"/>
            </a:xfrm>
            <a:custGeom>
              <a:avLst/>
              <a:gdLst/>
              <a:ahLst/>
              <a:cxnLst/>
              <a:rect l="0" t="0" r="0" b="0"/>
              <a:pathLst>
                <a:path w="1225685" h="1833591">
                  <a:moveTo>
                    <a:pt x="0" y="1746042"/>
                  </a:moveTo>
                  <a:lnTo>
                    <a:pt x="1225685" y="1746042"/>
                  </a:lnTo>
                  <a:cubicBezTo>
                    <a:pt x="1225685" y="1794394"/>
                    <a:pt x="1186485" y="1833591"/>
                    <a:pt x="1138136" y="1833591"/>
                  </a:cubicBezTo>
                  <a:lnTo>
                    <a:pt x="87548" y="1833591"/>
                  </a:lnTo>
                  <a:cubicBezTo>
                    <a:pt x="39197" y="1833591"/>
                    <a:pt x="0" y="1794394"/>
                    <a:pt x="0" y="1746042"/>
                  </a:cubicBezTo>
                  <a:close/>
                  <a:moveTo>
                    <a:pt x="0" y="1746042"/>
                  </a:moveTo>
                  <a:lnTo>
                    <a:pt x="0" y="345259"/>
                  </a:lnTo>
                  <a:lnTo>
                    <a:pt x="1225685" y="345259"/>
                  </a:lnTo>
                  <a:lnTo>
                    <a:pt x="1225685" y="1746042"/>
                  </a:lnTo>
                  <a:close/>
                  <a:moveTo>
                    <a:pt x="1225685" y="344853"/>
                  </a:moveTo>
                  <a:lnTo>
                    <a:pt x="0" y="344853"/>
                  </a:lnTo>
                  <a:lnTo>
                    <a:pt x="0" y="315033"/>
                  </a:lnTo>
                  <a:cubicBezTo>
                    <a:pt x="0" y="280012"/>
                    <a:pt x="20871" y="248359"/>
                    <a:pt x="53061" y="234564"/>
                  </a:cubicBezTo>
                  <a:lnTo>
                    <a:pt x="578355" y="9438"/>
                  </a:lnTo>
                  <a:cubicBezTo>
                    <a:pt x="600377" y="0"/>
                    <a:pt x="625307" y="0"/>
                    <a:pt x="647329" y="9438"/>
                  </a:cubicBezTo>
                  <a:lnTo>
                    <a:pt x="1172623" y="234564"/>
                  </a:lnTo>
                  <a:cubicBezTo>
                    <a:pt x="1204811" y="248359"/>
                    <a:pt x="1225685" y="280012"/>
                    <a:pt x="1225685" y="315033"/>
                  </a:cubicBezTo>
                  <a:close/>
                </a:path>
              </a:pathLst>
            </a:custGeom>
            <a:grpFill/>
            <a:ln>
              <a:noFill/>
            </a:ln>
          </p:spPr>
          <p:txBody>
            <a:bodyPr rtlCol="0" anchor="ctr"/>
            <a:lstStyle/>
            <a:p>
              <a:pPr algn="ctr"/>
              <a:endParaRPr/>
            </a:p>
          </p:txBody>
        </p:sp>
        <p:sp>
          <p:nvSpPr>
            <p:cNvPr id="38" name="Rounded Rectangle 26">
              <a:extLst>
                <a:ext uri="{FF2B5EF4-FFF2-40B4-BE49-F238E27FC236}">
                  <a16:creationId xmlns:a16="http://schemas.microsoft.com/office/drawing/2014/main" id="{238C50E0-A272-1E8F-82D4-4C524EDBDE07}"/>
                </a:ext>
              </a:extLst>
            </p:cNvPr>
            <p:cNvSpPr/>
            <p:nvPr/>
          </p:nvSpPr>
          <p:spPr>
            <a:xfrm>
              <a:off x="5252936" y="2689770"/>
              <a:ext cx="1225685" cy="1833591"/>
            </a:xfrm>
            <a:custGeom>
              <a:avLst/>
              <a:gdLst/>
              <a:ahLst/>
              <a:cxnLst/>
              <a:rect l="0" t="0" r="0" b="0"/>
              <a:pathLst>
                <a:path w="1225685" h="1833591">
                  <a:moveTo>
                    <a:pt x="1225685" y="1746042"/>
                  </a:moveTo>
                  <a:cubicBezTo>
                    <a:pt x="1225685" y="1794394"/>
                    <a:pt x="1186487" y="1833591"/>
                    <a:pt x="1138136" y="1833591"/>
                  </a:cubicBezTo>
                  <a:lnTo>
                    <a:pt x="87548" y="1833591"/>
                  </a:lnTo>
                  <a:cubicBezTo>
                    <a:pt x="39197" y="1833591"/>
                    <a:pt x="0" y="1794394"/>
                    <a:pt x="0" y="1746042"/>
                  </a:cubicBezTo>
                  <a:moveTo>
                    <a:pt x="1225685" y="1746040"/>
                  </a:moveTo>
                  <a:lnTo>
                    <a:pt x="1225685" y="345259"/>
                  </a:lnTo>
                  <a:moveTo>
                    <a:pt x="0" y="1746040"/>
                  </a:moveTo>
                  <a:lnTo>
                    <a:pt x="0" y="345259"/>
                  </a:lnTo>
                  <a:moveTo>
                    <a:pt x="0" y="344853"/>
                  </a:moveTo>
                  <a:lnTo>
                    <a:pt x="0" y="315033"/>
                  </a:lnTo>
                  <a:cubicBezTo>
                    <a:pt x="0" y="280012"/>
                    <a:pt x="20871" y="248359"/>
                    <a:pt x="53061" y="234564"/>
                  </a:cubicBezTo>
                  <a:lnTo>
                    <a:pt x="578355" y="9438"/>
                  </a:lnTo>
                  <a:cubicBezTo>
                    <a:pt x="600377" y="0"/>
                    <a:pt x="625307" y="0"/>
                    <a:pt x="647329" y="9438"/>
                  </a:cubicBezTo>
                  <a:lnTo>
                    <a:pt x="1172623" y="234564"/>
                  </a:lnTo>
                  <a:cubicBezTo>
                    <a:pt x="1204813" y="248359"/>
                    <a:pt x="1225685" y="280012"/>
                    <a:pt x="1225685" y="315033"/>
                  </a:cubicBezTo>
                  <a:lnTo>
                    <a:pt x="1225685" y="344853"/>
                  </a:lnTo>
                </a:path>
              </a:pathLst>
            </a:custGeom>
            <a:grpFill/>
            <a:ln w="10943">
              <a:solidFill>
                <a:srgbClr val="FFFFFF"/>
              </a:solidFill>
            </a:ln>
          </p:spPr>
          <p:txBody>
            <a:bodyPr rtlCol="0" anchor="ctr"/>
            <a:lstStyle/>
            <a:p>
              <a:pPr algn="ctr"/>
              <a:endParaRPr/>
            </a:p>
          </p:txBody>
        </p:sp>
      </p:grpSp>
      <p:grpSp>
        <p:nvGrpSpPr>
          <p:cNvPr id="39" name="Group 38">
            <a:extLst>
              <a:ext uri="{FF2B5EF4-FFF2-40B4-BE49-F238E27FC236}">
                <a16:creationId xmlns:a16="http://schemas.microsoft.com/office/drawing/2014/main" id="{40C70146-955F-4098-0265-4DAA1C08C9F4}"/>
              </a:ext>
            </a:extLst>
          </p:cNvPr>
          <p:cNvGrpSpPr/>
          <p:nvPr/>
        </p:nvGrpSpPr>
        <p:grpSpPr>
          <a:xfrm>
            <a:off x="10967012" y="4308126"/>
            <a:ext cx="1997393" cy="3041106"/>
            <a:chOff x="6653719" y="2689770"/>
            <a:chExt cx="1225685" cy="1833591"/>
          </a:xfrm>
          <a:solidFill>
            <a:schemeClr val="accent5">
              <a:lumMod val="40000"/>
              <a:lumOff val="60000"/>
            </a:schemeClr>
          </a:solidFill>
        </p:grpSpPr>
        <p:sp>
          <p:nvSpPr>
            <p:cNvPr id="40" name="Rounded Rectangle 28">
              <a:extLst>
                <a:ext uri="{FF2B5EF4-FFF2-40B4-BE49-F238E27FC236}">
                  <a16:creationId xmlns:a16="http://schemas.microsoft.com/office/drawing/2014/main" id="{DE45C79E-690F-C47D-25C2-D1FF19A4758D}"/>
                </a:ext>
              </a:extLst>
            </p:cNvPr>
            <p:cNvSpPr/>
            <p:nvPr/>
          </p:nvSpPr>
          <p:spPr>
            <a:xfrm>
              <a:off x="6653719" y="2689770"/>
              <a:ext cx="1225685" cy="1833591"/>
            </a:xfrm>
            <a:custGeom>
              <a:avLst/>
              <a:gdLst/>
              <a:ahLst/>
              <a:cxnLst/>
              <a:rect l="0" t="0" r="0" b="0"/>
              <a:pathLst>
                <a:path w="1225685" h="1833591">
                  <a:moveTo>
                    <a:pt x="0" y="1746042"/>
                  </a:moveTo>
                  <a:lnTo>
                    <a:pt x="1225685" y="1746042"/>
                  </a:lnTo>
                  <a:cubicBezTo>
                    <a:pt x="1225685" y="1794394"/>
                    <a:pt x="1186485" y="1833591"/>
                    <a:pt x="1138136" y="1833591"/>
                  </a:cubicBezTo>
                  <a:lnTo>
                    <a:pt x="87548" y="1833591"/>
                  </a:lnTo>
                  <a:cubicBezTo>
                    <a:pt x="39197" y="1833591"/>
                    <a:pt x="0" y="1794394"/>
                    <a:pt x="0" y="1746042"/>
                  </a:cubicBezTo>
                  <a:close/>
                  <a:moveTo>
                    <a:pt x="0" y="1746042"/>
                  </a:moveTo>
                  <a:lnTo>
                    <a:pt x="0" y="345259"/>
                  </a:lnTo>
                  <a:lnTo>
                    <a:pt x="1225685" y="345259"/>
                  </a:lnTo>
                  <a:lnTo>
                    <a:pt x="1225685" y="1746042"/>
                  </a:lnTo>
                  <a:close/>
                  <a:moveTo>
                    <a:pt x="1225685" y="344853"/>
                  </a:moveTo>
                  <a:lnTo>
                    <a:pt x="0" y="344853"/>
                  </a:lnTo>
                  <a:lnTo>
                    <a:pt x="0" y="315033"/>
                  </a:lnTo>
                  <a:cubicBezTo>
                    <a:pt x="0" y="280012"/>
                    <a:pt x="20871" y="248359"/>
                    <a:pt x="53061" y="234564"/>
                  </a:cubicBezTo>
                  <a:lnTo>
                    <a:pt x="578355" y="9438"/>
                  </a:lnTo>
                  <a:cubicBezTo>
                    <a:pt x="600377" y="0"/>
                    <a:pt x="625307" y="0"/>
                    <a:pt x="647329" y="9438"/>
                  </a:cubicBezTo>
                  <a:lnTo>
                    <a:pt x="1172623" y="234564"/>
                  </a:lnTo>
                  <a:cubicBezTo>
                    <a:pt x="1204811" y="248359"/>
                    <a:pt x="1225685" y="280012"/>
                    <a:pt x="1225685" y="315033"/>
                  </a:cubicBezTo>
                  <a:close/>
                </a:path>
              </a:pathLst>
            </a:custGeom>
            <a:grpFill/>
            <a:ln>
              <a:noFill/>
            </a:ln>
          </p:spPr>
          <p:txBody>
            <a:bodyPr rtlCol="0" anchor="ctr"/>
            <a:lstStyle/>
            <a:p>
              <a:pPr algn="ctr"/>
              <a:endParaRPr/>
            </a:p>
          </p:txBody>
        </p:sp>
        <p:sp>
          <p:nvSpPr>
            <p:cNvPr id="41" name="Rounded Rectangle 29">
              <a:extLst>
                <a:ext uri="{FF2B5EF4-FFF2-40B4-BE49-F238E27FC236}">
                  <a16:creationId xmlns:a16="http://schemas.microsoft.com/office/drawing/2014/main" id="{8EBA3369-8AB6-11A5-2950-8134E0B7ECD5}"/>
                </a:ext>
              </a:extLst>
            </p:cNvPr>
            <p:cNvSpPr/>
            <p:nvPr/>
          </p:nvSpPr>
          <p:spPr>
            <a:xfrm>
              <a:off x="6653719" y="2689770"/>
              <a:ext cx="1225685" cy="1833591"/>
            </a:xfrm>
            <a:custGeom>
              <a:avLst/>
              <a:gdLst/>
              <a:ahLst/>
              <a:cxnLst/>
              <a:rect l="0" t="0" r="0" b="0"/>
              <a:pathLst>
                <a:path w="1225685" h="1833591">
                  <a:moveTo>
                    <a:pt x="1225685" y="1746042"/>
                  </a:moveTo>
                  <a:cubicBezTo>
                    <a:pt x="1225685" y="1794394"/>
                    <a:pt x="1186487" y="1833591"/>
                    <a:pt x="1138136" y="1833591"/>
                  </a:cubicBezTo>
                  <a:lnTo>
                    <a:pt x="87548" y="1833591"/>
                  </a:lnTo>
                  <a:cubicBezTo>
                    <a:pt x="39197" y="1833591"/>
                    <a:pt x="0" y="1794394"/>
                    <a:pt x="0" y="1746042"/>
                  </a:cubicBezTo>
                  <a:moveTo>
                    <a:pt x="1225685" y="1746040"/>
                  </a:moveTo>
                  <a:lnTo>
                    <a:pt x="1225685" y="345259"/>
                  </a:lnTo>
                  <a:moveTo>
                    <a:pt x="0" y="1746040"/>
                  </a:moveTo>
                  <a:lnTo>
                    <a:pt x="0" y="345259"/>
                  </a:lnTo>
                  <a:moveTo>
                    <a:pt x="0" y="344853"/>
                  </a:moveTo>
                  <a:lnTo>
                    <a:pt x="0" y="315033"/>
                  </a:lnTo>
                  <a:cubicBezTo>
                    <a:pt x="0" y="280012"/>
                    <a:pt x="20871" y="248359"/>
                    <a:pt x="53061" y="234564"/>
                  </a:cubicBezTo>
                  <a:lnTo>
                    <a:pt x="578355" y="9438"/>
                  </a:lnTo>
                  <a:cubicBezTo>
                    <a:pt x="600377" y="0"/>
                    <a:pt x="625307" y="0"/>
                    <a:pt x="647329" y="9438"/>
                  </a:cubicBezTo>
                  <a:lnTo>
                    <a:pt x="1172623" y="234564"/>
                  </a:lnTo>
                  <a:cubicBezTo>
                    <a:pt x="1204813" y="248359"/>
                    <a:pt x="1225685" y="280012"/>
                    <a:pt x="1225685" y="315033"/>
                  </a:cubicBezTo>
                  <a:lnTo>
                    <a:pt x="1225685" y="344853"/>
                  </a:lnTo>
                </a:path>
              </a:pathLst>
            </a:custGeom>
            <a:grpFill/>
            <a:ln w="10943">
              <a:solidFill>
                <a:srgbClr val="FFFFFF"/>
              </a:solidFill>
            </a:ln>
          </p:spPr>
          <p:txBody>
            <a:bodyPr rtlCol="0" anchor="ctr"/>
            <a:lstStyle/>
            <a:p>
              <a:pPr algn="ctr"/>
              <a:endParaRPr/>
            </a:p>
          </p:txBody>
        </p:sp>
      </p:grpSp>
      <p:sp>
        <p:nvSpPr>
          <p:cNvPr id="43" name="TextBox 42">
            <a:extLst>
              <a:ext uri="{FF2B5EF4-FFF2-40B4-BE49-F238E27FC236}">
                <a16:creationId xmlns:a16="http://schemas.microsoft.com/office/drawing/2014/main" id="{5CF1771F-BE1D-CC62-A554-E651CC396CD8}"/>
              </a:ext>
            </a:extLst>
          </p:cNvPr>
          <p:cNvSpPr txBox="1"/>
          <p:nvPr/>
        </p:nvSpPr>
        <p:spPr>
          <a:xfrm>
            <a:off x="1593491" y="2352419"/>
            <a:ext cx="1249637" cy="646331"/>
          </a:xfrm>
          <a:prstGeom prst="rect">
            <a:avLst/>
          </a:prstGeom>
          <a:noFill/>
          <a:ln>
            <a:noFill/>
          </a:ln>
        </p:spPr>
        <p:txBody>
          <a:bodyPr wrap="none" lIns="0" tIns="0" rIns="0" bIns="0" anchor="t">
            <a:spAutoFit/>
          </a:bodyPr>
          <a:lstStyle/>
          <a:p>
            <a:pPr algn="ctr"/>
            <a:r>
              <a:rPr sz="1400" b="0" dirty="0">
                <a:solidFill>
                  <a:schemeClr val="accent5">
                    <a:lumMod val="75000"/>
                  </a:schemeClr>
                </a:solidFill>
              </a:rPr>
              <a:t>Unnecessary loss
or destruction of
products.</a:t>
            </a:r>
          </a:p>
        </p:txBody>
      </p:sp>
      <p:sp>
        <p:nvSpPr>
          <p:cNvPr id="44" name="TextBox 43">
            <a:extLst>
              <a:ext uri="{FF2B5EF4-FFF2-40B4-BE49-F238E27FC236}">
                <a16:creationId xmlns:a16="http://schemas.microsoft.com/office/drawing/2014/main" id="{BC7FA703-3473-CF30-C585-FE34576BD3D4}"/>
              </a:ext>
            </a:extLst>
          </p:cNvPr>
          <p:cNvSpPr txBox="1"/>
          <p:nvPr/>
        </p:nvSpPr>
        <p:spPr>
          <a:xfrm>
            <a:off x="3659956" y="2385908"/>
            <a:ext cx="1556822" cy="861774"/>
          </a:xfrm>
          <a:prstGeom prst="rect">
            <a:avLst/>
          </a:prstGeom>
          <a:noFill/>
          <a:ln>
            <a:noFill/>
          </a:ln>
        </p:spPr>
        <p:txBody>
          <a:bodyPr wrap="square" lIns="0" tIns="0" rIns="0" bIns="0" anchor="t">
            <a:spAutoFit/>
          </a:bodyPr>
          <a:lstStyle/>
          <a:p>
            <a:pPr algn="ctr"/>
            <a:r>
              <a:rPr sz="1400" b="0" dirty="0">
                <a:solidFill>
                  <a:schemeClr val="accent5">
                    <a:lumMod val="75000"/>
                  </a:schemeClr>
                </a:solidFill>
              </a:rPr>
              <a:t>Running out of
products and
being unable to
fulfill orders.</a:t>
            </a:r>
          </a:p>
        </p:txBody>
      </p:sp>
      <p:sp>
        <p:nvSpPr>
          <p:cNvPr id="45" name="TextBox 44">
            <a:extLst>
              <a:ext uri="{FF2B5EF4-FFF2-40B4-BE49-F238E27FC236}">
                <a16:creationId xmlns:a16="http://schemas.microsoft.com/office/drawing/2014/main" id="{26BB049B-2EAB-8660-8EF0-91A2EEBB6D50}"/>
              </a:ext>
            </a:extLst>
          </p:cNvPr>
          <p:cNvSpPr txBox="1"/>
          <p:nvPr/>
        </p:nvSpPr>
        <p:spPr>
          <a:xfrm>
            <a:off x="5849480" y="2897247"/>
            <a:ext cx="1312433" cy="646331"/>
          </a:xfrm>
          <a:prstGeom prst="rect">
            <a:avLst/>
          </a:prstGeom>
          <a:noFill/>
          <a:ln>
            <a:noFill/>
          </a:ln>
        </p:spPr>
        <p:txBody>
          <a:bodyPr wrap="square" lIns="0" tIns="0" rIns="0" bIns="0" anchor="t">
            <a:spAutoFit/>
          </a:bodyPr>
          <a:lstStyle/>
          <a:p>
            <a:pPr algn="ctr"/>
            <a:r>
              <a:rPr sz="1400" b="0" dirty="0">
                <a:solidFill>
                  <a:schemeClr val="accent5">
                    <a:lumMod val="75000"/>
                  </a:schemeClr>
                </a:solidFill>
              </a:rPr>
              <a:t>Reduced revenue
due to inventory
problems.</a:t>
            </a:r>
          </a:p>
        </p:txBody>
      </p:sp>
      <p:sp>
        <p:nvSpPr>
          <p:cNvPr id="46" name="TextBox 45">
            <a:extLst>
              <a:ext uri="{FF2B5EF4-FFF2-40B4-BE49-F238E27FC236}">
                <a16:creationId xmlns:a16="http://schemas.microsoft.com/office/drawing/2014/main" id="{7B3D8687-177F-B744-34BE-69164BA4B59E}"/>
              </a:ext>
            </a:extLst>
          </p:cNvPr>
          <p:cNvSpPr txBox="1"/>
          <p:nvPr/>
        </p:nvSpPr>
        <p:spPr>
          <a:xfrm>
            <a:off x="7924688" y="2867355"/>
            <a:ext cx="1342227" cy="861774"/>
          </a:xfrm>
          <a:prstGeom prst="rect">
            <a:avLst/>
          </a:prstGeom>
          <a:noFill/>
          <a:ln>
            <a:noFill/>
          </a:ln>
        </p:spPr>
        <p:txBody>
          <a:bodyPr wrap="none" lIns="0" tIns="0" rIns="0" bIns="0" anchor="t">
            <a:spAutoFit/>
          </a:bodyPr>
          <a:lstStyle/>
          <a:p>
            <a:pPr algn="ctr"/>
            <a:r>
              <a:rPr sz="1400" b="0" dirty="0">
                <a:solidFill>
                  <a:schemeClr val="accent5">
                    <a:lumMod val="75000"/>
                  </a:schemeClr>
                </a:solidFill>
              </a:rPr>
              <a:t>Identifying
products that
generate the most
profit.</a:t>
            </a:r>
          </a:p>
        </p:txBody>
      </p:sp>
      <p:sp>
        <p:nvSpPr>
          <p:cNvPr id="47" name="TextBox 46">
            <a:extLst>
              <a:ext uri="{FF2B5EF4-FFF2-40B4-BE49-F238E27FC236}">
                <a16:creationId xmlns:a16="http://schemas.microsoft.com/office/drawing/2014/main" id="{90DBA5DC-B8C4-8EF8-1D75-554A6FC08AF3}"/>
              </a:ext>
            </a:extLst>
          </p:cNvPr>
          <p:cNvSpPr txBox="1"/>
          <p:nvPr/>
        </p:nvSpPr>
        <p:spPr>
          <a:xfrm>
            <a:off x="10117075" y="2848798"/>
            <a:ext cx="1365695" cy="646331"/>
          </a:xfrm>
          <a:prstGeom prst="rect">
            <a:avLst/>
          </a:prstGeom>
          <a:noFill/>
          <a:ln>
            <a:noFill/>
          </a:ln>
        </p:spPr>
        <p:txBody>
          <a:bodyPr wrap="none" lIns="0" tIns="0" rIns="0" bIns="0" anchor="t">
            <a:spAutoFit/>
          </a:bodyPr>
          <a:lstStyle/>
          <a:p>
            <a:pPr algn="ctr"/>
            <a:r>
              <a:rPr sz="1400" b="0" dirty="0">
                <a:solidFill>
                  <a:schemeClr val="accent5">
                    <a:lumMod val="75000"/>
                  </a:schemeClr>
                </a:solidFill>
              </a:rPr>
              <a:t>Shipments arriving
later than
expected.</a:t>
            </a:r>
          </a:p>
        </p:txBody>
      </p:sp>
      <p:sp>
        <p:nvSpPr>
          <p:cNvPr id="48" name="TextBox 47">
            <a:extLst>
              <a:ext uri="{FF2B5EF4-FFF2-40B4-BE49-F238E27FC236}">
                <a16:creationId xmlns:a16="http://schemas.microsoft.com/office/drawing/2014/main" id="{20EC1404-B1DC-A9CE-19E1-C58759F22577}"/>
              </a:ext>
            </a:extLst>
          </p:cNvPr>
          <p:cNvSpPr txBox="1"/>
          <p:nvPr/>
        </p:nvSpPr>
        <p:spPr>
          <a:xfrm>
            <a:off x="9922679" y="1803065"/>
            <a:ext cx="1765933" cy="984885"/>
          </a:xfrm>
          <a:prstGeom prst="rect">
            <a:avLst/>
          </a:prstGeom>
          <a:noFill/>
          <a:ln>
            <a:noFill/>
          </a:ln>
        </p:spPr>
        <p:txBody>
          <a:bodyPr wrap="none" lIns="0" tIns="0" rIns="0" bIns="0" anchor="t">
            <a:spAutoFit/>
          </a:bodyPr>
          <a:lstStyle/>
          <a:p>
            <a:pPr algn="ctr"/>
            <a:r>
              <a:rPr sz="3200" b="1" dirty="0">
                <a:solidFill>
                  <a:schemeClr val="accent5">
                    <a:lumMod val="75000"/>
                  </a:schemeClr>
                </a:solidFill>
              </a:rPr>
              <a:t>Delayed
shipments</a:t>
            </a:r>
          </a:p>
        </p:txBody>
      </p:sp>
      <p:sp>
        <p:nvSpPr>
          <p:cNvPr id="49" name="TextBox 48">
            <a:extLst>
              <a:ext uri="{FF2B5EF4-FFF2-40B4-BE49-F238E27FC236}">
                <a16:creationId xmlns:a16="http://schemas.microsoft.com/office/drawing/2014/main" id="{989661EE-B856-CF2F-8182-255F93529D40}"/>
              </a:ext>
            </a:extLst>
          </p:cNvPr>
          <p:cNvSpPr txBox="1"/>
          <p:nvPr/>
        </p:nvSpPr>
        <p:spPr>
          <a:xfrm>
            <a:off x="3590063" y="1810293"/>
            <a:ext cx="1657891" cy="492443"/>
          </a:xfrm>
          <a:prstGeom prst="rect">
            <a:avLst/>
          </a:prstGeom>
          <a:noFill/>
          <a:ln>
            <a:noFill/>
          </a:ln>
        </p:spPr>
        <p:txBody>
          <a:bodyPr wrap="none" lIns="0" tIns="0" rIns="0" bIns="0" anchor="t">
            <a:spAutoFit/>
          </a:bodyPr>
          <a:lstStyle/>
          <a:p>
            <a:pPr algn="ctr"/>
            <a:r>
              <a:rPr sz="3200" b="1" dirty="0">
                <a:solidFill>
                  <a:schemeClr val="accent5">
                    <a:lumMod val="75000"/>
                  </a:schemeClr>
                </a:solidFill>
              </a:rPr>
              <a:t>Stockouts</a:t>
            </a:r>
            <a:endParaRPr sz="2400" b="1" dirty="0">
              <a:solidFill>
                <a:schemeClr val="accent5">
                  <a:lumMod val="75000"/>
                </a:schemeClr>
              </a:solidFill>
            </a:endParaRPr>
          </a:p>
        </p:txBody>
      </p:sp>
      <p:sp>
        <p:nvSpPr>
          <p:cNvPr id="50" name="TextBox 49">
            <a:extLst>
              <a:ext uri="{FF2B5EF4-FFF2-40B4-BE49-F238E27FC236}">
                <a16:creationId xmlns:a16="http://schemas.microsoft.com/office/drawing/2014/main" id="{B2434EAB-DC09-BA45-0964-356CDF73A026}"/>
              </a:ext>
            </a:extLst>
          </p:cNvPr>
          <p:cNvSpPr txBox="1"/>
          <p:nvPr/>
        </p:nvSpPr>
        <p:spPr>
          <a:xfrm>
            <a:off x="11355022" y="6370706"/>
            <a:ext cx="1246303" cy="861774"/>
          </a:xfrm>
          <a:prstGeom prst="rect">
            <a:avLst/>
          </a:prstGeom>
          <a:noFill/>
          <a:ln>
            <a:noFill/>
          </a:ln>
        </p:spPr>
        <p:txBody>
          <a:bodyPr wrap="none" lIns="0" tIns="0" rIns="0" bIns="0" anchor="t">
            <a:spAutoFit/>
          </a:bodyPr>
          <a:lstStyle/>
          <a:p>
            <a:pPr algn="ctr"/>
            <a:r>
              <a:rPr sz="1400" b="0" dirty="0">
                <a:solidFill>
                  <a:schemeClr val="accent5">
                    <a:lumMod val="75000"/>
                  </a:schemeClr>
                </a:solidFill>
              </a:rPr>
              <a:t>Absence of data-
driven
understanding of
inventory.</a:t>
            </a:r>
          </a:p>
        </p:txBody>
      </p:sp>
      <p:sp>
        <p:nvSpPr>
          <p:cNvPr id="51" name="TextBox 50">
            <a:extLst>
              <a:ext uri="{FF2B5EF4-FFF2-40B4-BE49-F238E27FC236}">
                <a16:creationId xmlns:a16="http://schemas.microsoft.com/office/drawing/2014/main" id="{00E1058D-DFB0-D189-05AE-4C04643E1E83}"/>
              </a:ext>
            </a:extLst>
          </p:cNvPr>
          <p:cNvSpPr txBox="1"/>
          <p:nvPr/>
        </p:nvSpPr>
        <p:spPr>
          <a:xfrm>
            <a:off x="7867546" y="1828217"/>
            <a:ext cx="1678922" cy="984885"/>
          </a:xfrm>
          <a:prstGeom prst="rect">
            <a:avLst/>
          </a:prstGeom>
          <a:noFill/>
          <a:ln>
            <a:noFill/>
          </a:ln>
        </p:spPr>
        <p:txBody>
          <a:bodyPr wrap="none" lIns="0" tIns="0" rIns="0" bIns="0" anchor="t">
            <a:spAutoFit/>
          </a:bodyPr>
          <a:lstStyle/>
          <a:p>
            <a:pPr algn="ctr"/>
            <a:r>
              <a:rPr sz="3200" b="1" dirty="0">
                <a:solidFill>
                  <a:schemeClr val="accent5">
                    <a:lumMod val="75000"/>
                  </a:schemeClr>
                </a:solidFill>
              </a:rPr>
              <a:t>Profitable
products</a:t>
            </a:r>
          </a:p>
        </p:txBody>
      </p:sp>
      <p:sp>
        <p:nvSpPr>
          <p:cNvPr id="52" name="TextBox 51">
            <a:extLst>
              <a:ext uri="{FF2B5EF4-FFF2-40B4-BE49-F238E27FC236}">
                <a16:creationId xmlns:a16="http://schemas.microsoft.com/office/drawing/2014/main" id="{C8A506D9-82C8-A04B-31CE-890A1986EAB3}"/>
              </a:ext>
            </a:extLst>
          </p:cNvPr>
          <p:cNvSpPr txBox="1"/>
          <p:nvPr/>
        </p:nvSpPr>
        <p:spPr>
          <a:xfrm>
            <a:off x="2602408" y="5599395"/>
            <a:ext cx="1716752" cy="738664"/>
          </a:xfrm>
          <a:prstGeom prst="rect">
            <a:avLst/>
          </a:prstGeom>
          <a:noFill/>
          <a:ln>
            <a:noFill/>
          </a:ln>
        </p:spPr>
        <p:txBody>
          <a:bodyPr wrap="none" lIns="0" tIns="0" rIns="0" bIns="0" anchor="t">
            <a:spAutoFit/>
          </a:bodyPr>
          <a:lstStyle/>
          <a:p>
            <a:pPr algn="ctr"/>
            <a:r>
              <a:rPr sz="2400" b="1" dirty="0">
                <a:solidFill>
                  <a:schemeClr val="accent5">
                    <a:lumMod val="75000"/>
                  </a:schemeClr>
                </a:solidFill>
              </a:rPr>
              <a:t>Unmonitored
Expiry</a:t>
            </a:r>
          </a:p>
        </p:txBody>
      </p:sp>
      <p:sp>
        <p:nvSpPr>
          <p:cNvPr id="53" name="TextBox 52">
            <a:extLst>
              <a:ext uri="{FF2B5EF4-FFF2-40B4-BE49-F238E27FC236}">
                <a16:creationId xmlns:a16="http://schemas.microsoft.com/office/drawing/2014/main" id="{3CF02CAB-EA82-CADF-E3D0-94CF97AD8C99}"/>
              </a:ext>
            </a:extLst>
          </p:cNvPr>
          <p:cNvSpPr txBox="1"/>
          <p:nvPr/>
        </p:nvSpPr>
        <p:spPr>
          <a:xfrm>
            <a:off x="4599425" y="5728741"/>
            <a:ext cx="1803699" cy="400110"/>
          </a:xfrm>
          <a:prstGeom prst="rect">
            <a:avLst/>
          </a:prstGeom>
          <a:noFill/>
          <a:ln>
            <a:noFill/>
          </a:ln>
        </p:spPr>
        <p:txBody>
          <a:bodyPr wrap="none" lIns="0" tIns="0" rIns="0" bIns="0" anchor="t">
            <a:spAutoFit/>
          </a:bodyPr>
          <a:lstStyle/>
          <a:p>
            <a:pPr algn="ctr"/>
            <a:r>
              <a:rPr sz="2600" b="1" dirty="0">
                <a:solidFill>
                  <a:schemeClr val="accent5">
                    <a:lumMod val="75000"/>
                  </a:schemeClr>
                </a:solidFill>
              </a:rPr>
              <a:t>Overstocking</a:t>
            </a:r>
          </a:p>
        </p:txBody>
      </p:sp>
      <p:sp>
        <p:nvSpPr>
          <p:cNvPr id="54" name="TextBox 53">
            <a:extLst>
              <a:ext uri="{FF2B5EF4-FFF2-40B4-BE49-F238E27FC236}">
                <a16:creationId xmlns:a16="http://schemas.microsoft.com/office/drawing/2014/main" id="{CB5BDCDE-51CD-0227-3423-D02F3B1F9A43}"/>
              </a:ext>
            </a:extLst>
          </p:cNvPr>
          <p:cNvSpPr txBox="1"/>
          <p:nvPr/>
        </p:nvSpPr>
        <p:spPr>
          <a:xfrm>
            <a:off x="6700021" y="5336452"/>
            <a:ext cx="1837406" cy="800219"/>
          </a:xfrm>
          <a:prstGeom prst="rect">
            <a:avLst/>
          </a:prstGeom>
          <a:noFill/>
          <a:ln>
            <a:noFill/>
          </a:ln>
        </p:spPr>
        <p:txBody>
          <a:bodyPr wrap="square" lIns="0" tIns="0" rIns="0" bIns="0" anchor="t">
            <a:spAutoFit/>
          </a:bodyPr>
          <a:lstStyle/>
          <a:p>
            <a:pPr algn="ctr"/>
            <a:r>
              <a:rPr sz="2600" b="1" dirty="0">
                <a:solidFill>
                  <a:schemeClr val="accent5">
                    <a:lumMod val="75000"/>
                  </a:schemeClr>
                </a:solidFill>
              </a:rPr>
              <a:t>Vendor
performance</a:t>
            </a:r>
          </a:p>
        </p:txBody>
      </p:sp>
      <p:sp>
        <p:nvSpPr>
          <p:cNvPr id="55" name="TextBox 54">
            <a:extLst>
              <a:ext uri="{FF2B5EF4-FFF2-40B4-BE49-F238E27FC236}">
                <a16:creationId xmlns:a16="http://schemas.microsoft.com/office/drawing/2014/main" id="{9BD363BC-5D42-DFA0-A3B2-54D2BFA6C882}"/>
              </a:ext>
            </a:extLst>
          </p:cNvPr>
          <p:cNvSpPr txBox="1"/>
          <p:nvPr/>
        </p:nvSpPr>
        <p:spPr>
          <a:xfrm>
            <a:off x="9000308" y="5332693"/>
            <a:ext cx="1629036" cy="984885"/>
          </a:xfrm>
          <a:prstGeom prst="rect">
            <a:avLst/>
          </a:prstGeom>
          <a:noFill/>
          <a:ln>
            <a:noFill/>
          </a:ln>
        </p:spPr>
        <p:txBody>
          <a:bodyPr wrap="none" lIns="0" tIns="0" rIns="0" bIns="0" anchor="t">
            <a:spAutoFit/>
          </a:bodyPr>
          <a:lstStyle/>
          <a:p>
            <a:pPr algn="ctr"/>
            <a:r>
              <a:rPr sz="3200" b="1" dirty="0">
                <a:solidFill>
                  <a:schemeClr val="accent5">
                    <a:lumMod val="75000"/>
                  </a:schemeClr>
                </a:solidFill>
              </a:rPr>
              <a:t>Excess
inventory</a:t>
            </a:r>
          </a:p>
        </p:txBody>
      </p:sp>
      <p:sp>
        <p:nvSpPr>
          <p:cNvPr id="56" name="TextBox 55">
            <a:extLst>
              <a:ext uri="{FF2B5EF4-FFF2-40B4-BE49-F238E27FC236}">
                <a16:creationId xmlns:a16="http://schemas.microsoft.com/office/drawing/2014/main" id="{8094EA95-F9BE-42AA-BF7B-67A94EFAEC60}"/>
              </a:ext>
            </a:extLst>
          </p:cNvPr>
          <p:cNvSpPr txBox="1"/>
          <p:nvPr/>
        </p:nvSpPr>
        <p:spPr>
          <a:xfrm>
            <a:off x="11327643" y="5331394"/>
            <a:ext cx="1301062" cy="984885"/>
          </a:xfrm>
          <a:prstGeom prst="rect">
            <a:avLst/>
          </a:prstGeom>
          <a:noFill/>
          <a:ln>
            <a:noFill/>
          </a:ln>
        </p:spPr>
        <p:txBody>
          <a:bodyPr wrap="none" lIns="0" tIns="0" rIns="0" bIns="0" anchor="t">
            <a:spAutoFit/>
          </a:bodyPr>
          <a:lstStyle/>
          <a:p>
            <a:pPr algn="ctr"/>
            <a:r>
              <a:rPr sz="3200" b="1" dirty="0">
                <a:solidFill>
                  <a:schemeClr val="accent5">
                    <a:lumMod val="75000"/>
                  </a:schemeClr>
                </a:solidFill>
              </a:rPr>
              <a:t>Lack of
insights</a:t>
            </a:r>
          </a:p>
        </p:txBody>
      </p:sp>
      <p:sp>
        <p:nvSpPr>
          <p:cNvPr id="57" name="TextBox 56">
            <a:extLst>
              <a:ext uri="{FF2B5EF4-FFF2-40B4-BE49-F238E27FC236}">
                <a16:creationId xmlns:a16="http://schemas.microsoft.com/office/drawing/2014/main" id="{0E20B4D6-F581-CA9C-D97F-9FEBBB120642}"/>
              </a:ext>
            </a:extLst>
          </p:cNvPr>
          <p:cNvSpPr txBox="1"/>
          <p:nvPr/>
        </p:nvSpPr>
        <p:spPr>
          <a:xfrm>
            <a:off x="4840921" y="6456767"/>
            <a:ext cx="1300870" cy="646331"/>
          </a:xfrm>
          <a:prstGeom prst="rect">
            <a:avLst/>
          </a:prstGeom>
          <a:noFill/>
          <a:ln>
            <a:noFill/>
          </a:ln>
        </p:spPr>
        <p:txBody>
          <a:bodyPr wrap="none" lIns="0" tIns="0" rIns="0" bIns="0" anchor="t">
            <a:spAutoFit/>
          </a:bodyPr>
          <a:lstStyle/>
          <a:p>
            <a:pPr algn="ctr"/>
            <a:r>
              <a:rPr sz="1400" b="0" dirty="0">
                <a:solidFill>
                  <a:schemeClr val="accent5">
                    <a:lumMod val="75000"/>
                  </a:schemeClr>
                </a:solidFill>
              </a:rPr>
              <a:t>Having too much
inventory, leading
to storage costs.</a:t>
            </a:r>
          </a:p>
        </p:txBody>
      </p:sp>
      <p:sp>
        <p:nvSpPr>
          <p:cNvPr id="58" name="TextBox 57">
            <a:extLst>
              <a:ext uri="{FF2B5EF4-FFF2-40B4-BE49-F238E27FC236}">
                <a16:creationId xmlns:a16="http://schemas.microsoft.com/office/drawing/2014/main" id="{DFFD46DB-EBC2-CF1E-1829-4362ED9F975F}"/>
              </a:ext>
            </a:extLst>
          </p:cNvPr>
          <p:cNvSpPr txBox="1"/>
          <p:nvPr/>
        </p:nvSpPr>
        <p:spPr>
          <a:xfrm>
            <a:off x="2828607" y="6429788"/>
            <a:ext cx="1268810" cy="861774"/>
          </a:xfrm>
          <a:prstGeom prst="rect">
            <a:avLst/>
          </a:prstGeom>
          <a:noFill/>
          <a:ln>
            <a:noFill/>
          </a:ln>
        </p:spPr>
        <p:txBody>
          <a:bodyPr wrap="none" lIns="0" tIns="0" rIns="0" bIns="0" anchor="t">
            <a:spAutoFit/>
          </a:bodyPr>
          <a:lstStyle/>
          <a:p>
            <a:pPr algn="ctr"/>
            <a:r>
              <a:rPr sz="1400" b="0" dirty="0">
                <a:solidFill>
                  <a:schemeClr val="accent5">
                    <a:lumMod val="75000"/>
                  </a:schemeClr>
                </a:solidFill>
              </a:rPr>
              <a:t>Products expiring
without being
tracked or
managed.</a:t>
            </a:r>
          </a:p>
        </p:txBody>
      </p:sp>
      <p:sp>
        <p:nvSpPr>
          <p:cNvPr id="59" name="TextBox 58">
            <a:extLst>
              <a:ext uri="{FF2B5EF4-FFF2-40B4-BE49-F238E27FC236}">
                <a16:creationId xmlns:a16="http://schemas.microsoft.com/office/drawing/2014/main" id="{946E8DAA-778F-E4B6-FAFF-535B79D06E94}"/>
              </a:ext>
            </a:extLst>
          </p:cNvPr>
          <p:cNvSpPr txBox="1"/>
          <p:nvPr/>
        </p:nvSpPr>
        <p:spPr>
          <a:xfrm>
            <a:off x="7031152" y="6241324"/>
            <a:ext cx="1369971" cy="861774"/>
          </a:xfrm>
          <a:prstGeom prst="rect">
            <a:avLst/>
          </a:prstGeom>
          <a:noFill/>
          <a:ln>
            <a:noFill/>
          </a:ln>
        </p:spPr>
        <p:txBody>
          <a:bodyPr wrap="square" lIns="0" tIns="0" rIns="0" bIns="0" anchor="t">
            <a:spAutoFit/>
          </a:bodyPr>
          <a:lstStyle/>
          <a:p>
            <a:pPr algn="ctr"/>
            <a:r>
              <a:rPr sz="1400" b="0" dirty="0">
                <a:solidFill>
                  <a:schemeClr val="accent5">
                    <a:lumMod val="75000"/>
                  </a:schemeClr>
                </a:solidFill>
              </a:rPr>
              <a:t>Inadequate
supplier service
impacting
inventory.</a:t>
            </a:r>
          </a:p>
        </p:txBody>
      </p:sp>
      <p:sp>
        <p:nvSpPr>
          <p:cNvPr id="60" name="TextBox 59">
            <a:extLst>
              <a:ext uri="{FF2B5EF4-FFF2-40B4-BE49-F238E27FC236}">
                <a16:creationId xmlns:a16="http://schemas.microsoft.com/office/drawing/2014/main" id="{4E9AB8B5-F28D-F472-9228-BB379F9D0245}"/>
              </a:ext>
            </a:extLst>
          </p:cNvPr>
          <p:cNvSpPr txBox="1"/>
          <p:nvPr/>
        </p:nvSpPr>
        <p:spPr>
          <a:xfrm>
            <a:off x="9270194" y="6447814"/>
            <a:ext cx="991490" cy="646331"/>
          </a:xfrm>
          <a:prstGeom prst="rect">
            <a:avLst/>
          </a:prstGeom>
          <a:noFill/>
          <a:ln>
            <a:noFill/>
          </a:ln>
        </p:spPr>
        <p:txBody>
          <a:bodyPr wrap="none" lIns="0" tIns="0" rIns="0" bIns="0" anchor="t">
            <a:spAutoFit/>
          </a:bodyPr>
          <a:lstStyle/>
          <a:p>
            <a:pPr algn="ctr"/>
            <a:r>
              <a:rPr sz="1400" b="0" dirty="0">
                <a:solidFill>
                  <a:schemeClr val="accent5">
                    <a:lumMod val="75000"/>
                  </a:schemeClr>
                </a:solidFill>
              </a:rPr>
              <a:t>Holding more
stock than is
needed.</a:t>
            </a:r>
          </a:p>
        </p:txBody>
      </p:sp>
      <p:sp>
        <p:nvSpPr>
          <p:cNvPr id="61" name="TextBox 60">
            <a:extLst>
              <a:ext uri="{FF2B5EF4-FFF2-40B4-BE49-F238E27FC236}">
                <a16:creationId xmlns:a16="http://schemas.microsoft.com/office/drawing/2014/main" id="{B86E443C-EA52-AF3E-8B0B-0669F1EC8A14}"/>
              </a:ext>
            </a:extLst>
          </p:cNvPr>
          <p:cNvSpPr txBox="1"/>
          <p:nvPr/>
        </p:nvSpPr>
        <p:spPr>
          <a:xfrm>
            <a:off x="1427870" y="1807463"/>
            <a:ext cx="1696666" cy="492443"/>
          </a:xfrm>
          <a:prstGeom prst="rect">
            <a:avLst/>
          </a:prstGeom>
          <a:noFill/>
          <a:ln>
            <a:noFill/>
          </a:ln>
        </p:spPr>
        <p:txBody>
          <a:bodyPr wrap="square" lIns="0" tIns="0" rIns="0" bIns="0" anchor="t">
            <a:spAutoFit/>
          </a:bodyPr>
          <a:lstStyle/>
          <a:p>
            <a:pPr algn="ctr"/>
            <a:r>
              <a:rPr sz="3200" b="1" dirty="0">
                <a:solidFill>
                  <a:schemeClr val="accent5">
                    <a:lumMod val="75000"/>
                  </a:schemeClr>
                </a:solidFill>
              </a:rPr>
              <a:t>Wastage</a:t>
            </a:r>
          </a:p>
        </p:txBody>
      </p:sp>
      <p:sp>
        <p:nvSpPr>
          <p:cNvPr id="62" name="Rounded Rectangle 52">
            <a:extLst>
              <a:ext uri="{FF2B5EF4-FFF2-40B4-BE49-F238E27FC236}">
                <a16:creationId xmlns:a16="http://schemas.microsoft.com/office/drawing/2014/main" id="{AA8BC6E1-1448-04A1-6E6A-CB823AD3A75E}"/>
              </a:ext>
            </a:extLst>
          </p:cNvPr>
          <p:cNvSpPr/>
          <p:nvPr/>
        </p:nvSpPr>
        <p:spPr>
          <a:xfrm>
            <a:off x="1872639" y="3481060"/>
            <a:ext cx="700391" cy="675772"/>
          </a:xfrm>
          <a:custGeom>
            <a:avLst/>
            <a:gdLst/>
            <a:ahLst/>
            <a:cxnLst/>
            <a:rect l="0" t="0" r="0" b="0"/>
            <a:pathLst>
              <a:path w="422920" h="328165">
                <a:moveTo>
                  <a:pt x="255077" y="66920"/>
                </a:moveTo>
                <a:cubicBezTo>
                  <a:pt x="247959" y="49937"/>
                  <a:pt x="251733" y="30340"/>
                  <a:pt x="264649" y="17214"/>
                </a:cubicBezTo>
                <a:cubicBezTo>
                  <a:pt x="277565" y="4089"/>
                  <a:pt x="297098" y="0"/>
                  <a:pt x="314194" y="6842"/>
                </a:cubicBezTo>
                <a:cubicBezTo>
                  <a:pt x="331290" y="13685"/>
                  <a:pt x="342607" y="30123"/>
                  <a:pt x="342900" y="48535"/>
                </a:cubicBezTo>
                <a:moveTo>
                  <a:pt x="367231" y="76587"/>
                </a:moveTo>
                <a:cubicBezTo>
                  <a:pt x="382210" y="74591"/>
                  <a:pt x="395971" y="85118"/>
                  <a:pt x="397964" y="100098"/>
                </a:cubicBezTo>
                <a:lnTo>
                  <a:pt x="418976" y="257631"/>
                </a:lnTo>
                <a:cubicBezTo>
                  <a:pt x="422920" y="283377"/>
                  <a:pt x="408910" y="308521"/>
                  <a:pt x="384941" y="318715"/>
                </a:cubicBezTo>
                <a:cubicBezTo>
                  <a:pt x="361378" y="328165"/>
                  <a:pt x="334417" y="319789"/>
                  <a:pt x="320356" y="298651"/>
                </a:cubicBezTo>
                <a:lnTo>
                  <a:pt x="292431" y="257850"/>
                </a:lnTo>
                <a:lnTo>
                  <a:pt x="267644" y="307461"/>
                </a:lnTo>
                <a:cubicBezTo>
                  <a:pt x="264241" y="314275"/>
                  <a:pt x="258151" y="319362"/>
                  <a:pt x="250840" y="321497"/>
                </a:cubicBezTo>
                <a:cubicBezTo>
                  <a:pt x="243529" y="323633"/>
                  <a:pt x="235659" y="322625"/>
                  <a:pt x="229122" y="318715"/>
                </a:cubicBezTo>
                <a:cubicBezTo>
                  <a:pt x="216741" y="310622"/>
                  <a:pt x="212572" y="294424"/>
                  <a:pt x="219510" y="281360"/>
                </a:cubicBezTo>
                <a:lnTo>
                  <a:pt x="264288" y="191732"/>
                </a:lnTo>
                <a:cubicBezTo>
                  <a:pt x="268625" y="183069"/>
                  <a:pt x="277221" y="177345"/>
                  <a:pt x="286886" y="176685"/>
                </a:cubicBezTo>
                <a:cubicBezTo>
                  <a:pt x="296586" y="175885"/>
                  <a:pt x="305954" y="180419"/>
                  <a:pt x="311345" y="188522"/>
                </a:cubicBezTo>
                <a:lnTo>
                  <a:pt x="356944" y="255169"/>
                </a:lnTo>
                <a:cubicBezTo>
                  <a:pt x="357918" y="256489"/>
                  <a:pt x="359653" y="256996"/>
                  <a:pt x="361185" y="256409"/>
                </a:cubicBezTo>
                <a:cubicBezTo>
                  <a:pt x="362716" y="255822"/>
                  <a:pt x="363668" y="254284"/>
                  <a:pt x="363510" y="252652"/>
                </a:cubicBezTo>
                <a:lnTo>
                  <a:pt x="347496" y="134825"/>
                </a:lnTo>
                <a:lnTo>
                  <a:pt x="265419" y="153557"/>
                </a:lnTo>
                <a:cubicBezTo>
                  <a:pt x="264079" y="153768"/>
                  <a:pt x="262725" y="153871"/>
                  <a:pt x="261370" y="153867"/>
                </a:cubicBezTo>
                <a:cubicBezTo>
                  <a:pt x="247083" y="153800"/>
                  <a:pt x="235254" y="142751"/>
                  <a:pt x="234213" y="128503"/>
                </a:cubicBezTo>
                <a:cubicBezTo>
                  <a:pt x="233171" y="114254"/>
                  <a:pt x="243269" y="101603"/>
                  <a:pt x="257394" y="99459"/>
                </a:cubicBezTo>
                <a:close/>
                <a:moveTo>
                  <a:pt x="155034" y="304342"/>
                </a:moveTo>
                <a:cubicBezTo>
                  <a:pt x="155034" y="314415"/>
                  <a:pt x="146868" y="322581"/>
                  <a:pt x="136795" y="322581"/>
                </a:cubicBezTo>
                <a:lnTo>
                  <a:pt x="45598" y="322581"/>
                </a:lnTo>
                <a:cubicBezTo>
                  <a:pt x="35525" y="322581"/>
                  <a:pt x="27359" y="314415"/>
                  <a:pt x="27359" y="304342"/>
                </a:cubicBezTo>
                <a:lnTo>
                  <a:pt x="18239" y="121948"/>
                </a:lnTo>
                <a:lnTo>
                  <a:pt x="164154" y="121948"/>
                </a:lnTo>
                <a:close/>
                <a:moveTo>
                  <a:pt x="182393" y="121948"/>
                </a:moveTo>
                <a:lnTo>
                  <a:pt x="0" y="121948"/>
                </a:lnTo>
                <a:moveTo>
                  <a:pt x="91196" y="121948"/>
                </a:moveTo>
                <a:lnTo>
                  <a:pt x="91196" y="94589"/>
                </a:lnTo>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63" name="Rounded Rectangle 53">
            <a:extLst>
              <a:ext uri="{FF2B5EF4-FFF2-40B4-BE49-F238E27FC236}">
                <a16:creationId xmlns:a16="http://schemas.microsoft.com/office/drawing/2014/main" id="{56B7435D-D4FE-1B51-11C3-7E984BE69376}"/>
              </a:ext>
            </a:extLst>
          </p:cNvPr>
          <p:cNvSpPr/>
          <p:nvPr/>
        </p:nvSpPr>
        <p:spPr>
          <a:xfrm>
            <a:off x="4194286" y="3466018"/>
            <a:ext cx="518326" cy="779783"/>
          </a:xfrm>
          <a:custGeom>
            <a:avLst/>
            <a:gdLst/>
            <a:ahLst/>
            <a:cxnLst/>
            <a:rect l="0" t="0" r="0" b="0"/>
            <a:pathLst>
              <a:path w="347711" h="419505">
                <a:moveTo>
                  <a:pt x="18821" y="255351"/>
                </a:moveTo>
                <a:lnTo>
                  <a:pt x="328890" y="255351"/>
                </a:lnTo>
                <a:cubicBezTo>
                  <a:pt x="328890" y="255351"/>
                  <a:pt x="347129" y="255351"/>
                  <a:pt x="347129" y="273590"/>
                </a:cubicBezTo>
                <a:lnTo>
                  <a:pt x="347129" y="383026"/>
                </a:lnTo>
                <a:cubicBezTo>
                  <a:pt x="347129" y="383026"/>
                  <a:pt x="347129" y="401265"/>
                  <a:pt x="328890" y="401265"/>
                </a:cubicBezTo>
                <a:lnTo>
                  <a:pt x="18821" y="401265"/>
                </a:lnTo>
                <a:cubicBezTo>
                  <a:pt x="18821" y="401265"/>
                  <a:pt x="582" y="401265"/>
                  <a:pt x="582" y="383026"/>
                </a:cubicBezTo>
                <a:lnTo>
                  <a:pt x="582" y="273590"/>
                </a:lnTo>
                <a:cubicBezTo>
                  <a:pt x="582" y="273590"/>
                  <a:pt x="582" y="255351"/>
                  <a:pt x="18821" y="255351"/>
                </a:cubicBezTo>
                <a:moveTo>
                  <a:pt x="37060" y="419505"/>
                </a:moveTo>
                <a:lnTo>
                  <a:pt x="37060" y="401265"/>
                </a:lnTo>
                <a:moveTo>
                  <a:pt x="310651" y="419505"/>
                </a:moveTo>
                <a:lnTo>
                  <a:pt x="310651" y="401265"/>
                </a:lnTo>
                <a:moveTo>
                  <a:pt x="173855" y="401265"/>
                </a:moveTo>
                <a:lnTo>
                  <a:pt x="173855" y="255351"/>
                </a:lnTo>
                <a:moveTo>
                  <a:pt x="328890" y="145914"/>
                </a:moveTo>
                <a:lnTo>
                  <a:pt x="328890" y="88387"/>
                </a:lnTo>
                <a:moveTo>
                  <a:pt x="18821" y="145914"/>
                </a:moveTo>
                <a:lnTo>
                  <a:pt x="18821" y="88387"/>
                </a:lnTo>
                <a:moveTo>
                  <a:pt x="328890" y="255351"/>
                </a:moveTo>
                <a:lnTo>
                  <a:pt x="328890" y="179584"/>
                </a:lnTo>
                <a:moveTo>
                  <a:pt x="18821" y="255351"/>
                </a:moveTo>
                <a:lnTo>
                  <a:pt x="18821" y="179584"/>
                </a:lnTo>
                <a:moveTo>
                  <a:pt x="18821" y="0"/>
                </a:moveTo>
                <a:lnTo>
                  <a:pt x="18821" y="54718"/>
                </a:lnTo>
                <a:moveTo>
                  <a:pt x="328890" y="54718"/>
                </a:moveTo>
                <a:lnTo>
                  <a:pt x="328890" y="0"/>
                </a:lnTo>
                <a:moveTo>
                  <a:pt x="110018" y="314519"/>
                </a:moveTo>
                <a:cubicBezTo>
                  <a:pt x="107499" y="314519"/>
                  <a:pt x="105458" y="316561"/>
                  <a:pt x="105458" y="319079"/>
                </a:cubicBezTo>
                <a:cubicBezTo>
                  <a:pt x="105458" y="321597"/>
                  <a:pt x="107499" y="323639"/>
                  <a:pt x="110018" y="323639"/>
                </a:cubicBezTo>
                <a:cubicBezTo>
                  <a:pt x="112536" y="323639"/>
                  <a:pt x="114578" y="321597"/>
                  <a:pt x="114578" y="319079"/>
                </a:cubicBezTo>
                <a:cubicBezTo>
                  <a:pt x="114578" y="316561"/>
                  <a:pt x="112536" y="314519"/>
                  <a:pt x="110018" y="314519"/>
                </a:cubicBezTo>
                <a:moveTo>
                  <a:pt x="237693" y="314519"/>
                </a:moveTo>
                <a:cubicBezTo>
                  <a:pt x="235175" y="314519"/>
                  <a:pt x="233133" y="316561"/>
                  <a:pt x="233133" y="319079"/>
                </a:cubicBezTo>
                <a:cubicBezTo>
                  <a:pt x="233133" y="321597"/>
                  <a:pt x="235175" y="323639"/>
                  <a:pt x="237693" y="323639"/>
                </a:cubicBezTo>
                <a:cubicBezTo>
                  <a:pt x="240212" y="323639"/>
                  <a:pt x="242253" y="321597"/>
                  <a:pt x="242253" y="319079"/>
                </a:cubicBezTo>
                <a:cubicBezTo>
                  <a:pt x="242253" y="316561"/>
                  <a:pt x="240212" y="314519"/>
                  <a:pt x="237693" y="314519"/>
                </a:cubicBezTo>
                <a:moveTo>
                  <a:pt x="334362" y="83901"/>
                </a:moveTo>
                <a:cubicBezTo>
                  <a:pt x="330709" y="88236"/>
                  <a:pt x="325431" y="90875"/>
                  <a:pt x="319770" y="91196"/>
                </a:cubicBezTo>
                <a:lnTo>
                  <a:pt x="27941" y="91196"/>
                </a:lnTo>
                <a:cubicBezTo>
                  <a:pt x="22280" y="90875"/>
                  <a:pt x="17003" y="88236"/>
                  <a:pt x="13349" y="83901"/>
                </a:cubicBezTo>
                <a:lnTo>
                  <a:pt x="2405" y="69309"/>
                </a:lnTo>
                <a:cubicBezTo>
                  <a:pt x="333" y="66546"/>
                  <a:pt x="0" y="62848"/>
                  <a:pt x="1544" y="59759"/>
                </a:cubicBezTo>
                <a:cubicBezTo>
                  <a:pt x="3089" y="56669"/>
                  <a:pt x="6247" y="54718"/>
                  <a:pt x="9701" y="54718"/>
                </a:cubicBezTo>
                <a:lnTo>
                  <a:pt x="338010" y="54718"/>
                </a:lnTo>
                <a:cubicBezTo>
                  <a:pt x="341464" y="54718"/>
                  <a:pt x="344622" y="56669"/>
                  <a:pt x="346167" y="59759"/>
                </a:cubicBezTo>
                <a:cubicBezTo>
                  <a:pt x="347711" y="62848"/>
                  <a:pt x="347378" y="66546"/>
                  <a:pt x="345305" y="69309"/>
                </a:cubicBezTo>
                <a:close/>
                <a:moveTo>
                  <a:pt x="334362" y="175097"/>
                </a:moveTo>
                <a:cubicBezTo>
                  <a:pt x="330709" y="179433"/>
                  <a:pt x="325431" y="182072"/>
                  <a:pt x="319770" y="182393"/>
                </a:cubicBezTo>
                <a:lnTo>
                  <a:pt x="27941" y="182393"/>
                </a:lnTo>
                <a:cubicBezTo>
                  <a:pt x="22280" y="182072"/>
                  <a:pt x="17003" y="179433"/>
                  <a:pt x="13349" y="175097"/>
                </a:cubicBezTo>
                <a:lnTo>
                  <a:pt x="2405" y="160506"/>
                </a:lnTo>
                <a:cubicBezTo>
                  <a:pt x="333" y="157742"/>
                  <a:pt x="0" y="154045"/>
                  <a:pt x="1544" y="150956"/>
                </a:cubicBezTo>
                <a:cubicBezTo>
                  <a:pt x="3089" y="147866"/>
                  <a:pt x="6247" y="145914"/>
                  <a:pt x="9701" y="145914"/>
                </a:cubicBezTo>
                <a:lnTo>
                  <a:pt x="338010" y="145914"/>
                </a:lnTo>
                <a:cubicBezTo>
                  <a:pt x="341464" y="145914"/>
                  <a:pt x="344622" y="147866"/>
                  <a:pt x="346167" y="150956"/>
                </a:cubicBezTo>
                <a:cubicBezTo>
                  <a:pt x="347711" y="154045"/>
                  <a:pt x="347378" y="157742"/>
                  <a:pt x="345305" y="160506"/>
                </a:cubicBezTo>
                <a:close/>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64" name="Rounded Rectangle 54">
            <a:extLst>
              <a:ext uri="{FF2B5EF4-FFF2-40B4-BE49-F238E27FC236}">
                <a16:creationId xmlns:a16="http://schemas.microsoft.com/office/drawing/2014/main" id="{517994BB-7B09-40AE-010C-CD1F38A4E8F2}"/>
              </a:ext>
            </a:extLst>
          </p:cNvPr>
          <p:cNvSpPr/>
          <p:nvPr/>
        </p:nvSpPr>
        <p:spPr>
          <a:xfrm>
            <a:off x="6096780" y="3820400"/>
            <a:ext cx="852696" cy="482978"/>
          </a:xfrm>
          <a:custGeom>
            <a:avLst/>
            <a:gdLst/>
            <a:ahLst/>
            <a:cxnLst/>
            <a:rect l="0" t="0" r="0" b="0"/>
            <a:pathLst>
              <a:path w="419505" h="401265">
                <a:moveTo>
                  <a:pt x="419505" y="401265"/>
                </a:moveTo>
                <a:lnTo>
                  <a:pt x="0" y="401265"/>
                </a:lnTo>
                <a:moveTo>
                  <a:pt x="346474" y="401265"/>
                </a:moveTo>
                <a:lnTo>
                  <a:pt x="346474" y="355667"/>
                </a:lnTo>
                <a:cubicBezTo>
                  <a:pt x="346474" y="350630"/>
                  <a:pt x="350557" y="346547"/>
                  <a:pt x="355594" y="346547"/>
                </a:cubicBezTo>
                <a:lnTo>
                  <a:pt x="392073" y="346547"/>
                </a:lnTo>
                <a:cubicBezTo>
                  <a:pt x="397109" y="346547"/>
                  <a:pt x="401193" y="350630"/>
                  <a:pt x="401193" y="355667"/>
                </a:cubicBezTo>
                <a:lnTo>
                  <a:pt x="401193" y="401265"/>
                </a:lnTo>
                <a:moveTo>
                  <a:pt x="237038" y="401265"/>
                </a:moveTo>
                <a:lnTo>
                  <a:pt x="237038" y="282710"/>
                </a:lnTo>
                <a:cubicBezTo>
                  <a:pt x="237038" y="277673"/>
                  <a:pt x="241121" y="273590"/>
                  <a:pt x="246158" y="273590"/>
                </a:cubicBezTo>
                <a:lnTo>
                  <a:pt x="282637" y="273590"/>
                </a:lnTo>
                <a:cubicBezTo>
                  <a:pt x="287673" y="273590"/>
                  <a:pt x="291756" y="277673"/>
                  <a:pt x="291756" y="282710"/>
                </a:cubicBezTo>
                <a:lnTo>
                  <a:pt x="291756" y="401265"/>
                </a:lnTo>
                <a:moveTo>
                  <a:pt x="127602" y="401265"/>
                </a:moveTo>
                <a:lnTo>
                  <a:pt x="127602" y="209752"/>
                </a:lnTo>
                <a:cubicBezTo>
                  <a:pt x="127602" y="204716"/>
                  <a:pt x="131685" y="200632"/>
                  <a:pt x="136722" y="200632"/>
                </a:cubicBezTo>
                <a:lnTo>
                  <a:pt x="173200" y="200632"/>
                </a:lnTo>
                <a:cubicBezTo>
                  <a:pt x="178237" y="200632"/>
                  <a:pt x="182320" y="204716"/>
                  <a:pt x="182320" y="209752"/>
                </a:cubicBezTo>
                <a:lnTo>
                  <a:pt x="182320" y="401265"/>
                </a:lnTo>
                <a:moveTo>
                  <a:pt x="18166" y="401265"/>
                </a:moveTo>
                <a:lnTo>
                  <a:pt x="18166" y="136795"/>
                </a:lnTo>
                <a:cubicBezTo>
                  <a:pt x="18166" y="131758"/>
                  <a:pt x="22249" y="127675"/>
                  <a:pt x="27286" y="127675"/>
                </a:cubicBezTo>
                <a:lnTo>
                  <a:pt x="63764" y="127675"/>
                </a:lnTo>
                <a:cubicBezTo>
                  <a:pt x="68801" y="127675"/>
                  <a:pt x="72884" y="131758"/>
                  <a:pt x="72884" y="136795"/>
                </a:cubicBezTo>
                <a:lnTo>
                  <a:pt x="72884" y="401265"/>
                </a:lnTo>
                <a:moveTo>
                  <a:pt x="373906" y="218872"/>
                </a:moveTo>
                <a:lnTo>
                  <a:pt x="45598" y="0"/>
                </a:lnTo>
                <a:moveTo>
                  <a:pt x="364787" y="145914"/>
                </a:moveTo>
                <a:lnTo>
                  <a:pt x="373906" y="218872"/>
                </a:lnTo>
                <a:lnTo>
                  <a:pt x="300949" y="227992"/>
                </a:lnTo>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65" name="Rounded Rectangle 55">
            <a:extLst>
              <a:ext uri="{FF2B5EF4-FFF2-40B4-BE49-F238E27FC236}">
                <a16:creationId xmlns:a16="http://schemas.microsoft.com/office/drawing/2014/main" id="{0B9A9ED2-20D1-C6A5-F206-0BC6575F6464}"/>
              </a:ext>
            </a:extLst>
          </p:cNvPr>
          <p:cNvSpPr/>
          <p:nvPr/>
        </p:nvSpPr>
        <p:spPr>
          <a:xfrm>
            <a:off x="8302658" y="3840921"/>
            <a:ext cx="770779" cy="517665"/>
          </a:xfrm>
          <a:custGeom>
            <a:avLst/>
            <a:gdLst/>
            <a:ahLst/>
            <a:cxnLst/>
            <a:rect l="0" t="0" r="0" b="0"/>
            <a:pathLst>
              <a:path w="401265" h="419505">
                <a:moveTo>
                  <a:pt x="246231" y="200632"/>
                </a:moveTo>
                <a:lnTo>
                  <a:pt x="392146" y="200632"/>
                </a:lnTo>
                <a:cubicBezTo>
                  <a:pt x="392146" y="200632"/>
                  <a:pt x="401265" y="200632"/>
                  <a:pt x="401265" y="209752"/>
                </a:cubicBezTo>
                <a:lnTo>
                  <a:pt x="401265" y="246231"/>
                </a:lnTo>
                <a:cubicBezTo>
                  <a:pt x="401265" y="246231"/>
                  <a:pt x="401265" y="255351"/>
                  <a:pt x="392146" y="255351"/>
                </a:cubicBezTo>
                <a:lnTo>
                  <a:pt x="246231" y="255351"/>
                </a:lnTo>
                <a:cubicBezTo>
                  <a:pt x="246231" y="255351"/>
                  <a:pt x="237111" y="255351"/>
                  <a:pt x="237111" y="246231"/>
                </a:cubicBezTo>
                <a:lnTo>
                  <a:pt x="237111" y="209752"/>
                </a:lnTo>
                <a:cubicBezTo>
                  <a:pt x="237111" y="209752"/>
                  <a:pt x="237111" y="200632"/>
                  <a:pt x="246231" y="200632"/>
                </a:cubicBezTo>
                <a:moveTo>
                  <a:pt x="227992" y="255351"/>
                </a:moveTo>
                <a:lnTo>
                  <a:pt x="373906" y="255351"/>
                </a:lnTo>
                <a:cubicBezTo>
                  <a:pt x="373906" y="255351"/>
                  <a:pt x="383026" y="255351"/>
                  <a:pt x="383026" y="264470"/>
                </a:cubicBezTo>
                <a:lnTo>
                  <a:pt x="383026" y="300949"/>
                </a:lnTo>
                <a:cubicBezTo>
                  <a:pt x="383026" y="300949"/>
                  <a:pt x="383026" y="310069"/>
                  <a:pt x="373906" y="310069"/>
                </a:cubicBezTo>
                <a:lnTo>
                  <a:pt x="227992" y="310069"/>
                </a:lnTo>
                <a:cubicBezTo>
                  <a:pt x="227992" y="310069"/>
                  <a:pt x="218872" y="310069"/>
                  <a:pt x="218872" y="300949"/>
                </a:cubicBezTo>
                <a:lnTo>
                  <a:pt x="218872" y="264470"/>
                </a:lnTo>
                <a:cubicBezTo>
                  <a:pt x="218872" y="264470"/>
                  <a:pt x="218872" y="255351"/>
                  <a:pt x="227992" y="255351"/>
                </a:cubicBezTo>
                <a:moveTo>
                  <a:pt x="246231" y="310069"/>
                </a:moveTo>
                <a:lnTo>
                  <a:pt x="392146" y="310069"/>
                </a:lnTo>
                <a:cubicBezTo>
                  <a:pt x="392146" y="310069"/>
                  <a:pt x="401265" y="310069"/>
                  <a:pt x="401265" y="319188"/>
                </a:cubicBezTo>
                <a:lnTo>
                  <a:pt x="401265" y="355667"/>
                </a:lnTo>
                <a:cubicBezTo>
                  <a:pt x="401265" y="355667"/>
                  <a:pt x="401265" y="364787"/>
                  <a:pt x="392146" y="364787"/>
                </a:cubicBezTo>
                <a:lnTo>
                  <a:pt x="246231" y="364787"/>
                </a:lnTo>
                <a:cubicBezTo>
                  <a:pt x="246231" y="364787"/>
                  <a:pt x="237111" y="364787"/>
                  <a:pt x="237111" y="355667"/>
                </a:cubicBezTo>
                <a:lnTo>
                  <a:pt x="237111" y="319188"/>
                </a:lnTo>
                <a:cubicBezTo>
                  <a:pt x="237111" y="319188"/>
                  <a:pt x="237111" y="310069"/>
                  <a:pt x="246231" y="310069"/>
                </a:cubicBezTo>
                <a:moveTo>
                  <a:pt x="227992" y="364787"/>
                </a:moveTo>
                <a:lnTo>
                  <a:pt x="373906" y="364787"/>
                </a:lnTo>
                <a:cubicBezTo>
                  <a:pt x="373906" y="364787"/>
                  <a:pt x="383026" y="364787"/>
                  <a:pt x="383026" y="373906"/>
                </a:cubicBezTo>
                <a:lnTo>
                  <a:pt x="383026" y="410385"/>
                </a:lnTo>
                <a:cubicBezTo>
                  <a:pt x="383026" y="410385"/>
                  <a:pt x="383026" y="419505"/>
                  <a:pt x="373906" y="419505"/>
                </a:cubicBezTo>
                <a:lnTo>
                  <a:pt x="227992" y="419505"/>
                </a:lnTo>
                <a:cubicBezTo>
                  <a:pt x="227992" y="419505"/>
                  <a:pt x="218872" y="419505"/>
                  <a:pt x="218872" y="410385"/>
                </a:cubicBezTo>
                <a:lnTo>
                  <a:pt x="218872" y="373906"/>
                </a:lnTo>
                <a:cubicBezTo>
                  <a:pt x="218872" y="373906"/>
                  <a:pt x="218872" y="364787"/>
                  <a:pt x="227992" y="364787"/>
                </a:cubicBezTo>
                <a:moveTo>
                  <a:pt x="9119" y="310069"/>
                </a:moveTo>
                <a:lnTo>
                  <a:pt x="155034" y="310069"/>
                </a:lnTo>
                <a:cubicBezTo>
                  <a:pt x="155034" y="310069"/>
                  <a:pt x="164154" y="310069"/>
                  <a:pt x="164154" y="319188"/>
                </a:cubicBezTo>
                <a:lnTo>
                  <a:pt x="164154" y="355667"/>
                </a:lnTo>
                <a:cubicBezTo>
                  <a:pt x="164154" y="355667"/>
                  <a:pt x="164154" y="364787"/>
                  <a:pt x="155034" y="364787"/>
                </a:cubicBezTo>
                <a:lnTo>
                  <a:pt x="9119" y="364787"/>
                </a:lnTo>
                <a:cubicBezTo>
                  <a:pt x="9119" y="364787"/>
                  <a:pt x="0" y="364787"/>
                  <a:pt x="0" y="355667"/>
                </a:cubicBezTo>
                <a:lnTo>
                  <a:pt x="0" y="319188"/>
                </a:lnTo>
                <a:cubicBezTo>
                  <a:pt x="0" y="319188"/>
                  <a:pt x="0" y="310069"/>
                  <a:pt x="9119" y="310069"/>
                </a:cubicBezTo>
                <a:moveTo>
                  <a:pt x="27359" y="364787"/>
                </a:moveTo>
                <a:lnTo>
                  <a:pt x="173273" y="364787"/>
                </a:lnTo>
                <a:cubicBezTo>
                  <a:pt x="173273" y="364787"/>
                  <a:pt x="182393" y="364787"/>
                  <a:pt x="182393" y="373906"/>
                </a:cubicBezTo>
                <a:lnTo>
                  <a:pt x="182393" y="410385"/>
                </a:lnTo>
                <a:cubicBezTo>
                  <a:pt x="182393" y="410385"/>
                  <a:pt x="182393" y="419505"/>
                  <a:pt x="173273" y="419505"/>
                </a:cubicBezTo>
                <a:lnTo>
                  <a:pt x="27359" y="419505"/>
                </a:lnTo>
                <a:cubicBezTo>
                  <a:pt x="27359" y="419505"/>
                  <a:pt x="18239" y="419505"/>
                  <a:pt x="18239" y="410385"/>
                </a:cubicBezTo>
                <a:lnTo>
                  <a:pt x="18239" y="373906"/>
                </a:lnTo>
                <a:cubicBezTo>
                  <a:pt x="18239" y="373906"/>
                  <a:pt x="18239" y="364787"/>
                  <a:pt x="27359" y="364787"/>
                </a:cubicBezTo>
                <a:moveTo>
                  <a:pt x="9046" y="237111"/>
                </a:moveTo>
                <a:lnTo>
                  <a:pt x="161728" y="84502"/>
                </a:lnTo>
                <a:cubicBezTo>
                  <a:pt x="168292" y="77959"/>
                  <a:pt x="178719" y="77379"/>
                  <a:pt x="185968" y="83153"/>
                </a:cubicBezTo>
                <a:lnTo>
                  <a:pt x="251247" y="135372"/>
                </a:lnTo>
                <a:cubicBezTo>
                  <a:pt x="258693" y="141302"/>
                  <a:pt x="269448" y="140507"/>
                  <a:pt x="275943" y="133548"/>
                </a:cubicBezTo>
                <a:lnTo>
                  <a:pt x="401192" y="0"/>
                </a:lnTo>
                <a:moveTo>
                  <a:pt x="273590" y="0"/>
                </a:moveTo>
                <a:lnTo>
                  <a:pt x="401265" y="0"/>
                </a:lnTo>
                <a:lnTo>
                  <a:pt x="401265" y="118555"/>
                </a:lnTo>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66" name="Rounded Rectangle 56">
            <a:extLst>
              <a:ext uri="{FF2B5EF4-FFF2-40B4-BE49-F238E27FC236}">
                <a16:creationId xmlns:a16="http://schemas.microsoft.com/office/drawing/2014/main" id="{D7BB6B96-B803-DB66-FAF9-DA30A7CB2C37}"/>
              </a:ext>
            </a:extLst>
          </p:cNvPr>
          <p:cNvSpPr/>
          <p:nvPr/>
        </p:nvSpPr>
        <p:spPr>
          <a:xfrm>
            <a:off x="10261684" y="3616381"/>
            <a:ext cx="1065959" cy="718961"/>
          </a:xfrm>
          <a:custGeom>
            <a:avLst/>
            <a:gdLst/>
            <a:ahLst/>
            <a:cxnLst/>
            <a:rect l="0" t="0" r="0" b="0"/>
            <a:pathLst>
              <a:path w="420403" h="419511">
                <a:moveTo>
                  <a:pt x="256249" y="337434"/>
                </a:moveTo>
                <a:lnTo>
                  <a:pt x="256249" y="145921"/>
                </a:lnTo>
                <a:lnTo>
                  <a:pt x="347446" y="145921"/>
                </a:lnTo>
                <a:cubicBezTo>
                  <a:pt x="387739" y="145921"/>
                  <a:pt x="420403" y="178585"/>
                  <a:pt x="420403" y="218878"/>
                </a:cubicBezTo>
                <a:lnTo>
                  <a:pt x="420403" y="364793"/>
                </a:lnTo>
                <a:cubicBezTo>
                  <a:pt x="420403" y="374866"/>
                  <a:pt x="412237" y="383032"/>
                  <a:pt x="402164" y="383032"/>
                </a:cubicBezTo>
                <a:lnTo>
                  <a:pt x="383925" y="383032"/>
                </a:lnTo>
                <a:moveTo>
                  <a:pt x="274488" y="383032"/>
                </a:moveTo>
                <a:cubicBezTo>
                  <a:pt x="274488" y="362886"/>
                  <a:pt x="290820" y="346554"/>
                  <a:pt x="310967" y="346554"/>
                </a:cubicBezTo>
                <a:cubicBezTo>
                  <a:pt x="331114" y="346554"/>
                  <a:pt x="347446" y="362886"/>
                  <a:pt x="347446" y="383032"/>
                </a:cubicBezTo>
                <a:cubicBezTo>
                  <a:pt x="347446" y="403179"/>
                  <a:pt x="331114" y="419511"/>
                  <a:pt x="310967" y="419511"/>
                </a:cubicBezTo>
                <a:cubicBezTo>
                  <a:pt x="290820" y="419511"/>
                  <a:pt x="274488" y="403179"/>
                  <a:pt x="274488" y="383032"/>
                </a:cubicBezTo>
                <a:moveTo>
                  <a:pt x="37377" y="383032"/>
                </a:moveTo>
                <a:cubicBezTo>
                  <a:pt x="37377" y="362886"/>
                  <a:pt x="53709" y="346554"/>
                  <a:pt x="73855" y="346554"/>
                </a:cubicBezTo>
                <a:cubicBezTo>
                  <a:pt x="94002" y="346554"/>
                  <a:pt x="110334" y="362886"/>
                  <a:pt x="110334" y="383032"/>
                </a:cubicBezTo>
                <a:cubicBezTo>
                  <a:pt x="110334" y="403179"/>
                  <a:pt x="94002" y="419511"/>
                  <a:pt x="73855" y="419511"/>
                </a:cubicBezTo>
                <a:cubicBezTo>
                  <a:pt x="53709" y="419511"/>
                  <a:pt x="37377" y="403179"/>
                  <a:pt x="37377" y="383032"/>
                </a:cubicBezTo>
                <a:moveTo>
                  <a:pt x="898" y="355673"/>
                </a:moveTo>
                <a:lnTo>
                  <a:pt x="898" y="328314"/>
                </a:lnTo>
                <a:cubicBezTo>
                  <a:pt x="898" y="318241"/>
                  <a:pt x="9064" y="310075"/>
                  <a:pt x="19137" y="310075"/>
                </a:cubicBezTo>
                <a:lnTo>
                  <a:pt x="256249" y="310075"/>
                </a:lnTo>
                <a:moveTo>
                  <a:pt x="310967" y="145921"/>
                </a:moveTo>
                <a:lnTo>
                  <a:pt x="310967" y="237117"/>
                </a:lnTo>
                <a:cubicBezTo>
                  <a:pt x="310967" y="247191"/>
                  <a:pt x="319133" y="255357"/>
                  <a:pt x="329206" y="255357"/>
                </a:cubicBezTo>
                <a:lnTo>
                  <a:pt x="420403" y="255357"/>
                </a:lnTo>
                <a:moveTo>
                  <a:pt x="256249" y="91203"/>
                </a:moveTo>
                <a:lnTo>
                  <a:pt x="256249" y="145921"/>
                </a:lnTo>
                <a:moveTo>
                  <a:pt x="274488" y="383032"/>
                </a:moveTo>
                <a:lnTo>
                  <a:pt x="146813" y="383032"/>
                </a:lnTo>
                <a:moveTo>
                  <a:pt x="383925" y="337434"/>
                </a:moveTo>
                <a:lnTo>
                  <a:pt x="420403" y="337434"/>
                </a:lnTo>
                <a:moveTo>
                  <a:pt x="92095" y="54724"/>
                </a:moveTo>
                <a:lnTo>
                  <a:pt x="92095" y="100322"/>
                </a:lnTo>
                <a:moveTo>
                  <a:pt x="180712" y="173455"/>
                </a:moveTo>
                <a:cubicBezTo>
                  <a:pt x="177435" y="178989"/>
                  <a:pt x="171484" y="182388"/>
                  <a:pt x="165052" y="182399"/>
                </a:cubicBezTo>
                <a:lnTo>
                  <a:pt x="19137" y="182399"/>
                </a:lnTo>
                <a:cubicBezTo>
                  <a:pt x="12692" y="182413"/>
                  <a:pt x="6718" y="179025"/>
                  <a:pt x="3423" y="173486"/>
                </a:cubicBezTo>
                <a:cubicBezTo>
                  <a:pt x="127" y="167948"/>
                  <a:pt x="0" y="161081"/>
                  <a:pt x="3087" y="155423"/>
                </a:cubicBezTo>
                <a:lnTo>
                  <a:pt x="76044" y="9508"/>
                </a:lnTo>
                <a:cubicBezTo>
                  <a:pt x="79240" y="3647"/>
                  <a:pt x="85382" y="0"/>
                  <a:pt x="92058" y="0"/>
                </a:cubicBezTo>
                <a:cubicBezTo>
                  <a:pt x="98734" y="0"/>
                  <a:pt x="104877" y="3647"/>
                  <a:pt x="108072" y="9508"/>
                </a:cubicBezTo>
                <a:lnTo>
                  <a:pt x="181030" y="155423"/>
                </a:lnTo>
                <a:cubicBezTo>
                  <a:pt x="184111" y="161069"/>
                  <a:pt x="183990" y="167921"/>
                  <a:pt x="180712" y="173455"/>
                </a:cubicBezTo>
                <a:close/>
                <a:moveTo>
                  <a:pt x="92095" y="132241"/>
                </a:moveTo>
                <a:cubicBezTo>
                  <a:pt x="89576" y="132241"/>
                  <a:pt x="87535" y="134283"/>
                  <a:pt x="87535" y="136801"/>
                </a:cubicBezTo>
                <a:cubicBezTo>
                  <a:pt x="87535" y="139319"/>
                  <a:pt x="89576" y="141361"/>
                  <a:pt x="92095" y="141361"/>
                </a:cubicBezTo>
                <a:cubicBezTo>
                  <a:pt x="94613" y="141361"/>
                  <a:pt x="96655" y="139319"/>
                  <a:pt x="96655" y="136801"/>
                </a:cubicBezTo>
                <a:cubicBezTo>
                  <a:pt x="96655" y="134283"/>
                  <a:pt x="94613" y="132241"/>
                  <a:pt x="92095" y="132241"/>
                </a:cubicBezTo>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67" name="Rounded Rectangle 57">
            <a:extLst>
              <a:ext uri="{FF2B5EF4-FFF2-40B4-BE49-F238E27FC236}">
                <a16:creationId xmlns:a16="http://schemas.microsoft.com/office/drawing/2014/main" id="{ED32D184-1C1A-040B-F13C-3DD632ECD97F}"/>
              </a:ext>
            </a:extLst>
          </p:cNvPr>
          <p:cNvSpPr/>
          <p:nvPr/>
        </p:nvSpPr>
        <p:spPr>
          <a:xfrm>
            <a:off x="2979722" y="4681345"/>
            <a:ext cx="826159" cy="835967"/>
          </a:xfrm>
          <a:custGeom>
            <a:avLst/>
            <a:gdLst/>
            <a:ahLst/>
            <a:cxnLst/>
            <a:rect l="0" t="0" r="0" b="0"/>
            <a:pathLst>
              <a:path w="366664" h="413638">
                <a:moveTo>
                  <a:pt x="343865" y="231051"/>
                </a:moveTo>
                <a:cubicBezTo>
                  <a:pt x="356259" y="230858"/>
                  <a:pt x="366464" y="240745"/>
                  <a:pt x="366664" y="253139"/>
                </a:cubicBezTo>
                <a:lnTo>
                  <a:pt x="366664" y="391357"/>
                </a:lnTo>
                <a:cubicBezTo>
                  <a:pt x="366464" y="403751"/>
                  <a:pt x="356259" y="413638"/>
                  <a:pt x="343865" y="413445"/>
                </a:cubicBezTo>
                <a:lnTo>
                  <a:pt x="252668" y="413445"/>
                </a:lnTo>
                <a:cubicBezTo>
                  <a:pt x="240274" y="413638"/>
                  <a:pt x="230069" y="403751"/>
                  <a:pt x="229869" y="391357"/>
                </a:cubicBezTo>
                <a:lnTo>
                  <a:pt x="229869" y="253139"/>
                </a:lnTo>
                <a:cubicBezTo>
                  <a:pt x="230069" y="240745"/>
                  <a:pt x="240274" y="230858"/>
                  <a:pt x="252668" y="231051"/>
                </a:cubicBezTo>
                <a:lnTo>
                  <a:pt x="264068" y="231051"/>
                </a:lnTo>
                <a:lnTo>
                  <a:pt x="264068" y="203692"/>
                </a:lnTo>
                <a:lnTo>
                  <a:pt x="332465" y="203692"/>
                </a:lnTo>
                <a:lnTo>
                  <a:pt x="332465" y="231051"/>
                </a:lnTo>
                <a:close/>
                <a:moveTo>
                  <a:pt x="366664" y="304009"/>
                </a:moveTo>
                <a:lnTo>
                  <a:pt x="229869" y="304009"/>
                </a:lnTo>
                <a:moveTo>
                  <a:pt x="184271" y="301455"/>
                </a:moveTo>
                <a:cubicBezTo>
                  <a:pt x="123834" y="312991"/>
                  <a:pt x="62656" y="285378"/>
                  <a:pt x="31328" y="232423"/>
                </a:cubicBezTo>
                <a:cubicBezTo>
                  <a:pt x="0" y="179469"/>
                  <a:pt x="5255" y="112553"/>
                  <a:pt x="44466" y="65138"/>
                </a:cubicBezTo>
                <a:cubicBezTo>
                  <a:pt x="83676" y="17724"/>
                  <a:pt x="148416" y="0"/>
                  <a:pt x="206310" y="20829"/>
                </a:cubicBezTo>
                <a:cubicBezTo>
                  <a:pt x="264204" y="41659"/>
                  <a:pt x="302812" y="96566"/>
                  <a:pt x="302826" y="158094"/>
                </a:cubicBezTo>
                <a:moveTo>
                  <a:pt x="98546" y="99728"/>
                </a:moveTo>
                <a:lnTo>
                  <a:pt x="156911" y="172685"/>
                </a:lnTo>
                <a:lnTo>
                  <a:pt x="200686" y="128911"/>
                </a:lnTo>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68" name="Rounded Rectangle 58">
            <a:extLst>
              <a:ext uri="{FF2B5EF4-FFF2-40B4-BE49-F238E27FC236}">
                <a16:creationId xmlns:a16="http://schemas.microsoft.com/office/drawing/2014/main" id="{423A51ED-F430-687B-6DDF-31154610B890}"/>
              </a:ext>
            </a:extLst>
          </p:cNvPr>
          <p:cNvSpPr/>
          <p:nvPr/>
        </p:nvSpPr>
        <p:spPr>
          <a:xfrm>
            <a:off x="5129027" y="4596852"/>
            <a:ext cx="884236" cy="1091157"/>
          </a:xfrm>
          <a:custGeom>
            <a:avLst/>
            <a:gdLst/>
            <a:ahLst/>
            <a:cxnLst/>
            <a:rect l="0" t="0" r="0" b="0"/>
            <a:pathLst>
              <a:path w="401290" h="419875">
                <a:moveTo>
                  <a:pt x="18263" y="100686"/>
                </a:moveTo>
                <a:lnTo>
                  <a:pt x="18263" y="346917"/>
                </a:lnTo>
                <a:moveTo>
                  <a:pt x="383050" y="100686"/>
                </a:moveTo>
                <a:lnTo>
                  <a:pt x="383050" y="346917"/>
                </a:lnTo>
                <a:moveTo>
                  <a:pt x="82101" y="292199"/>
                </a:moveTo>
                <a:lnTo>
                  <a:pt x="200657" y="292199"/>
                </a:lnTo>
                <a:lnTo>
                  <a:pt x="200657" y="292199"/>
                </a:lnTo>
                <a:lnTo>
                  <a:pt x="200657" y="419875"/>
                </a:lnTo>
                <a:lnTo>
                  <a:pt x="200657" y="419875"/>
                </a:lnTo>
                <a:lnTo>
                  <a:pt x="82101" y="419875"/>
                </a:lnTo>
                <a:cubicBezTo>
                  <a:pt x="77064" y="419875"/>
                  <a:pt x="72981" y="415792"/>
                  <a:pt x="72981" y="410755"/>
                </a:cubicBezTo>
                <a:lnTo>
                  <a:pt x="72981" y="301319"/>
                </a:lnTo>
                <a:cubicBezTo>
                  <a:pt x="72981" y="296282"/>
                  <a:pt x="77064" y="292199"/>
                  <a:pt x="82101" y="292199"/>
                </a:cubicBezTo>
                <a:close/>
                <a:moveTo>
                  <a:pt x="200657" y="292199"/>
                </a:moveTo>
                <a:lnTo>
                  <a:pt x="319213" y="292199"/>
                </a:lnTo>
                <a:cubicBezTo>
                  <a:pt x="324249" y="292199"/>
                  <a:pt x="328332" y="296282"/>
                  <a:pt x="328332" y="301319"/>
                </a:cubicBezTo>
                <a:lnTo>
                  <a:pt x="328332" y="410755"/>
                </a:lnTo>
                <a:cubicBezTo>
                  <a:pt x="328332" y="415792"/>
                  <a:pt x="324249" y="419875"/>
                  <a:pt x="319213" y="419875"/>
                </a:cubicBezTo>
                <a:lnTo>
                  <a:pt x="200657" y="419875"/>
                </a:lnTo>
                <a:lnTo>
                  <a:pt x="200657" y="419875"/>
                </a:lnTo>
                <a:lnTo>
                  <a:pt x="200657" y="292199"/>
                </a:lnTo>
                <a:close/>
                <a:moveTo>
                  <a:pt x="145939" y="164524"/>
                </a:moveTo>
                <a:lnTo>
                  <a:pt x="255375" y="164524"/>
                </a:lnTo>
                <a:cubicBezTo>
                  <a:pt x="260411" y="164524"/>
                  <a:pt x="264494" y="168607"/>
                  <a:pt x="264494" y="173643"/>
                </a:cubicBezTo>
                <a:lnTo>
                  <a:pt x="264494" y="292199"/>
                </a:lnTo>
                <a:lnTo>
                  <a:pt x="264494" y="292199"/>
                </a:lnTo>
                <a:lnTo>
                  <a:pt x="136819" y="292199"/>
                </a:lnTo>
                <a:lnTo>
                  <a:pt x="136819" y="292199"/>
                </a:lnTo>
                <a:lnTo>
                  <a:pt x="136819" y="173643"/>
                </a:lnTo>
                <a:cubicBezTo>
                  <a:pt x="136819" y="168607"/>
                  <a:pt x="140902" y="164524"/>
                  <a:pt x="145939" y="164524"/>
                </a:cubicBezTo>
                <a:close/>
                <a:moveTo>
                  <a:pt x="173298" y="164524"/>
                </a:moveTo>
                <a:lnTo>
                  <a:pt x="173298" y="210122"/>
                </a:lnTo>
                <a:cubicBezTo>
                  <a:pt x="173298" y="215159"/>
                  <a:pt x="177381" y="219242"/>
                  <a:pt x="182417" y="219242"/>
                </a:cubicBezTo>
                <a:lnTo>
                  <a:pt x="218896" y="219242"/>
                </a:lnTo>
                <a:cubicBezTo>
                  <a:pt x="223933" y="219242"/>
                  <a:pt x="228016" y="215159"/>
                  <a:pt x="228016" y="210122"/>
                </a:cubicBezTo>
                <a:lnTo>
                  <a:pt x="228016" y="164524"/>
                </a:lnTo>
                <a:lnTo>
                  <a:pt x="228016" y="164524"/>
                </a:lnTo>
                <a:lnTo>
                  <a:pt x="173298" y="164524"/>
                </a:lnTo>
                <a:close/>
                <a:moveTo>
                  <a:pt x="109460" y="292199"/>
                </a:moveTo>
                <a:lnTo>
                  <a:pt x="109460" y="337798"/>
                </a:lnTo>
                <a:cubicBezTo>
                  <a:pt x="109460" y="342834"/>
                  <a:pt x="113543" y="346917"/>
                  <a:pt x="118580" y="346917"/>
                </a:cubicBezTo>
                <a:lnTo>
                  <a:pt x="155058" y="346917"/>
                </a:lnTo>
                <a:cubicBezTo>
                  <a:pt x="160095" y="346917"/>
                  <a:pt x="164178" y="342834"/>
                  <a:pt x="164178" y="337798"/>
                </a:cubicBezTo>
                <a:lnTo>
                  <a:pt x="164178" y="292199"/>
                </a:lnTo>
                <a:lnTo>
                  <a:pt x="164178" y="292199"/>
                </a:lnTo>
                <a:lnTo>
                  <a:pt x="109460" y="292199"/>
                </a:lnTo>
                <a:close/>
                <a:moveTo>
                  <a:pt x="237135" y="292199"/>
                </a:moveTo>
                <a:lnTo>
                  <a:pt x="237135" y="337798"/>
                </a:lnTo>
                <a:cubicBezTo>
                  <a:pt x="237135" y="342834"/>
                  <a:pt x="241218" y="346917"/>
                  <a:pt x="246255" y="346917"/>
                </a:cubicBezTo>
                <a:lnTo>
                  <a:pt x="282734" y="346917"/>
                </a:lnTo>
                <a:cubicBezTo>
                  <a:pt x="287770" y="346917"/>
                  <a:pt x="291854" y="342834"/>
                  <a:pt x="291854" y="337798"/>
                </a:cubicBezTo>
                <a:lnTo>
                  <a:pt x="291854" y="292199"/>
                </a:lnTo>
                <a:lnTo>
                  <a:pt x="291854" y="292199"/>
                </a:lnTo>
                <a:lnTo>
                  <a:pt x="237135" y="292199"/>
                </a:lnTo>
                <a:close/>
                <a:moveTo>
                  <a:pt x="9143" y="100686"/>
                </a:moveTo>
                <a:cubicBezTo>
                  <a:pt x="4107" y="100686"/>
                  <a:pt x="24" y="96603"/>
                  <a:pt x="24" y="91566"/>
                </a:cubicBezTo>
                <a:lnTo>
                  <a:pt x="24" y="70956"/>
                </a:lnTo>
                <a:cubicBezTo>
                  <a:pt x="0" y="66953"/>
                  <a:pt x="2589" y="63402"/>
                  <a:pt x="6407" y="62201"/>
                </a:cubicBezTo>
                <a:lnTo>
                  <a:pt x="195185" y="1282"/>
                </a:lnTo>
                <a:cubicBezTo>
                  <a:pt x="198720" y="0"/>
                  <a:pt x="202593" y="0"/>
                  <a:pt x="206129" y="1282"/>
                </a:cubicBezTo>
                <a:lnTo>
                  <a:pt x="395088" y="62201"/>
                </a:lnTo>
                <a:cubicBezTo>
                  <a:pt x="398771" y="63445"/>
                  <a:pt x="401261" y="66886"/>
                  <a:pt x="401290" y="70773"/>
                </a:cubicBezTo>
                <a:lnTo>
                  <a:pt x="401290" y="91566"/>
                </a:lnTo>
                <a:cubicBezTo>
                  <a:pt x="401290" y="96603"/>
                  <a:pt x="397207" y="100686"/>
                  <a:pt x="392170" y="100686"/>
                </a:cubicBezTo>
                <a:close/>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69" name="Rounded Rectangle 59">
            <a:extLst>
              <a:ext uri="{FF2B5EF4-FFF2-40B4-BE49-F238E27FC236}">
                <a16:creationId xmlns:a16="http://schemas.microsoft.com/office/drawing/2014/main" id="{7CD4FF09-B8F1-7095-0A66-0770EB99D6D4}"/>
              </a:ext>
            </a:extLst>
          </p:cNvPr>
          <p:cNvSpPr/>
          <p:nvPr/>
        </p:nvSpPr>
        <p:spPr>
          <a:xfrm>
            <a:off x="7287527" y="4686396"/>
            <a:ext cx="730010" cy="576847"/>
          </a:xfrm>
          <a:custGeom>
            <a:avLst/>
            <a:gdLst/>
            <a:ahLst/>
            <a:cxnLst/>
            <a:rect l="0" t="0" r="0" b="0"/>
            <a:pathLst>
              <a:path w="419505" h="419505">
                <a:moveTo>
                  <a:pt x="200632" y="109436"/>
                </a:moveTo>
                <a:cubicBezTo>
                  <a:pt x="200632" y="48996"/>
                  <a:pt x="249629" y="0"/>
                  <a:pt x="310069" y="0"/>
                </a:cubicBezTo>
                <a:cubicBezTo>
                  <a:pt x="370509" y="0"/>
                  <a:pt x="419505" y="48996"/>
                  <a:pt x="419505" y="109436"/>
                </a:cubicBezTo>
                <a:cubicBezTo>
                  <a:pt x="419505" y="169876"/>
                  <a:pt x="370509" y="218872"/>
                  <a:pt x="310069" y="218872"/>
                </a:cubicBezTo>
                <a:cubicBezTo>
                  <a:pt x="249629" y="218872"/>
                  <a:pt x="200632" y="169876"/>
                  <a:pt x="200632" y="109436"/>
                </a:cubicBezTo>
                <a:close/>
                <a:moveTo>
                  <a:pt x="310069" y="54718"/>
                </a:moveTo>
                <a:lnTo>
                  <a:pt x="310069" y="113084"/>
                </a:lnTo>
                <a:lnTo>
                  <a:pt x="346547" y="113084"/>
                </a:lnTo>
                <a:moveTo>
                  <a:pt x="91196" y="246231"/>
                </a:moveTo>
                <a:lnTo>
                  <a:pt x="91196" y="191513"/>
                </a:lnTo>
                <a:moveTo>
                  <a:pt x="54718" y="419505"/>
                </a:moveTo>
                <a:lnTo>
                  <a:pt x="45598" y="310069"/>
                </a:lnTo>
                <a:lnTo>
                  <a:pt x="0" y="310069"/>
                </a:lnTo>
                <a:lnTo>
                  <a:pt x="0" y="246231"/>
                </a:lnTo>
                <a:cubicBezTo>
                  <a:pt x="0" y="195864"/>
                  <a:pt x="40830" y="155034"/>
                  <a:pt x="91196" y="155034"/>
                </a:cubicBezTo>
                <a:cubicBezTo>
                  <a:pt x="141563" y="155034"/>
                  <a:pt x="182393" y="195864"/>
                  <a:pt x="182393" y="246231"/>
                </a:cubicBezTo>
                <a:lnTo>
                  <a:pt x="182393" y="310069"/>
                </a:lnTo>
                <a:lnTo>
                  <a:pt x="136795" y="310069"/>
                </a:lnTo>
                <a:lnTo>
                  <a:pt x="127675" y="419505"/>
                </a:lnTo>
                <a:close/>
                <a:moveTo>
                  <a:pt x="36186" y="31426"/>
                </a:moveTo>
                <a:cubicBezTo>
                  <a:pt x="56161" y="52143"/>
                  <a:pt x="83704" y="63843"/>
                  <a:pt x="112482" y="63837"/>
                </a:cubicBezTo>
                <a:cubicBezTo>
                  <a:pt x="126906" y="63841"/>
                  <a:pt x="141180" y="60905"/>
                  <a:pt x="154432" y="55210"/>
                </a:cubicBezTo>
                <a:moveTo>
                  <a:pt x="27359" y="63837"/>
                </a:moveTo>
                <a:cubicBezTo>
                  <a:pt x="27359" y="28581"/>
                  <a:pt x="55940" y="0"/>
                  <a:pt x="91196" y="0"/>
                </a:cubicBezTo>
                <a:cubicBezTo>
                  <a:pt x="126453" y="0"/>
                  <a:pt x="155034" y="28581"/>
                  <a:pt x="155034" y="63837"/>
                </a:cubicBezTo>
                <a:cubicBezTo>
                  <a:pt x="155034" y="99094"/>
                  <a:pt x="126453" y="127675"/>
                  <a:pt x="91196" y="127675"/>
                </a:cubicBezTo>
                <a:cubicBezTo>
                  <a:pt x="55940" y="127675"/>
                  <a:pt x="27359" y="99094"/>
                  <a:pt x="27359" y="63837"/>
                </a:cubicBezTo>
                <a:close/>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70" name="Rounded Rectangle 60">
            <a:extLst>
              <a:ext uri="{FF2B5EF4-FFF2-40B4-BE49-F238E27FC236}">
                <a16:creationId xmlns:a16="http://schemas.microsoft.com/office/drawing/2014/main" id="{CF9E4712-7AD5-9F82-684C-AC52EA294BBE}"/>
              </a:ext>
            </a:extLst>
          </p:cNvPr>
          <p:cNvSpPr/>
          <p:nvPr/>
        </p:nvSpPr>
        <p:spPr>
          <a:xfrm>
            <a:off x="9439134" y="4577355"/>
            <a:ext cx="714942" cy="713307"/>
          </a:xfrm>
          <a:custGeom>
            <a:avLst/>
            <a:gdLst/>
            <a:ahLst/>
            <a:cxnLst/>
            <a:rect l="0" t="0" r="0" b="0"/>
            <a:pathLst>
              <a:path w="419510" h="410750">
                <a:moveTo>
                  <a:pt x="125213" y="224307"/>
                </a:moveTo>
                <a:lnTo>
                  <a:pt x="284497" y="224307"/>
                </a:lnTo>
                <a:cubicBezTo>
                  <a:pt x="284497" y="224307"/>
                  <a:pt x="302736" y="224307"/>
                  <a:pt x="302736" y="242547"/>
                </a:cubicBezTo>
                <a:lnTo>
                  <a:pt x="302736" y="392511"/>
                </a:lnTo>
                <a:cubicBezTo>
                  <a:pt x="302736" y="392511"/>
                  <a:pt x="302736" y="410750"/>
                  <a:pt x="284497" y="410750"/>
                </a:cubicBezTo>
                <a:lnTo>
                  <a:pt x="125213" y="410750"/>
                </a:lnTo>
                <a:cubicBezTo>
                  <a:pt x="125213" y="410750"/>
                  <a:pt x="106973" y="410750"/>
                  <a:pt x="106973" y="392511"/>
                </a:cubicBezTo>
                <a:lnTo>
                  <a:pt x="106973" y="242547"/>
                </a:lnTo>
                <a:cubicBezTo>
                  <a:pt x="106973" y="242547"/>
                  <a:pt x="106973" y="224307"/>
                  <a:pt x="125213" y="224307"/>
                </a:cubicBezTo>
                <a:moveTo>
                  <a:pt x="172234" y="224307"/>
                </a:moveTo>
                <a:lnTo>
                  <a:pt x="172234" y="308208"/>
                </a:lnTo>
                <a:lnTo>
                  <a:pt x="237476" y="308208"/>
                </a:lnTo>
                <a:lnTo>
                  <a:pt x="237476" y="224307"/>
                </a:lnTo>
                <a:moveTo>
                  <a:pt x="0" y="256937"/>
                </a:moveTo>
                <a:cubicBezTo>
                  <a:pt x="48022" y="192534"/>
                  <a:pt x="124576" y="155777"/>
                  <a:pt x="204864" y="158573"/>
                </a:cubicBezTo>
                <a:cubicBezTo>
                  <a:pt x="285150" y="155780"/>
                  <a:pt x="361731" y="192408"/>
                  <a:pt x="409947" y="256664"/>
                </a:cubicBezTo>
                <a:moveTo>
                  <a:pt x="92655" y="62086"/>
                </a:moveTo>
                <a:cubicBezTo>
                  <a:pt x="102950" y="79921"/>
                  <a:pt x="96838" y="102725"/>
                  <a:pt x="79003" y="113020"/>
                </a:cubicBezTo>
                <a:cubicBezTo>
                  <a:pt x="61168" y="123315"/>
                  <a:pt x="38365" y="117202"/>
                  <a:pt x="28070" y="99368"/>
                </a:cubicBezTo>
                <a:cubicBezTo>
                  <a:pt x="17765" y="81529"/>
                  <a:pt x="13752" y="0"/>
                  <a:pt x="13752" y="0"/>
                </a:cubicBezTo>
                <a:cubicBezTo>
                  <a:pt x="13752" y="0"/>
                  <a:pt x="82350" y="44248"/>
                  <a:pt x="92655" y="62086"/>
                </a:cubicBezTo>
                <a:close/>
                <a:moveTo>
                  <a:pt x="251083" y="62086"/>
                </a:moveTo>
                <a:cubicBezTo>
                  <a:pt x="261378" y="79921"/>
                  <a:pt x="255265" y="102725"/>
                  <a:pt x="237430" y="113020"/>
                </a:cubicBezTo>
                <a:cubicBezTo>
                  <a:pt x="219596" y="123315"/>
                  <a:pt x="196792" y="117202"/>
                  <a:pt x="186497" y="99368"/>
                </a:cubicBezTo>
                <a:cubicBezTo>
                  <a:pt x="176301" y="81529"/>
                  <a:pt x="172234" y="0"/>
                  <a:pt x="172234" y="0"/>
                </a:cubicBezTo>
                <a:cubicBezTo>
                  <a:pt x="172234" y="0"/>
                  <a:pt x="240832" y="44248"/>
                  <a:pt x="251083" y="62086"/>
                </a:cubicBezTo>
                <a:close/>
                <a:moveTo>
                  <a:pt x="409619" y="62086"/>
                </a:moveTo>
                <a:cubicBezTo>
                  <a:pt x="419510" y="79887"/>
                  <a:pt x="413296" y="102331"/>
                  <a:pt x="395658" y="112509"/>
                </a:cubicBezTo>
                <a:cubicBezTo>
                  <a:pt x="378020" y="122688"/>
                  <a:pt x="355478" y="116838"/>
                  <a:pt x="345015" y="99368"/>
                </a:cubicBezTo>
                <a:cubicBezTo>
                  <a:pt x="334728" y="81529"/>
                  <a:pt x="330697" y="0"/>
                  <a:pt x="330697" y="0"/>
                </a:cubicBezTo>
                <a:cubicBezTo>
                  <a:pt x="330697" y="0"/>
                  <a:pt x="399314" y="44248"/>
                  <a:pt x="409619" y="62086"/>
                </a:cubicBezTo>
                <a:close/>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71" name="Rounded Rectangle 61">
            <a:extLst>
              <a:ext uri="{FF2B5EF4-FFF2-40B4-BE49-F238E27FC236}">
                <a16:creationId xmlns:a16="http://schemas.microsoft.com/office/drawing/2014/main" id="{901A3C2D-EB38-3329-AFA5-710F03D72CA0}"/>
              </a:ext>
            </a:extLst>
          </p:cNvPr>
          <p:cNvSpPr/>
          <p:nvPr/>
        </p:nvSpPr>
        <p:spPr>
          <a:xfrm>
            <a:off x="11571267" y="4474030"/>
            <a:ext cx="813815" cy="862422"/>
          </a:xfrm>
          <a:custGeom>
            <a:avLst/>
            <a:gdLst/>
            <a:ahLst/>
            <a:cxnLst/>
            <a:rect l="0" t="0" r="0" b="0"/>
            <a:pathLst>
              <a:path w="419570" h="414628">
                <a:moveTo>
                  <a:pt x="18168" y="203500"/>
                </a:moveTo>
                <a:cubicBezTo>
                  <a:pt x="18168" y="103877"/>
                  <a:pt x="98928" y="23117"/>
                  <a:pt x="198550" y="23117"/>
                </a:cubicBezTo>
                <a:cubicBezTo>
                  <a:pt x="298173" y="23117"/>
                  <a:pt x="378933" y="103877"/>
                  <a:pt x="378933" y="203500"/>
                </a:cubicBezTo>
                <a:cubicBezTo>
                  <a:pt x="378933" y="303123"/>
                  <a:pt x="298173" y="383882"/>
                  <a:pt x="198550" y="383882"/>
                </a:cubicBezTo>
                <a:cubicBezTo>
                  <a:pt x="98928" y="383882"/>
                  <a:pt x="18168" y="303123"/>
                  <a:pt x="18168" y="203500"/>
                </a:cubicBezTo>
                <a:close/>
                <a:moveTo>
                  <a:pt x="0" y="0"/>
                </a:moveTo>
                <a:moveTo>
                  <a:pt x="419570" y="414628"/>
                </a:moveTo>
                <a:lnTo>
                  <a:pt x="329964" y="326973"/>
                </a:lnTo>
                <a:moveTo>
                  <a:pt x="234948" y="307665"/>
                </a:moveTo>
                <a:lnTo>
                  <a:pt x="234948" y="277318"/>
                </a:lnTo>
                <a:lnTo>
                  <a:pt x="250121" y="277318"/>
                </a:lnTo>
                <a:cubicBezTo>
                  <a:pt x="258170" y="277318"/>
                  <a:pt x="265889" y="274121"/>
                  <a:pt x="271580" y="268430"/>
                </a:cubicBezTo>
                <a:cubicBezTo>
                  <a:pt x="277271" y="262738"/>
                  <a:pt x="280468" y="255020"/>
                  <a:pt x="280468" y="246971"/>
                </a:cubicBezTo>
                <a:lnTo>
                  <a:pt x="280468" y="216625"/>
                </a:lnTo>
                <a:lnTo>
                  <a:pt x="299687" y="216625"/>
                </a:lnTo>
                <a:cubicBezTo>
                  <a:pt x="300918" y="216623"/>
                  <a:pt x="302131" y="216322"/>
                  <a:pt x="303220" y="215747"/>
                </a:cubicBezTo>
                <a:cubicBezTo>
                  <a:pt x="304309" y="215173"/>
                  <a:pt x="305243" y="214341"/>
                  <a:pt x="305939" y="213327"/>
                </a:cubicBezTo>
                <a:cubicBezTo>
                  <a:pt x="306636" y="212311"/>
                  <a:pt x="307076" y="211142"/>
                  <a:pt x="307220" y="209920"/>
                </a:cubicBezTo>
                <a:cubicBezTo>
                  <a:pt x="307364" y="208696"/>
                  <a:pt x="307209" y="207456"/>
                  <a:pt x="306767" y="206307"/>
                </a:cubicBezTo>
                <a:cubicBezTo>
                  <a:pt x="281024" y="139524"/>
                  <a:pt x="265437" y="80066"/>
                  <a:pt x="193222" y="80066"/>
                </a:cubicBezTo>
                <a:cubicBezTo>
                  <a:pt x="174168" y="80044"/>
                  <a:pt x="155551" y="85769"/>
                  <a:pt x="139802" y="96492"/>
                </a:cubicBezTo>
                <a:cubicBezTo>
                  <a:pt x="124052" y="107214"/>
                  <a:pt x="111902" y="122437"/>
                  <a:pt x="104938" y="140173"/>
                </a:cubicBezTo>
                <a:cubicBezTo>
                  <a:pt x="97974" y="157908"/>
                  <a:pt x="96520" y="177331"/>
                  <a:pt x="100765" y="195905"/>
                </a:cubicBezTo>
                <a:cubicBezTo>
                  <a:pt x="105010" y="214480"/>
                  <a:pt x="114758" y="231342"/>
                  <a:pt x="128735" y="244290"/>
                </a:cubicBezTo>
                <a:lnTo>
                  <a:pt x="128735" y="307665"/>
                </a:lnTo>
                <a:moveTo>
                  <a:pt x="165819" y="162179"/>
                </a:moveTo>
                <a:cubicBezTo>
                  <a:pt x="165819" y="148156"/>
                  <a:pt x="177038" y="135536"/>
                  <a:pt x="192463" y="135536"/>
                </a:cubicBezTo>
                <a:cubicBezTo>
                  <a:pt x="206485" y="135536"/>
                  <a:pt x="219107" y="146754"/>
                  <a:pt x="219107" y="162179"/>
                </a:cubicBezTo>
                <a:cubicBezTo>
                  <a:pt x="219107" y="176202"/>
                  <a:pt x="207888" y="188822"/>
                  <a:pt x="192463" y="188822"/>
                </a:cubicBezTo>
                <a:lnTo>
                  <a:pt x="192463" y="200649"/>
                </a:lnTo>
                <a:moveTo>
                  <a:pt x="192470" y="246825"/>
                </a:moveTo>
                <a:cubicBezTo>
                  <a:pt x="190637" y="246825"/>
                  <a:pt x="188806" y="244994"/>
                  <a:pt x="188806" y="243161"/>
                </a:cubicBezTo>
                <a:cubicBezTo>
                  <a:pt x="188806" y="241328"/>
                  <a:pt x="190637" y="239495"/>
                  <a:pt x="192470" y="239495"/>
                </a:cubicBezTo>
                <a:moveTo>
                  <a:pt x="192469" y="239495"/>
                </a:moveTo>
                <a:cubicBezTo>
                  <a:pt x="194302" y="239495"/>
                  <a:pt x="196135" y="241328"/>
                  <a:pt x="196135" y="243161"/>
                </a:cubicBezTo>
                <a:cubicBezTo>
                  <a:pt x="196135" y="244994"/>
                  <a:pt x="194302" y="246825"/>
                  <a:pt x="192469" y="246825"/>
                </a:cubicBezTo>
              </a:path>
            </a:pathLst>
          </a:custGeom>
          <a:solidFill>
            <a:schemeClr val="accent5">
              <a:lumMod val="75000"/>
            </a:schemeClr>
          </a:solidFill>
          <a:ln w="10943">
            <a:solidFill>
              <a:schemeClr val="accent1">
                <a:lumMod val="75000"/>
              </a:schemeClr>
            </a:solidFill>
          </a:ln>
        </p:spPr>
        <p:txBody>
          <a:bodyPr rtlCol="0" anchor="ctr"/>
          <a:lstStyle/>
          <a:p>
            <a:pPr algn="ctr"/>
            <a:endParaRPr/>
          </a:p>
        </p:txBody>
      </p:sp>
      <p:sp>
        <p:nvSpPr>
          <p:cNvPr id="75" name="TextBox 74">
            <a:extLst>
              <a:ext uri="{FF2B5EF4-FFF2-40B4-BE49-F238E27FC236}">
                <a16:creationId xmlns:a16="http://schemas.microsoft.com/office/drawing/2014/main" id="{3ADE367D-A7D9-82FD-3717-7512EC6FEE23}"/>
              </a:ext>
            </a:extLst>
          </p:cNvPr>
          <p:cNvSpPr txBox="1"/>
          <p:nvPr/>
        </p:nvSpPr>
        <p:spPr>
          <a:xfrm>
            <a:off x="5873938" y="1846811"/>
            <a:ext cx="1258358" cy="984885"/>
          </a:xfrm>
          <a:prstGeom prst="rect">
            <a:avLst/>
          </a:prstGeom>
          <a:noFill/>
          <a:ln>
            <a:noFill/>
          </a:ln>
        </p:spPr>
        <p:txBody>
          <a:bodyPr wrap="none" lIns="0" tIns="0" rIns="0" bIns="0" anchor="t">
            <a:spAutoFit/>
          </a:bodyPr>
          <a:lstStyle/>
          <a:p>
            <a:pPr algn="ctr"/>
            <a:r>
              <a:rPr sz="3200" b="1" dirty="0">
                <a:solidFill>
                  <a:schemeClr val="accent5">
                    <a:lumMod val="75000"/>
                  </a:schemeClr>
                </a:solidFill>
              </a:rPr>
              <a:t>Loss of </a:t>
            </a:r>
            <a:endParaRPr lang="en-US" sz="3200" b="1" dirty="0">
              <a:solidFill>
                <a:schemeClr val="accent5">
                  <a:lumMod val="75000"/>
                </a:schemeClr>
              </a:solidFill>
            </a:endParaRPr>
          </a:p>
          <a:p>
            <a:pPr algn="ctr"/>
            <a:r>
              <a:rPr sz="3200" b="1" dirty="0">
                <a:solidFill>
                  <a:schemeClr val="accent5">
                    <a:lumMod val="75000"/>
                  </a:schemeClr>
                </a:solidFill>
              </a:rPr>
              <a:t>sales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p:cTn id="34" dur="500" fill="hold"/>
                                        <p:tgtEl>
                                          <p:spTgt spid="67"/>
                                        </p:tgtEl>
                                        <p:attrNameLst>
                                          <p:attrName>ppt_w</p:attrName>
                                        </p:attrNameLst>
                                      </p:cBhvr>
                                      <p:tavLst>
                                        <p:tav tm="0">
                                          <p:val>
                                            <p:fltVal val="0"/>
                                          </p:val>
                                        </p:tav>
                                        <p:tav tm="100000">
                                          <p:val>
                                            <p:strVal val="#ppt_w"/>
                                          </p:val>
                                        </p:tav>
                                      </p:tavLst>
                                    </p:anim>
                                    <p:anim calcmode="lin" valueType="num">
                                      <p:cBhvr>
                                        <p:cTn id="35" dur="500" fill="hold"/>
                                        <p:tgtEl>
                                          <p:spTgt spid="67"/>
                                        </p:tgtEl>
                                        <p:attrNameLst>
                                          <p:attrName>ppt_h</p:attrName>
                                        </p:attrNameLst>
                                      </p:cBhvr>
                                      <p:tavLst>
                                        <p:tav tm="0">
                                          <p:val>
                                            <p:fltVal val="0"/>
                                          </p:val>
                                        </p:tav>
                                        <p:tav tm="100000">
                                          <p:val>
                                            <p:strVal val="#ppt_h"/>
                                          </p:val>
                                        </p:tav>
                                      </p:tavLst>
                                    </p:anim>
                                    <p:animEffect transition="in" filter="fade">
                                      <p:cBhvr>
                                        <p:cTn id="36" dur="500"/>
                                        <p:tgtEl>
                                          <p:spTgt spid="67"/>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p:cTn id="39" dur="500" fill="hold"/>
                                        <p:tgtEl>
                                          <p:spTgt spid="52"/>
                                        </p:tgtEl>
                                        <p:attrNameLst>
                                          <p:attrName>ppt_w</p:attrName>
                                        </p:attrNameLst>
                                      </p:cBhvr>
                                      <p:tavLst>
                                        <p:tav tm="0">
                                          <p:val>
                                            <p:fltVal val="0"/>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animEffect transition="in" filter="fade">
                                      <p:cBhvr>
                                        <p:cTn id="41" dur="500"/>
                                        <p:tgtEl>
                                          <p:spTgt spid="5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500" fill="hold"/>
                                        <p:tgtEl>
                                          <p:spTgt spid="58"/>
                                        </p:tgtEl>
                                        <p:attrNameLst>
                                          <p:attrName>ppt_w</p:attrName>
                                        </p:attrNameLst>
                                      </p:cBhvr>
                                      <p:tavLst>
                                        <p:tav tm="0">
                                          <p:val>
                                            <p:fltVal val="0"/>
                                          </p:val>
                                        </p:tav>
                                        <p:tav tm="100000">
                                          <p:val>
                                            <p:strVal val="#ppt_w"/>
                                          </p:val>
                                        </p:tav>
                                      </p:tavLst>
                                    </p:anim>
                                    <p:anim calcmode="lin" valueType="num">
                                      <p:cBhvr>
                                        <p:cTn id="45" dur="500" fill="hold"/>
                                        <p:tgtEl>
                                          <p:spTgt spid="58"/>
                                        </p:tgtEl>
                                        <p:attrNameLst>
                                          <p:attrName>ppt_h</p:attrName>
                                        </p:attrNameLst>
                                      </p:cBhvr>
                                      <p:tavLst>
                                        <p:tav tm="0">
                                          <p:val>
                                            <p:fltVal val="0"/>
                                          </p:val>
                                        </p:tav>
                                        <p:tav tm="100000">
                                          <p:val>
                                            <p:strVal val="#ppt_h"/>
                                          </p:val>
                                        </p:tav>
                                      </p:tavLst>
                                    </p:anim>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500" fill="hold"/>
                                        <p:tgtEl>
                                          <p:spTgt spid="44"/>
                                        </p:tgtEl>
                                        <p:attrNameLst>
                                          <p:attrName>ppt_w</p:attrName>
                                        </p:attrNameLst>
                                      </p:cBhvr>
                                      <p:tavLst>
                                        <p:tav tm="0">
                                          <p:val>
                                            <p:fltVal val="0"/>
                                          </p:val>
                                        </p:tav>
                                        <p:tav tm="100000">
                                          <p:val>
                                            <p:strVal val="#ppt_w"/>
                                          </p:val>
                                        </p:tav>
                                      </p:tavLst>
                                    </p:anim>
                                    <p:anim calcmode="lin" valueType="num">
                                      <p:cBhvr>
                                        <p:cTn id="52" dur="500" fill="hold"/>
                                        <p:tgtEl>
                                          <p:spTgt spid="44"/>
                                        </p:tgtEl>
                                        <p:attrNameLst>
                                          <p:attrName>ppt_h</p:attrName>
                                        </p:attrNameLst>
                                      </p:cBhvr>
                                      <p:tavLst>
                                        <p:tav tm="0">
                                          <p:val>
                                            <p:fltVal val="0"/>
                                          </p:val>
                                        </p:tav>
                                        <p:tav tm="100000">
                                          <p:val>
                                            <p:strVal val="#ppt_h"/>
                                          </p:val>
                                        </p:tav>
                                      </p:tavLst>
                                    </p:anim>
                                    <p:animEffect transition="in" filter="fade">
                                      <p:cBhvr>
                                        <p:cTn id="53" dur="500"/>
                                        <p:tgtEl>
                                          <p:spTgt spid="4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p:cTn id="56" dur="500" fill="hold"/>
                                        <p:tgtEl>
                                          <p:spTgt spid="49"/>
                                        </p:tgtEl>
                                        <p:attrNameLst>
                                          <p:attrName>ppt_w</p:attrName>
                                        </p:attrNameLst>
                                      </p:cBhvr>
                                      <p:tavLst>
                                        <p:tav tm="0">
                                          <p:val>
                                            <p:fltVal val="0"/>
                                          </p:val>
                                        </p:tav>
                                        <p:tav tm="100000">
                                          <p:val>
                                            <p:strVal val="#ppt_w"/>
                                          </p:val>
                                        </p:tav>
                                      </p:tavLst>
                                    </p:anim>
                                    <p:anim calcmode="lin" valueType="num">
                                      <p:cBhvr>
                                        <p:cTn id="57" dur="500" fill="hold"/>
                                        <p:tgtEl>
                                          <p:spTgt spid="49"/>
                                        </p:tgtEl>
                                        <p:attrNameLst>
                                          <p:attrName>ppt_h</p:attrName>
                                        </p:attrNameLst>
                                      </p:cBhvr>
                                      <p:tavLst>
                                        <p:tav tm="0">
                                          <p:val>
                                            <p:fltVal val="0"/>
                                          </p:val>
                                        </p:tav>
                                        <p:tav tm="100000">
                                          <p:val>
                                            <p:strVal val="#ppt_h"/>
                                          </p:val>
                                        </p:tav>
                                      </p:tavLst>
                                    </p:anim>
                                    <p:animEffect transition="in" filter="fade">
                                      <p:cBhvr>
                                        <p:cTn id="58" dur="500"/>
                                        <p:tgtEl>
                                          <p:spTgt spid="49"/>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p:cTn id="61" dur="500" fill="hold"/>
                                        <p:tgtEl>
                                          <p:spTgt spid="63"/>
                                        </p:tgtEl>
                                        <p:attrNameLst>
                                          <p:attrName>ppt_w</p:attrName>
                                        </p:attrNameLst>
                                      </p:cBhvr>
                                      <p:tavLst>
                                        <p:tav tm="0">
                                          <p:val>
                                            <p:fltVal val="0"/>
                                          </p:val>
                                        </p:tav>
                                        <p:tav tm="100000">
                                          <p:val>
                                            <p:strVal val="#ppt_w"/>
                                          </p:val>
                                        </p:tav>
                                      </p:tavLst>
                                    </p:anim>
                                    <p:anim calcmode="lin" valueType="num">
                                      <p:cBhvr>
                                        <p:cTn id="62" dur="500" fill="hold"/>
                                        <p:tgtEl>
                                          <p:spTgt spid="63"/>
                                        </p:tgtEl>
                                        <p:attrNameLst>
                                          <p:attrName>ppt_h</p:attrName>
                                        </p:attrNameLst>
                                      </p:cBhvr>
                                      <p:tavLst>
                                        <p:tav tm="0">
                                          <p:val>
                                            <p:fltVal val="0"/>
                                          </p:val>
                                        </p:tav>
                                        <p:tav tm="100000">
                                          <p:val>
                                            <p:strVal val="#ppt_h"/>
                                          </p:val>
                                        </p:tav>
                                      </p:tavLst>
                                    </p:anim>
                                    <p:animEffect transition="in" filter="fade">
                                      <p:cBhvr>
                                        <p:cTn id="63" dur="500"/>
                                        <p:tgtEl>
                                          <p:spTgt spid="63"/>
                                        </p:tgtEl>
                                      </p:cBhvr>
                                    </p:animEffect>
                                  </p:childTnLst>
                                </p:cTn>
                              </p:par>
                              <p:par>
                                <p:cTn id="64" presetID="53" presetClass="entr" presetSubtype="16"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8"/>
                                        </p:tgtEl>
                                        <p:attrNameLst>
                                          <p:attrName>style.visibility</p:attrName>
                                        </p:attrNameLst>
                                      </p:cBhvr>
                                      <p:to>
                                        <p:strVal val="visible"/>
                                      </p:to>
                                    </p:set>
                                    <p:anim calcmode="lin" valueType="num">
                                      <p:cBhvr>
                                        <p:cTn id="73" dur="500" fill="hold"/>
                                        <p:tgtEl>
                                          <p:spTgt spid="68"/>
                                        </p:tgtEl>
                                        <p:attrNameLst>
                                          <p:attrName>ppt_w</p:attrName>
                                        </p:attrNameLst>
                                      </p:cBhvr>
                                      <p:tavLst>
                                        <p:tav tm="0">
                                          <p:val>
                                            <p:fltVal val="0"/>
                                          </p:val>
                                        </p:tav>
                                        <p:tav tm="100000">
                                          <p:val>
                                            <p:strVal val="#ppt_w"/>
                                          </p:val>
                                        </p:tav>
                                      </p:tavLst>
                                    </p:anim>
                                    <p:anim calcmode="lin" valueType="num">
                                      <p:cBhvr>
                                        <p:cTn id="74" dur="500" fill="hold"/>
                                        <p:tgtEl>
                                          <p:spTgt spid="68"/>
                                        </p:tgtEl>
                                        <p:attrNameLst>
                                          <p:attrName>ppt_h</p:attrName>
                                        </p:attrNameLst>
                                      </p:cBhvr>
                                      <p:tavLst>
                                        <p:tav tm="0">
                                          <p:val>
                                            <p:fltVal val="0"/>
                                          </p:val>
                                        </p:tav>
                                        <p:tav tm="100000">
                                          <p:val>
                                            <p:strVal val="#ppt_h"/>
                                          </p:val>
                                        </p:tav>
                                      </p:tavLst>
                                    </p:anim>
                                    <p:animEffect transition="in" filter="fade">
                                      <p:cBhvr>
                                        <p:cTn id="75" dur="500"/>
                                        <p:tgtEl>
                                          <p:spTgt spid="68"/>
                                        </p:tgtEl>
                                      </p:cBhvr>
                                    </p:animEffect>
                                  </p:childTnLst>
                                </p:cTn>
                              </p:par>
                              <p:par>
                                <p:cTn id="76" presetID="53" presetClass="entr" presetSubtype="16"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fltVal val="0"/>
                                          </p:val>
                                        </p:tav>
                                        <p:tav tm="100000">
                                          <p:val>
                                            <p:strVal val="#ppt_w"/>
                                          </p:val>
                                        </p:tav>
                                      </p:tavLst>
                                    </p:anim>
                                    <p:anim calcmode="lin" valueType="num">
                                      <p:cBhvr>
                                        <p:cTn id="79" dur="500" fill="hold"/>
                                        <p:tgtEl>
                                          <p:spTgt spid="30"/>
                                        </p:tgtEl>
                                        <p:attrNameLst>
                                          <p:attrName>ppt_h</p:attrName>
                                        </p:attrNameLst>
                                      </p:cBhvr>
                                      <p:tavLst>
                                        <p:tav tm="0">
                                          <p:val>
                                            <p:fltVal val="0"/>
                                          </p:val>
                                        </p:tav>
                                        <p:tav tm="100000">
                                          <p:val>
                                            <p:strVal val="#ppt_h"/>
                                          </p:val>
                                        </p:tav>
                                      </p:tavLst>
                                    </p:anim>
                                    <p:animEffect transition="in" filter="fade">
                                      <p:cBhvr>
                                        <p:cTn id="80" dur="500"/>
                                        <p:tgtEl>
                                          <p:spTgt spid="30"/>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 calcmode="lin" valueType="num">
                                      <p:cBhvr>
                                        <p:cTn id="83" dur="500" fill="hold"/>
                                        <p:tgtEl>
                                          <p:spTgt spid="53"/>
                                        </p:tgtEl>
                                        <p:attrNameLst>
                                          <p:attrName>ppt_w</p:attrName>
                                        </p:attrNameLst>
                                      </p:cBhvr>
                                      <p:tavLst>
                                        <p:tav tm="0">
                                          <p:val>
                                            <p:fltVal val="0"/>
                                          </p:val>
                                        </p:tav>
                                        <p:tav tm="100000">
                                          <p:val>
                                            <p:strVal val="#ppt_w"/>
                                          </p:val>
                                        </p:tav>
                                      </p:tavLst>
                                    </p:anim>
                                    <p:anim calcmode="lin" valueType="num">
                                      <p:cBhvr>
                                        <p:cTn id="84" dur="500" fill="hold"/>
                                        <p:tgtEl>
                                          <p:spTgt spid="53"/>
                                        </p:tgtEl>
                                        <p:attrNameLst>
                                          <p:attrName>ppt_h</p:attrName>
                                        </p:attrNameLst>
                                      </p:cBhvr>
                                      <p:tavLst>
                                        <p:tav tm="0">
                                          <p:val>
                                            <p:fltVal val="0"/>
                                          </p:val>
                                        </p:tav>
                                        <p:tav tm="100000">
                                          <p:val>
                                            <p:strVal val="#ppt_h"/>
                                          </p:val>
                                        </p:tav>
                                      </p:tavLst>
                                    </p:anim>
                                    <p:animEffect transition="in" filter="fade">
                                      <p:cBhvr>
                                        <p:cTn id="85" dur="500"/>
                                        <p:tgtEl>
                                          <p:spTgt spid="53"/>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57"/>
                                        </p:tgtEl>
                                        <p:attrNameLst>
                                          <p:attrName>style.visibility</p:attrName>
                                        </p:attrNameLst>
                                      </p:cBhvr>
                                      <p:to>
                                        <p:strVal val="visible"/>
                                      </p:to>
                                    </p:set>
                                    <p:anim calcmode="lin" valueType="num">
                                      <p:cBhvr>
                                        <p:cTn id="88" dur="500" fill="hold"/>
                                        <p:tgtEl>
                                          <p:spTgt spid="57"/>
                                        </p:tgtEl>
                                        <p:attrNameLst>
                                          <p:attrName>ppt_w</p:attrName>
                                        </p:attrNameLst>
                                      </p:cBhvr>
                                      <p:tavLst>
                                        <p:tav tm="0">
                                          <p:val>
                                            <p:fltVal val="0"/>
                                          </p:val>
                                        </p:tav>
                                        <p:tav tm="100000">
                                          <p:val>
                                            <p:strVal val="#ppt_w"/>
                                          </p:val>
                                        </p:tav>
                                      </p:tavLst>
                                    </p:anim>
                                    <p:anim calcmode="lin" valueType="num">
                                      <p:cBhvr>
                                        <p:cTn id="89" dur="500" fill="hold"/>
                                        <p:tgtEl>
                                          <p:spTgt spid="57"/>
                                        </p:tgtEl>
                                        <p:attrNameLst>
                                          <p:attrName>ppt_h</p:attrName>
                                        </p:attrNameLst>
                                      </p:cBhvr>
                                      <p:tavLst>
                                        <p:tav tm="0">
                                          <p:val>
                                            <p:fltVal val="0"/>
                                          </p:val>
                                        </p:tav>
                                        <p:tav tm="100000">
                                          <p:val>
                                            <p:strVal val="#ppt_h"/>
                                          </p:val>
                                        </p:tav>
                                      </p:tavLst>
                                    </p:anim>
                                    <p:animEffect transition="in" filter="fade">
                                      <p:cBhvr>
                                        <p:cTn id="90" dur="500"/>
                                        <p:tgtEl>
                                          <p:spTgt spid="5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anim calcmode="lin" valueType="num">
                                      <p:cBhvr>
                                        <p:cTn id="95" dur="500" fill="hold"/>
                                        <p:tgtEl>
                                          <p:spTgt spid="18"/>
                                        </p:tgtEl>
                                        <p:attrNameLst>
                                          <p:attrName>ppt_w</p:attrName>
                                        </p:attrNameLst>
                                      </p:cBhvr>
                                      <p:tavLst>
                                        <p:tav tm="0">
                                          <p:val>
                                            <p:fltVal val="0"/>
                                          </p:val>
                                        </p:tav>
                                        <p:tav tm="100000">
                                          <p:val>
                                            <p:strVal val="#ppt_w"/>
                                          </p:val>
                                        </p:tav>
                                      </p:tavLst>
                                    </p:anim>
                                    <p:anim calcmode="lin" valueType="num">
                                      <p:cBhvr>
                                        <p:cTn id="96" dur="500" fill="hold"/>
                                        <p:tgtEl>
                                          <p:spTgt spid="18"/>
                                        </p:tgtEl>
                                        <p:attrNameLst>
                                          <p:attrName>ppt_h</p:attrName>
                                        </p:attrNameLst>
                                      </p:cBhvr>
                                      <p:tavLst>
                                        <p:tav tm="0">
                                          <p:val>
                                            <p:fltVal val="0"/>
                                          </p:val>
                                        </p:tav>
                                        <p:tav tm="100000">
                                          <p:val>
                                            <p:strVal val="#ppt_h"/>
                                          </p:val>
                                        </p:tav>
                                      </p:tavLst>
                                    </p:anim>
                                    <p:animEffect transition="in" filter="fade">
                                      <p:cBhvr>
                                        <p:cTn id="97" dur="500"/>
                                        <p:tgtEl>
                                          <p:spTgt spid="18"/>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75"/>
                                        </p:tgtEl>
                                        <p:attrNameLst>
                                          <p:attrName>style.visibility</p:attrName>
                                        </p:attrNameLst>
                                      </p:cBhvr>
                                      <p:to>
                                        <p:strVal val="visible"/>
                                      </p:to>
                                    </p:set>
                                    <p:anim calcmode="lin" valueType="num">
                                      <p:cBhvr>
                                        <p:cTn id="100" dur="500" fill="hold"/>
                                        <p:tgtEl>
                                          <p:spTgt spid="75"/>
                                        </p:tgtEl>
                                        <p:attrNameLst>
                                          <p:attrName>ppt_w</p:attrName>
                                        </p:attrNameLst>
                                      </p:cBhvr>
                                      <p:tavLst>
                                        <p:tav tm="0">
                                          <p:val>
                                            <p:fltVal val="0"/>
                                          </p:val>
                                        </p:tav>
                                        <p:tav tm="100000">
                                          <p:val>
                                            <p:strVal val="#ppt_w"/>
                                          </p:val>
                                        </p:tav>
                                      </p:tavLst>
                                    </p:anim>
                                    <p:anim calcmode="lin" valueType="num">
                                      <p:cBhvr>
                                        <p:cTn id="101" dur="500" fill="hold"/>
                                        <p:tgtEl>
                                          <p:spTgt spid="75"/>
                                        </p:tgtEl>
                                        <p:attrNameLst>
                                          <p:attrName>ppt_h</p:attrName>
                                        </p:attrNameLst>
                                      </p:cBhvr>
                                      <p:tavLst>
                                        <p:tav tm="0">
                                          <p:val>
                                            <p:fltVal val="0"/>
                                          </p:val>
                                        </p:tav>
                                        <p:tav tm="100000">
                                          <p:val>
                                            <p:strVal val="#ppt_h"/>
                                          </p:val>
                                        </p:tav>
                                      </p:tavLst>
                                    </p:anim>
                                    <p:animEffect transition="in" filter="fade">
                                      <p:cBhvr>
                                        <p:cTn id="102" dur="500"/>
                                        <p:tgtEl>
                                          <p:spTgt spid="7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500" fill="hold"/>
                                        <p:tgtEl>
                                          <p:spTgt spid="45"/>
                                        </p:tgtEl>
                                        <p:attrNameLst>
                                          <p:attrName>ppt_w</p:attrName>
                                        </p:attrNameLst>
                                      </p:cBhvr>
                                      <p:tavLst>
                                        <p:tav tm="0">
                                          <p:val>
                                            <p:fltVal val="0"/>
                                          </p:val>
                                        </p:tav>
                                        <p:tav tm="100000">
                                          <p:val>
                                            <p:strVal val="#ppt_w"/>
                                          </p:val>
                                        </p:tav>
                                      </p:tavLst>
                                    </p:anim>
                                    <p:anim calcmode="lin" valueType="num">
                                      <p:cBhvr>
                                        <p:cTn id="106" dur="500" fill="hold"/>
                                        <p:tgtEl>
                                          <p:spTgt spid="45"/>
                                        </p:tgtEl>
                                        <p:attrNameLst>
                                          <p:attrName>ppt_h</p:attrName>
                                        </p:attrNameLst>
                                      </p:cBhvr>
                                      <p:tavLst>
                                        <p:tav tm="0">
                                          <p:val>
                                            <p:fltVal val="0"/>
                                          </p:val>
                                        </p:tav>
                                        <p:tav tm="100000">
                                          <p:val>
                                            <p:strVal val="#ppt_h"/>
                                          </p:val>
                                        </p:tav>
                                      </p:tavLst>
                                    </p:anim>
                                    <p:animEffect transition="in" filter="fade">
                                      <p:cBhvr>
                                        <p:cTn id="107" dur="500"/>
                                        <p:tgtEl>
                                          <p:spTgt spid="4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64"/>
                                        </p:tgtEl>
                                        <p:attrNameLst>
                                          <p:attrName>style.visibility</p:attrName>
                                        </p:attrNameLst>
                                      </p:cBhvr>
                                      <p:to>
                                        <p:strVal val="visible"/>
                                      </p:to>
                                    </p:set>
                                    <p:anim calcmode="lin" valueType="num">
                                      <p:cBhvr>
                                        <p:cTn id="110" dur="500" fill="hold"/>
                                        <p:tgtEl>
                                          <p:spTgt spid="64"/>
                                        </p:tgtEl>
                                        <p:attrNameLst>
                                          <p:attrName>ppt_w</p:attrName>
                                        </p:attrNameLst>
                                      </p:cBhvr>
                                      <p:tavLst>
                                        <p:tav tm="0">
                                          <p:val>
                                            <p:fltVal val="0"/>
                                          </p:val>
                                        </p:tav>
                                        <p:tav tm="100000">
                                          <p:val>
                                            <p:strVal val="#ppt_w"/>
                                          </p:val>
                                        </p:tav>
                                      </p:tavLst>
                                    </p:anim>
                                    <p:anim calcmode="lin" valueType="num">
                                      <p:cBhvr>
                                        <p:cTn id="111" dur="500" fill="hold"/>
                                        <p:tgtEl>
                                          <p:spTgt spid="64"/>
                                        </p:tgtEl>
                                        <p:attrNameLst>
                                          <p:attrName>ppt_h</p:attrName>
                                        </p:attrNameLst>
                                      </p:cBhvr>
                                      <p:tavLst>
                                        <p:tav tm="0">
                                          <p:val>
                                            <p:fltVal val="0"/>
                                          </p:val>
                                        </p:tav>
                                        <p:tav tm="100000">
                                          <p:val>
                                            <p:strVal val="#ppt_h"/>
                                          </p:val>
                                        </p:tav>
                                      </p:tavLst>
                                    </p:anim>
                                    <p:animEffect transition="in" filter="fade">
                                      <p:cBhvr>
                                        <p:cTn id="112" dur="500"/>
                                        <p:tgtEl>
                                          <p:spTgt spid="64"/>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nodeType="clickEffect">
                                  <p:stCondLst>
                                    <p:cond delay="0"/>
                                  </p:stCondLst>
                                  <p:childTnLst>
                                    <p:set>
                                      <p:cBhvr>
                                        <p:cTn id="116" dur="1" fill="hold">
                                          <p:stCondLst>
                                            <p:cond delay="0"/>
                                          </p:stCondLst>
                                        </p:cTn>
                                        <p:tgtEl>
                                          <p:spTgt spid="33"/>
                                        </p:tgtEl>
                                        <p:attrNameLst>
                                          <p:attrName>style.visibility</p:attrName>
                                        </p:attrNameLst>
                                      </p:cBhvr>
                                      <p:to>
                                        <p:strVal val="visible"/>
                                      </p:to>
                                    </p:set>
                                    <p:anim calcmode="lin" valueType="num">
                                      <p:cBhvr>
                                        <p:cTn id="117" dur="500" fill="hold"/>
                                        <p:tgtEl>
                                          <p:spTgt spid="33"/>
                                        </p:tgtEl>
                                        <p:attrNameLst>
                                          <p:attrName>ppt_w</p:attrName>
                                        </p:attrNameLst>
                                      </p:cBhvr>
                                      <p:tavLst>
                                        <p:tav tm="0">
                                          <p:val>
                                            <p:fltVal val="0"/>
                                          </p:val>
                                        </p:tav>
                                        <p:tav tm="100000">
                                          <p:val>
                                            <p:strVal val="#ppt_w"/>
                                          </p:val>
                                        </p:tav>
                                      </p:tavLst>
                                    </p:anim>
                                    <p:anim calcmode="lin" valueType="num">
                                      <p:cBhvr>
                                        <p:cTn id="118" dur="500" fill="hold"/>
                                        <p:tgtEl>
                                          <p:spTgt spid="33"/>
                                        </p:tgtEl>
                                        <p:attrNameLst>
                                          <p:attrName>ppt_h</p:attrName>
                                        </p:attrNameLst>
                                      </p:cBhvr>
                                      <p:tavLst>
                                        <p:tav tm="0">
                                          <p:val>
                                            <p:fltVal val="0"/>
                                          </p:val>
                                        </p:tav>
                                        <p:tav tm="100000">
                                          <p:val>
                                            <p:strVal val="#ppt_h"/>
                                          </p:val>
                                        </p:tav>
                                      </p:tavLst>
                                    </p:anim>
                                    <p:animEffect transition="in" filter="fade">
                                      <p:cBhvr>
                                        <p:cTn id="119" dur="500"/>
                                        <p:tgtEl>
                                          <p:spTgt spid="3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69"/>
                                        </p:tgtEl>
                                        <p:attrNameLst>
                                          <p:attrName>style.visibility</p:attrName>
                                        </p:attrNameLst>
                                      </p:cBhvr>
                                      <p:to>
                                        <p:strVal val="visible"/>
                                      </p:to>
                                    </p:set>
                                    <p:anim calcmode="lin" valueType="num">
                                      <p:cBhvr>
                                        <p:cTn id="122" dur="500" fill="hold"/>
                                        <p:tgtEl>
                                          <p:spTgt spid="69"/>
                                        </p:tgtEl>
                                        <p:attrNameLst>
                                          <p:attrName>ppt_w</p:attrName>
                                        </p:attrNameLst>
                                      </p:cBhvr>
                                      <p:tavLst>
                                        <p:tav tm="0">
                                          <p:val>
                                            <p:fltVal val="0"/>
                                          </p:val>
                                        </p:tav>
                                        <p:tav tm="100000">
                                          <p:val>
                                            <p:strVal val="#ppt_w"/>
                                          </p:val>
                                        </p:tav>
                                      </p:tavLst>
                                    </p:anim>
                                    <p:anim calcmode="lin" valueType="num">
                                      <p:cBhvr>
                                        <p:cTn id="123" dur="500" fill="hold"/>
                                        <p:tgtEl>
                                          <p:spTgt spid="69"/>
                                        </p:tgtEl>
                                        <p:attrNameLst>
                                          <p:attrName>ppt_h</p:attrName>
                                        </p:attrNameLst>
                                      </p:cBhvr>
                                      <p:tavLst>
                                        <p:tav tm="0">
                                          <p:val>
                                            <p:fltVal val="0"/>
                                          </p:val>
                                        </p:tav>
                                        <p:tav tm="100000">
                                          <p:val>
                                            <p:strVal val="#ppt_h"/>
                                          </p:val>
                                        </p:tav>
                                      </p:tavLst>
                                    </p:anim>
                                    <p:animEffect transition="in" filter="fade">
                                      <p:cBhvr>
                                        <p:cTn id="124" dur="500"/>
                                        <p:tgtEl>
                                          <p:spTgt spid="69"/>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p:cTn id="127" dur="500" fill="hold"/>
                                        <p:tgtEl>
                                          <p:spTgt spid="54"/>
                                        </p:tgtEl>
                                        <p:attrNameLst>
                                          <p:attrName>ppt_w</p:attrName>
                                        </p:attrNameLst>
                                      </p:cBhvr>
                                      <p:tavLst>
                                        <p:tav tm="0">
                                          <p:val>
                                            <p:fltVal val="0"/>
                                          </p:val>
                                        </p:tav>
                                        <p:tav tm="100000">
                                          <p:val>
                                            <p:strVal val="#ppt_w"/>
                                          </p:val>
                                        </p:tav>
                                      </p:tavLst>
                                    </p:anim>
                                    <p:anim calcmode="lin" valueType="num">
                                      <p:cBhvr>
                                        <p:cTn id="128" dur="500" fill="hold"/>
                                        <p:tgtEl>
                                          <p:spTgt spid="54"/>
                                        </p:tgtEl>
                                        <p:attrNameLst>
                                          <p:attrName>ppt_h</p:attrName>
                                        </p:attrNameLst>
                                      </p:cBhvr>
                                      <p:tavLst>
                                        <p:tav tm="0">
                                          <p:val>
                                            <p:fltVal val="0"/>
                                          </p:val>
                                        </p:tav>
                                        <p:tav tm="100000">
                                          <p:val>
                                            <p:strVal val="#ppt_h"/>
                                          </p:val>
                                        </p:tav>
                                      </p:tavLst>
                                    </p:anim>
                                    <p:animEffect transition="in" filter="fade">
                                      <p:cBhvr>
                                        <p:cTn id="129" dur="500"/>
                                        <p:tgtEl>
                                          <p:spTgt spid="54"/>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59"/>
                                        </p:tgtEl>
                                        <p:attrNameLst>
                                          <p:attrName>style.visibility</p:attrName>
                                        </p:attrNameLst>
                                      </p:cBhvr>
                                      <p:to>
                                        <p:strVal val="visible"/>
                                      </p:to>
                                    </p:set>
                                    <p:anim calcmode="lin" valueType="num">
                                      <p:cBhvr>
                                        <p:cTn id="132" dur="500" fill="hold"/>
                                        <p:tgtEl>
                                          <p:spTgt spid="59"/>
                                        </p:tgtEl>
                                        <p:attrNameLst>
                                          <p:attrName>ppt_w</p:attrName>
                                        </p:attrNameLst>
                                      </p:cBhvr>
                                      <p:tavLst>
                                        <p:tav tm="0">
                                          <p:val>
                                            <p:fltVal val="0"/>
                                          </p:val>
                                        </p:tav>
                                        <p:tav tm="100000">
                                          <p:val>
                                            <p:strVal val="#ppt_w"/>
                                          </p:val>
                                        </p:tav>
                                      </p:tavLst>
                                    </p:anim>
                                    <p:anim calcmode="lin" valueType="num">
                                      <p:cBhvr>
                                        <p:cTn id="133" dur="500" fill="hold"/>
                                        <p:tgtEl>
                                          <p:spTgt spid="59"/>
                                        </p:tgtEl>
                                        <p:attrNameLst>
                                          <p:attrName>ppt_h</p:attrName>
                                        </p:attrNameLst>
                                      </p:cBhvr>
                                      <p:tavLst>
                                        <p:tav tm="0">
                                          <p:val>
                                            <p:fltVal val="0"/>
                                          </p:val>
                                        </p:tav>
                                        <p:tav tm="100000">
                                          <p:val>
                                            <p:strVal val="#ppt_h"/>
                                          </p:val>
                                        </p:tav>
                                      </p:tavLst>
                                    </p:anim>
                                    <p:animEffect transition="in" filter="fade">
                                      <p:cBhvr>
                                        <p:cTn id="134" dur="500"/>
                                        <p:tgtEl>
                                          <p:spTgt spid="59"/>
                                        </p:tgtEl>
                                      </p:cBhvr>
                                    </p:animEffect>
                                  </p:childTnLst>
                                </p:cTn>
                              </p:par>
                            </p:childTnLst>
                          </p:cTn>
                        </p:par>
                      </p:childTnLst>
                    </p:cTn>
                  </p:par>
                  <p:par>
                    <p:cTn id="135" fill="hold">
                      <p:stCondLst>
                        <p:cond delay="indefinite"/>
                      </p:stCondLst>
                      <p:childTnLst>
                        <p:par>
                          <p:cTn id="136" fill="hold">
                            <p:stCondLst>
                              <p:cond delay="0"/>
                            </p:stCondLst>
                            <p:childTnLst>
                              <p:par>
                                <p:cTn id="137" presetID="53" presetClass="entr" presetSubtype="16" fill="hold" grpId="0" nodeType="clickEffect">
                                  <p:stCondLst>
                                    <p:cond delay="0"/>
                                  </p:stCondLst>
                                  <p:childTnLst>
                                    <p:set>
                                      <p:cBhvr>
                                        <p:cTn id="138" dur="1" fill="hold">
                                          <p:stCondLst>
                                            <p:cond delay="0"/>
                                          </p:stCondLst>
                                        </p:cTn>
                                        <p:tgtEl>
                                          <p:spTgt spid="51"/>
                                        </p:tgtEl>
                                        <p:attrNameLst>
                                          <p:attrName>style.visibility</p:attrName>
                                        </p:attrNameLst>
                                      </p:cBhvr>
                                      <p:to>
                                        <p:strVal val="visible"/>
                                      </p:to>
                                    </p:set>
                                    <p:anim calcmode="lin" valueType="num">
                                      <p:cBhvr>
                                        <p:cTn id="139" dur="500" fill="hold"/>
                                        <p:tgtEl>
                                          <p:spTgt spid="51"/>
                                        </p:tgtEl>
                                        <p:attrNameLst>
                                          <p:attrName>ppt_w</p:attrName>
                                        </p:attrNameLst>
                                      </p:cBhvr>
                                      <p:tavLst>
                                        <p:tav tm="0">
                                          <p:val>
                                            <p:fltVal val="0"/>
                                          </p:val>
                                        </p:tav>
                                        <p:tav tm="100000">
                                          <p:val>
                                            <p:strVal val="#ppt_w"/>
                                          </p:val>
                                        </p:tav>
                                      </p:tavLst>
                                    </p:anim>
                                    <p:anim calcmode="lin" valueType="num">
                                      <p:cBhvr>
                                        <p:cTn id="140" dur="500" fill="hold"/>
                                        <p:tgtEl>
                                          <p:spTgt spid="51"/>
                                        </p:tgtEl>
                                        <p:attrNameLst>
                                          <p:attrName>ppt_h</p:attrName>
                                        </p:attrNameLst>
                                      </p:cBhvr>
                                      <p:tavLst>
                                        <p:tav tm="0">
                                          <p:val>
                                            <p:fltVal val="0"/>
                                          </p:val>
                                        </p:tav>
                                        <p:tav tm="100000">
                                          <p:val>
                                            <p:strVal val="#ppt_h"/>
                                          </p:val>
                                        </p:tav>
                                      </p:tavLst>
                                    </p:anim>
                                    <p:animEffect transition="in" filter="fade">
                                      <p:cBhvr>
                                        <p:cTn id="141" dur="500"/>
                                        <p:tgtEl>
                                          <p:spTgt spid="51"/>
                                        </p:tgtEl>
                                      </p:cBhvr>
                                    </p:animEffect>
                                  </p:childTnLst>
                                </p:cTn>
                              </p:par>
                              <p:par>
                                <p:cTn id="142" presetID="53" presetClass="entr" presetSubtype="16" fill="hold" nodeType="withEffect">
                                  <p:stCondLst>
                                    <p:cond delay="0"/>
                                  </p:stCondLst>
                                  <p:childTnLst>
                                    <p:set>
                                      <p:cBhvr>
                                        <p:cTn id="143" dur="1" fill="hold">
                                          <p:stCondLst>
                                            <p:cond delay="0"/>
                                          </p:stCondLst>
                                        </p:cTn>
                                        <p:tgtEl>
                                          <p:spTgt spid="21"/>
                                        </p:tgtEl>
                                        <p:attrNameLst>
                                          <p:attrName>style.visibility</p:attrName>
                                        </p:attrNameLst>
                                      </p:cBhvr>
                                      <p:to>
                                        <p:strVal val="visible"/>
                                      </p:to>
                                    </p:set>
                                    <p:anim calcmode="lin" valueType="num">
                                      <p:cBhvr>
                                        <p:cTn id="144" dur="500" fill="hold"/>
                                        <p:tgtEl>
                                          <p:spTgt spid="21"/>
                                        </p:tgtEl>
                                        <p:attrNameLst>
                                          <p:attrName>ppt_w</p:attrName>
                                        </p:attrNameLst>
                                      </p:cBhvr>
                                      <p:tavLst>
                                        <p:tav tm="0">
                                          <p:val>
                                            <p:fltVal val="0"/>
                                          </p:val>
                                        </p:tav>
                                        <p:tav tm="100000">
                                          <p:val>
                                            <p:strVal val="#ppt_w"/>
                                          </p:val>
                                        </p:tav>
                                      </p:tavLst>
                                    </p:anim>
                                    <p:anim calcmode="lin" valueType="num">
                                      <p:cBhvr>
                                        <p:cTn id="145" dur="500" fill="hold"/>
                                        <p:tgtEl>
                                          <p:spTgt spid="21"/>
                                        </p:tgtEl>
                                        <p:attrNameLst>
                                          <p:attrName>ppt_h</p:attrName>
                                        </p:attrNameLst>
                                      </p:cBhvr>
                                      <p:tavLst>
                                        <p:tav tm="0">
                                          <p:val>
                                            <p:fltVal val="0"/>
                                          </p:val>
                                        </p:tav>
                                        <p:tav tm="100000">
                                          <p:val>
                                            <p:strVal val="#ppt_h"/>
                                          </p:val>
                                        </p:tav>
                                      </p:tavLst>
                                    </p:anim>
                                    <p:animEffect transition="in" filter="fade">
                                      <p:cBhvr>
                                        <p:cTn id="146" dur="500"/>
                                        <p:tgtEl>
                                          <p:spTgt spid="21"/>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46"/>
                                        </p:tgtEl>
                                        <p:attrNameLst>
                                          <p:attrName>style.visibility</p:attrName>
                                        </p:attrNameLst>
                                      </p:cBhvr>
                                      <p:to>
                                        <p:strVal val="visible"/>
                                      </p:to>
                                    </p:set>
                                    <p:anim calcmode="lin" valueType="num">
                                      <p:cBhvr>
                                        <p:cTn id="149" dur="500" fill="hold"/>
                                        <p:tgtEl>
                                          <p:spTgt spid="46"/>
                                        </p:tgtEl>
                                        <p:attrNameLst>
                                          <p:attrName>ppt_w</p:attrName>
                                        </p:attrNameLst>
                                      </p:cBhvr>
                                      <p:tavLst>
                                        <p:tav tm="0">
                                          <p:val>
                                            <p:fltVal val="0"/>
                                          </p:val>
                                        </p:tav>
                                        <p:tav tm="100000">
                                          <p:val>
                                            <p:strVal val="#ppt_w"/>
                                          </p:val>
                                        </p:tav>
                                      </p:tavLst>
                                    </p:anim>
                                    <p:anim calcmode="lin" valueType="num">
                                      <p:cBhvr>
                                        <p:cTn id="150" dur="500" fill="hold"/>
                                        <p:tgtEl>
                                          <p:spTgt spid="46"/>
                                        </p:tgtEl>
                                        <p:attrNameLst>
                                          <p:attrName>ppt_h</p:attrName>
                                        </p:attrNameLst>
                                      </p:cBhvr>
                                      <p:tavLst>
                                        <p:tav tm="0">
                                          <p:val>
                                            <p:fltVal val="0"/>
                                          </p:val>
                                        </p:tav>
                                        <p:tav tm="100000">
                                          <p:val>
                                            <p:strVal val="#ppt_h"/>
                                          </p:val>
                                        </p:tav>
                                      </p:tavLst>
                                    </p:anim>
                                    <p:animEffect transition="in" filter="fade">
                                      <p:cBhvr>
                                        <p:cTn id="151" dur="500"/>
                                        <p:tgtEl>
                                          <p:spTgt spid="46"/>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 calcmode="lin" valueType="num">
                                      <p:cBhvr>
                                        <p:cTn id="154" dur="500" fill="hold"/>
                                        <p:tgtEl>
                                          <p:spTgt spid="65"/>
                                        </p:tgtEl>
                                        <p:attrNameLst>
                                          <p:attrName>ppt_w</p:attrName>
                                        </p:attrNameLst>
                                      </p:cBhvr>
                                      <p:tavLst>
                                        <p:tav tm="0">
                                          <p:val>
                                            <p:fltVal val="0"/>
                                          </p:val>
                                        </p:tav>
                                        <p:tav tm="100000">
                                          <p:val>
                                            <p:strVal val="#ppt_w"/>
                                          </p:val>
                                        </p:tav>
                                      </p:tavLst>
                                    </p:anim>
                                    <p:anim calcmode="lin" valueType="num">
                                      <p:cBhvr>
                                        <p:cTn id="155" dur="500" fill="hold"/>
                                        <p:tgtEl>
                                          <p:spTgt spid="65"/>
                                        </p:tgtEl>
                                        <p:attrNameLst>
                                          <p:attrName>ppt_h</p:attrName>
                                        </p:attrNameLst>
                                      </p:cBhvr>
                                      <p:tavLst>
                                        <p:tav tm="0">
                                          <p:val>
                                            <p:fltVal val="0"/>
                                          </p:val>
                                        </p:tav>
                                        <p:tav tm="100000">
                                          <p:val>
                                            <p:strVal val="#ppt_h"/>
                                          </p:val>
                                        </p:tav>
                                      </p:tavLst>
                                    </p:anim>
                                    <p:animEffect transition="in" filter="fade">
                                      <p:cBhvr>
                                        <p:cTn id="156" dur="500"/>
                                        <p:tgtEl>
                                          <p:spTgt spid="65"/>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nodeType="clickEffect">
                                  <p:stCondLst>
                                    <p:cond delay="0"/>
                                  </p:stCondLst>
                                  <p:childTnLst>
                                    <p:set>
                                      <p:cBhvr>
                                        <p:cTn id="160" dur="1" fill="hold">
                                          <p:stCondLst>
                                            <p:cond delay="0"/>
                                          </p:stCondLst>
                                        </p:cTn>
                                        <p:tgtEl>
                                          <p:spTgt spid="36"/>
                                        </p:tgtEl>
                                        <p:attrNameLst>
                                          <p:attrName>style.visibility</p:attrName>
                                        </p:attrNameLst>
                                      </p:cBhvr>
                                      <p:to>
                                        <p:strVal val="visible"/>
                                      </p:to>
                                    </p:set>
                                    <p:anim calcmode="lin" valueType="num">
                                      <p:cBhvr>
                                        <p:cTn id="161" dur="500" fill="hold"/>
                                        <p:tgtEl>
                                          <p:spTgt spid="36"/>
                                        </p:tgtEl>
                                        <p:attrNameLst>
                                          <p:attrName>ppt_w</p:attrName>
                                        </p:attrNameLst>
                                      </p:cBhvr>
                                      <p:tavLst>
                                        <p:tav tm="0">
                                          <p:val>
                                            <p:fltVal val="0"/>
                                          </p:val>
                                        </p:tav>
                                        <p:tav tm="100000">
                                          <p:val>
                                            <p:strVal val="#ppt_w"/>
                                          </p:val>
                                        </p:tav>
                                      </p:tavLst>
                                    </p:anim>
                                    <p:anim calcmode="lin" valueType="num">
                                      <p:cBhvr>
                                        <p:cTn id="162" dur="500" fill="hold"/>
                                        <p:tgtEl>
                                          <p:spTgt spid="36"/>
                                        </p:tgtEl>
                                        <p:attrNameLst>
                                          <p:attrName>ppt_h</p:attrName>
                                        </p:attrNameLst>
                                      </p:cBhvr>
                                      <p:tavLst>
                                        <p:tav tm="0">
                                          <p:val>
                                            <p:fltVal val="0"/>
                                          </p:val>
                                        </p:tav>
                                        <p:tav tm="100000">
                                          <p:val>
                                            <p:strVal val="#ppt_h"/>
                                          </p:val>
                                        </p:tav>
                                      </p:tavLst>
                                    </p:anim>
                                    <p:animEffect transition="in" filter="fade">
                                      <p:cBhvr>
                                        <p:cTn id="163" dur="500"/>
                                        <p:tgtEl>
                                          <p:spTgt spid="36"/>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70"/>
                                        </p:tgtEl>
                                        <p:attrNameLst>
                                          <p:attrName>style.visibility</p:attrName>
                                        </p:attrNameLst>
                                      </p:cBhvr>
                                      <p:to>
                                        <p:strVal val="visible"/>
                                      </p:to>
                                    </p:set>
                                    <p:anim calcmode="lin" valueType="num">
                                      <p:cBhvr>
                                        <p:cTn id="166" dur="500" fill="hold"/>
                                        <p:tgtEl>
                                          <p:spTgt spid="70"/>
                                        </p:tgtEl>
                                        <p:attrNameLst>
                                          <p:attrName>ppt_w</p:attrName>
                                        </p:attrNameLst>
                                      </p:cBhvr>
                                      <p:tavLst>
                                        <p:tav tm="0">
                                          <p:val>
                                            <p:fltVal val="0"/>
                                          </p:val>
                                        </p:tav>
                                        <p:tav tm="100000">
                                          <p:val>
                                            <p:strVal val="#ppt_w"/>
                                          </p:val>
                                        </p:tav>
                                      </p:tavLst>
                                    </p:anim>
                                    <p:anim calcmode="lin" valueType="num">
                                      <p:cBhvr>
                                        <p:cTn id="167" dur="500" fill="hold"/>
                                        <p:tgtEl>
                                          <p:spTgt spid="70"/>
                                        </p:tgtEl>
                                        <p:attrNameLst>
                                          <p:attrName>ppt_h</p:attrName>
                                        </p:attrNameLst>
                                      </p:cBhvr>
                                      <p:tavLst>
                                        <p:tav tm="0">
                                          <p:val>
                                            <p:fltVal val="0"/>
                                          </p:val>
                                        </p:tav>
                                        <p:tav tm="100000">
                                          <p:val>
                                            <p:strVal val="#ppt_h"/>
                                          </p:val>
                                        </p:tav>
                                      </p:tavLst>
                                    </p:anim>
                                    <p:animEffect transition="in" filter="fade">
                                      <p:cBhvr>
                                        <p:cTn id="168" dur="500"/>
                                        <p:tgtEl>
                                          <p:spTgt spid="70"/>
                                        </p:tgtEl>
                                      </p:cBhvr>
                                    </p:animEffect>
                                  </p:childTnLst>
                                </p:cTn>
                              </p:par>
                              <p:par>
                                <p:cTn id="169" presetID="53" presetClass="entr" presetSubtype="16" fill="hold" grpId="0" nodeType="withEffect">
                                  <p:stCondLst>
                                    <p:cond delay="0"/>
                                  </p:stCondLst>
                                  <p:childTnLst>
                                    <p:set>
                                      <p:cBhvr>
                                        <p:cTn id="170" dur="1" fill="hold">
                                          <p:stCondLst>
                                            <p:cond delay="0"/>
                                          </p:stCondLst>
                                        </p:cTn>
                                        <p:tgtEl>
                                          <p:spTgt spid="55"/>
                                        </p:tgtEl>
                                        <p:attrNameLst>
                                          <p:attrName>style.visibility</p:attrName>
                                        </p:attrNameLst>
                                      </p:cBhvr>
                                      <p:to>
                                        <p:strVal val="visible"/>
                                      </p:to>
                                    </p:set>
                                    <p:anim calcmode="lin" valueType="num">
                                      <p:cBhvr>
                                        <p:cTn id="171" dur="500" fill="hold"/>
                                        <p:tgtEl>
                                          <p:spTgt spid="55"/>
                                        </p:tgtEl>
                                        <p:attrNameLst>
                                          <p:attrName>ppt_w</p:attrName>
                                        </p:attrNameLst>
                                      </p:cBhvr>
                                      <p:tavLst>
                                        <p:tav tm="0">
                                          <p:val>
                                            <p:fltVal val="0"/>
                                          </p:val>
                                        </p:tav>
                                        <p:tav tm="100000">
                                          <p:val>
                                            <p:strVal val="#ppt_w"/>
                                          </p:val>
                                        </p:tav>
                                      </p:tavLst>
                                    </p:anim>
                                    <p:anim calcmode="lin" valueType="num">
                                      <p:cBhvr>
                                        <p:cTn id="172" dur="500" fill="hold"/>
                                        <p:tgtEl>
                                          <p:spTgt spid="55"/>
                                        </p:tgtEl>
                                        <p:attrNameLst>
                                          <p:attrName>ppt_h</p:attrName>
                                        </p:attrNameLst>
                                      </p:cBhvr>
                                      <p:tavLst>
                                        <p:tav tm="0">
                                          <p:val>
                                            <p:fltVal val="0"/>
                                          </p:val>
                                        </p:tav>
                                        <p:tav tm="100000">
                                          <p:val>
                                            <p:strVal val="#ppt_h"/>
                                          </p:val>
                                        </p:tav>
                                      </p:tavLst>
                                    </p:anim>
                                    <p:animEffect transition="in" filter="fade">
                                      <p:cBhvr>
                                        <p:cTn id="173" dur="500"/>
                                        <p:tgtEl>
                                          <p:spTgt spid="55"/>
                                        </p:tgtEl>
                                      </p:cBhvr>
                                    </p:animEffect>
                                  </p:childTnLst>
                                </p:cTn>
                              </p:par>
                              <p:par>
                                <p:cTn id="174" presetID="53" presetClass="entr" presetSubtype="16" fill="hold" grpId="0" nodeType="withEffect">
                                  <p:stCondLst>
                                    <p:cond delay="0"/>
                                  </p:stCondLst>
                                  <p:childTnLst>
                                    <p:set>
                                      <p:cBhvr>
                                        <p:cTn id="175" dur="1" fill="hold">
                                          <p:stCondLst>
                                            <p:cond delay="0"/>
                                          </p:stCondLst>
                                        </p:cTn>
                                        <p:tgtEl>
                                          <p:spTgt spid="60"/>
                                        </p:tgtEl>
                                        <p:attrNameLst>
                                          <p:attrName>style.visibility</p:attrName>
                                        </p:attrNameLst>
                                      </p:cBhvr>
                                      <p:to>
                                        <p:strVal val="visible"/>
                                      </p:to>
                                    </p:set>
                                    <p:anim calcmode="lin" valueType="num">
                                      <p:cBhvr>
                                        <p:cTn id="176" dur="500" fill="hold"/>
                                        <p:tgtEl>
                                          <p:spTgt spid="60"/>
                                        </p:tgtEl>
                                        <p:attrNameLst>
                                          <p:attrName>ppt_w</p:attrName>
                                        </p:attrNameLst>
                                      </p:cBhvr>
                                      <p:tavLst>
                                        <p:tav tm="0">
                                          <p:val>
                                            <p:fltVal val="0"/>
                                          </p:val>
                                        </p:tav>
                                        <p:tav tm="100000">
                                          <p:val>
                                            <p:strVal val="#ppt_w"/>
                                          </p:val>
                                        </p:tav>
                                      </p:tavLst>
                                    </p:anim>
                                    <p:anim calcmode="lin" valueType="num">
                                      <p:cBhvr>
                                        <p:cTn id="177" dur="500" fill="hold"/>
                                        <p:tgtEl>
                                          <p:spTgt spid="60"/>
                                        </p:tgtEl>
                                        <p:attrNameLst>
                                          <p:attrName>ppt_h</p:attrName>
                                        </p:attrNameLst>
                                      </p:cBhvr>
                                      <p:tavLst>
                                        <p:tav tm="0">
                                          <p:val>
                                            <p:fltVal val="0"/>
                                          </p:val>
                                        </p:tav>
                                        <p:tav tm="100000">
                                          <p:val>
                                            <p:strVal val="#ppt_h"/>
                                          </p:val>
                                        </p:tav>
                                      </p:tavLst>
                                    </p:anim>
                                    <p:animEffect transition="in" filter="fade">
                                      <p:cBhvr>
                                        <p:cTn id="178" dur="500"/>
                                        <p:tgtEl>
                                          <p:spTgt spid="60"/>
                                        </p:tgtEl>
                                      </p:cBhvr>
                                    </p:animEffect>
                                  </p:childTnLst>
                                </p:cTn>
                              </p:par>
                            </p:childTnLst>
                          </p:cTn>
                        </p:par>
                      </p:childTnLst>
                    </p:cTn>
                  </p:par>
                  <p:par>
                    <p:cTn id="179" fill="hold">
                      <p:stCondLst>
                        <p:cond delay="indefinite"/>
                      </p:stCondLst>
                      <p:childTnLst>
                        <p:par>
                          <p:cTn id="180" fill="hold">
                            <p:stCondLst>
                              <p:cond delay="0"/>
                            </p:stCondLst>
                            <p:childTnLst>
                              <p:par>
                                <p:cTn id="181" presetID="53" presetClass="entr" presetSubtype="16" fill="hold" grpId="0" nodeType="clickEffect">
                                  <p:stCondLst>
                                    <p:cond delay="0"/>
                                  </p:stCondLst>
                                  <p:childTnLst>
                                    <p:set>
                                      <p:cBhvr>
                                        <p:cTn id="182" dur="1" fill="hold">
                                          <p:stCondLst>
                                            <p:cond delay="0"/>
                                          </p:stCondLst>
                                        </p:cTn>
                                        <p:tgtEl>
                                          <p:spTgt spid="48"/>
                                        </p:tgtEl>
                                        <p:attrNameLst>
                                          <p:attrName>style.visibility</p:attrName>
                                        </p:attrNameLst>
                                      </p:cBhvr>
                                      <p:to>
                                        <p:strVal val="visible"/>
                                      </p:to>
                                    </p:set>
                                    <p:anim calcmode="lin" valueType="num">
                                      <p:cBhvr>
                                        <p:cTn id="183" dur="500" fill="hold"/>
                                        <p:tgtEl>
                                          <p:spTgt spid="48"/>
                                        </p:tgtEl>
                                        <p:attrNameLst>
                                          <p:attrName>ppt_w</p:attrName>
                                        </p:attrNameLst>
                                      </p:cBhvr>
                                      <p:tavLst>
                                        <p:tav tm="0">
                                          <p:val>
                                            <p:fltVal val="0"/>
                                          </p:val>
                                        </p:tav>
                                        <p:tav tm="100000">
                                          <p:val>
                                            <p:strVal val="#ppt_w"/>
                                          </p:val>
                                        </p:tav>
                                      </p:tavLst>
                                    </p:anim>
                                    <p:anim calcmode="lin" valueType="num">
                                      <p:cBhvr>
                                        <p:cTn id="184" dur="500" fill="hold"/>
                                        <p:tgtEl>
                                          <p:spTgt spid="48"/>
                                        </p:tgtEl>
                                        <p:attrNameLst>
                                          <p:attrName>ppt_h</p:attrName>
                                        </p:attrNameLst>
                                      </p:cBhvr>
                                      <p:tavLst>
                                        <p:tav tm="0">
                                          <p:val>
                                            <p:fltVal val="0"/>
                                          </p:val>
                                        </p:tav>
                                        <p:tav tm="100000">
                                          <p:val>
                                            <p:strVal val="#ppt_h"/>
                                          </p:val>
                                        </p:tav>
                                      </p:tavLst>
                                    </p:anim>
                                    <p:animEffect transition="in" filter="fade">
                                      <p:cBhvr>
                                        <p:cTn id="185" dur="500"/>
                                        <p:tgtEl>
                                          <p:spTgt spid="48"/>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47"/>
                                        </p:tgtEl>
                                        <p:attrNameLst>
                                          <p:attrName>style.visibility</p:attrName>
                                        </p:attrNameLst>
                                      </p:cBhvr>
                                      <p:to>
                                        <p:strVal val="visible"/>
                                      </p:to>
                                    </p:set>
                                    <p:anim calcmode="lin" valueType="num">
                                      <p:cBhvr>
                                        <p:cTn id="188" dur="500" fill="hold"/>
                                        <p:tgtEl>
                                          <p:spTgt spid="47"/>
                                        </p:tgtEl>
                                        <p:attrNameLst>
                                          <p:attrName>ppt_w</p:attrName>
                                        </p:attrNameLst>
                                      </p:cBhvr>
                                      <p:tavLst>
                                        <p:tav tm="0">
                                          <p:val>
                                            <p:fltVal val="0"/>
                                          </p:val>
                                        </p:tav>
                                        <p:tav tm="100000">
                                          <p:val>
                                            <p:strVal val="#ppt_w"/>
                                          </p:val>
                                        </p:tav>
                                      </p:tavLst>
                                    </p:anim>
                                    <p:anim calcmode="lin" valueType="num">
                                      <p:cBhvr>
                                        <p:cTn id="189" dur="500" fill="hold"/>
                                        <p:tgtEl>
                                          <p:spTgt spid="47"/>
                                        </p:tgtEl>
                                        <p:attrNameLst>
                                          <p:attrName>ppt_h</p:attrName>
                                        </p:attrNameLst>
                                      </p:cBhvr>
                                      <p:tavLst>
                                        <p:tav tm="0">
                                          <p:val>
                                            <p:fltVal val="0"/>
                                          </p:val>
                                        </p:tav>
                                        <p:tav tm="100000">
                                          <p:val>
                                            <p:strVal val="#ppt_h"/>
                                          </p:val>
                                        </p:tav>
                                      </p:tavLst>
                                    </p:anim>
                                    <p:animEffect transition="in" filter="fade">
                                      <p:cBhvr>
                                        <p:cTn id="190" dur="500"/>
                                        <p:tgtEl>
                                          <p:spTgt spid="47"/>
                                        </p:tgtEl>
                                      </p:cBhvr>
                                    </p:animEffect>
                                  </p:childTnLst>
                                </p:cTn>
                              </p:par>
                              <p:par>
                                <p:cTn id="191" presetID="53" presetClass="entr" presetSubtype="16" fill="hold" nodeType="withEffect">
                                  <p:stCondLst>
                                    <p:cond delay="0"/>
                                  </p:stCondLst>
                                  <p:childTnLst>
                                    <p:set>
                                      <p:cBhvr>
                                        <p:cTn id="192" dur="1" fill="hold">
                                          <p:stCondLst>
                                            <p:cond delay="0"/>
                                          </p:stCondLst>
                                        </p:cTn>
                                        <p:tgtEl>
                                          <p:spTgt spid="24"/>
                                        </p:tgtEl>
                                        <p:attrNameLst>
                                          <p:attrName>style.visibility</p:attrName>
                                        </p:attrNameLst>
                                      </p:cBhvr>
                                      <p:to>
                                        <p:strVal val="visible"/>
                                      </p:to>
                                    </p:set>
                                    <p:anim calcmode="lin" valueType="num">
                                      <p:cBhvr>
                                        <p:cTn id="193" dur="500" fill="hold"/>
                                        <p:tgtEl>
                                          <p:spTgt spid="24"/>
                                        </p:tgtEl>
                                        <p:attrNameLst>
                                          <p:attrName>ppt_w</p:attrName>
                                        </p:attrNameLst>
                                      </p:cBhvr>
                                      <p:tavLst>
                                        <p:tav tm="0">
                                          <p:val>
                                            <p:fltVal val="0"/>
                                          </p:val>
                                        </p:tav>
                                        <p:tav tm="100000">
                                          <p:val>
                                            <p:strVal val="#ppt_w"/>
                                          </p:val>
                                        </p:tav>
                                      </p:tavLst>
                                    </p:anim>
                                    <p:anim calcmode="lin" valueType="num">
                                      <p:cBhvr>
                                        <p:cTn id="194" dur="500" fill="hold"/>
                                        <p:tgtEl>
                                          <p:spTgt spid="24"/>
                                        </p:tgtEl>
                                        <p:attrNameLst>
                                          <p:attrName>ppt_h</p:attrName>
                                        </p:attrNameLst>
                                      </p:cBhvr>
                                      <p:tavLst>
                                        <p:tav tm="0">
                                          <p:val>
                                            <p:fltVal val="0"/>
                                          </p:val>
                                        </p:tav>
                                        <p:tav tm="100000">
                                          <p:val>
                                            <p:strVal val="#ppt_h"/>
                                          </p:val>
                                        </p:tav>
                                      </p:tavLst>
                                    </p:anim>
                                    <p:animEffect transition="in" filter="fade">
                                      <p:cBhvr>
                                        <p:cTn id="195" dur="500"/>
                                        <p:tgtEl>
                                          <p:spTgt spid="24"/>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66"/>
                                        </p:tgtEl>
                                        <p:attrNameLst>
                                          <p:attrName>style.visibility</p:attrName>
                                        </p:attrNameLst>
                                      </p:cBhvr>
                                      <p:to>
                                        <p:strVal val="visible"/>
                                      </p:to>
                                    </p:set>
                                    <p:anim calcmode="lin" valueType="num">
                                      <p:cBhvr>
                                        <p:cTn id="198" dur="500" fill="hold"/>
                                        <p:tgtEl>
                                          <p:spTgt spid="66"/>
                                        </p:tgtEl>
                                        <p:attrNameLst>
                                          <p:attrName>ppt_w</p:attrName>
                                        </p:attrNameLst>
                                      </p:cBhvr>
                                      <p:tavLst>
                                        <p:tav tm="0">
                                          <p:val>
                                            <p:fltVal val="0"/>
                                          </p:val>
                                        </p:tav>
                                        <p:tav tm="100000">
                                          <p:val>
                                            <p:strVal val="#ppt_w"/>
                                          </p:val>
                                        </p:tav>
                                      </p:tavLst>
                                    </p:anim>
                                    <p:anim calcmode="lin" valueType="num">
                                      <p:cBhvr>
                                        <p:cTn id="199" dur="500" fill="hold"/>
                                        <p:tgtEl>
                                          <p:spTgt spid="66"/>
                                        </p:tgtEl>
                                        <p:attrNameLst>
                                          <p:attrName>ppt_h</p:attrName>
                                        </p:attrNameLst>
                                      </p:cBhvr>
                                      <p:tavLst>
                                        <p:tav tm="0">
                                          <p:val>
                                            <p:fltVal val="0"/>
                                          </p:val>
                                        </p:tav>
                                        <p:tav tm="100000">
                                          <p:val>
                                            <p:strVal val="#ppt_h"/>
                                          </p:val>
                                        </p:tav>
                                      </p:tavLst>
                                    </p:anim>
                                    <p:animEffect transition="in" filter="fade">
                                      <p:cBhvr>
                                        <p:cTn id="200" dur="500"/>
                                        <p:tgtEl>
                                          <p:spTgt spid="66"/>
                                        </p:tgtEl>
                                      </p:cBhvr>
                                    </p:animEffect>
                                  </p:childTnLst>
                                </p:cTn>
                              </p:par>
                            </p:childTnLst>
                          </p:cTn>
                        </p:par>
                      </p:childTnLst>
                    </p:cTn>
                  </p:par>
                  <p:par>
                    <p:cTn id="201" fill="hold">
                      <p:stCondLst>
                        <p:cond delay="indefinite"/>
                      </p:stCondLst>
                      <p:childTnLst>
                        <p:par>
                          <p:cTn id="202" fill="hold">
                            <p:stCondLst>
                              <p:cond delay="0"/>
                            </p:stCondLst>
                            <p:childTnLst>
                              <p:par>
                                <p:cTn id="203" presetID="53" presetClass="entr" presetSubtype="16" fill="hold" nodeType="clickEffect">
                                  <p:stCondLst>
                                    <p:cond delay="0"/>
                                  </p:stCondLst>
                                  <p:childTnLst>
                                    <p:set>
                                      <p:cBhvr>
                                        <p:cTn id="204" dur="1" fill="hold">
                                          <p:stCondLst>
                                            <p:cond delay="0"/>
                                          </p:stCondLst>
                                        </p:cTn>
                                        <p:tgtEl>
                                          <p:spTgt spid="39"/>
                                        </p:tgtEl>
                                        <p:attrNameLst>
                                          <p:attrName>style.visibility</p:attrName>
                                        </p:attrNameLst>
                                      </p:cBhvr>
                                      <p:to>
                                        <p:strVal val="visible"/>
                                      </p:to>
                                    </p:set>
                                    <p:anim calcmode="lin" valueType="num">
                                      <p:cBhvr>
                                        <p:cTn id="205" dur="500" fill="hold"/>
                                        <p:tgtEl>
                                          <p:spTgt spid="39"/>
                                        </p:tgtEl>
                                        <p:attrNameLst>
                                          <p:attrName>ppt_w</p:attrName>
                                        </p:attrNameLst>
                                      </p:cBhvr>
                                      <p:tavLst>
                                        <p:tav tm="0">
                                          <p:val>
                                            <p:fltVal val="0"/>
                                          </p:val>
                                        </p:tav>
                                        <p:tav tm="100000">
                                          <p:val>
                                            <p:strVal val="#ppt_w"/>
                                          </p:val>
                                        </p:tav>
                                      </p:tavLst>
                                    </p:anim>
                                    <p:anim calcmode="lin" valueType="num">
                                      <p:cBhvr>
                                        <p:cTn id="206" dur="500" fill="hold"/>
                                        <p:tgtEl>
                                          <p:spTgt spid="39"/>
                                        </p:tgtEl>
                                        <p:attrNameLst>
                                          <p:attrName>ppt_h</p:attrName>
                                        </p:attrNameLst>
                                      </p:cBhvr>
                                      <p:tavLst>
                                        <p:tav tm="0">
                                          <p:val>
                                            <p:fltVal val="0"/>
                                          </p:val>
                                        </p:tav>
                                        <p:tav tm="100000">
                                          <p:val>
                                            <p:strVal val="#ppt_h"/>
                                          </p:val>
                                        </p:tav>
                                      </p:tavLst>
                                    </p:anim>
                                    <p:animEffect transition="in" filter="fade">
                                      <p:cBhvr>
                                        <p:cTn id="207" dur="500"/>
                                        <p:tgtEl>
                                          <p:spTgt spid="39"/>
                                        </p:tgtEl>
                                      </p:cBhvr>
                                    </p:animEffect>
                                  </p:childTnLst>
                                </p:cTn>
                              </p:par>
                              <p:par>
                                <p:cTn id="208" presetID="53" presetClass="entr" presetSubtype="16"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 calcmode="lin" valueType="num">
                                      <p:cBhvr>
                                        <p:cTn id="210" dur="500" fill="hold"/>
                                        <p:tgtEl>
                                          <p:spTgt spid="71"/>
                                        </p:tgtEl>
                                        <p:attrNameLst>
                                          <p:attrName>ppt_w</p:attrName>
                                        </p:attrNameLst>
                                      </p:cBhvr>
                                      <p:tavLst>
                                        <p:tav tm="0">
                                          <p:val>
                                            <p:fltVal val="0"/>
                                          </p:val>
                                        </p:tav>
                                        <p:tav tm="100000">
                                          <p:val>
                                            <p:strVal val="#ppt_w"/>
                                          </p:val>
                                        </p:tav>
                                      </p:tavLst>
                                    </p:anim>
                                    <p:anim calcmode="lin" valueType="num">
                                      <p:cBhvr>
                                        <p:cTn id="211" dur="500" fill="hold"/>
                                        <p:tgtEl>
                                          <p:spTgt spid="71"/>
                                        </p:tgtEl>
                                        <p:attrNameLst>
                                          <p:attrName>ppt_h</p:attrName>
                                        </p:attrNameLst>
                                      </p:cBhvr>
                                      <p:tavLst>
                                        <p:tav tm="0">
                                          <p:val>
                                            <p:fltVal val="0"/>
                                          </p:val>
                                        </p:tav>
                                        <p:tav tm="100000">
                                          <p:val>
                                            <p:strVal val="#ppt_h"/>
                                          </p:val>
                                        </p:tav>
                                      </p:tavLst>
                                    </p:anim>
                                    <p:animEffect transition="in" filter="fade">
                                      <p:cBhvr>
                                        <p:cTn id="212" dur="500"/>
                                        <p:tgtEl>
                                          <p:spTgt spid="71"/>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56"/>
                                        </p:tgtEl>
                                        <p:attrNameLst>
                                          <p:attrName>style.visibility</p:attrName>
                                        </p:attrNameLst>
                                      </p:cBhvr>
                                      <p:to>
                                        <p:strVal val="visible"/>
                                      </p:to>
                                    </p:set>
                                    <p:anim calcmode="lin" valueType="num">
                                      <p:cBhvr>
                                        <p:cTn id="215" dur="500" fill="hold"/>
                                        <p:tgtEl>
                                          <p:spTgt spid="56"/>
                                        </p:tgtEl>
                                        <p:attrNameLst>
                                          <p:attrName>ppt_w</p:attrName>
                                        </p:attrNameLst>
                                      </p:cBhvr>
                                      <p:tavLst>
                                        <p:tav tm="0">
                                          <p:val>
                                            <p:fltVal val="0"/>
                                          </p:val>
                                        </p:tav>
                                        <p:tav tm="100000">
                                          <p:val>
                                            <p:strVal val="#ppt_w"/>
                                          </p:val>
                                        </p:tav>
                                      </p:tavLst>
                                    </p:anim>
                                    <p:anim calcmode="lin" valueType="num">
                                      <p:cBhvr>
                                        <p:cTn id="216" dur="500" fill="hold"/>
                                        <p:tgtEl>
                                          <p:spTgt spid="56"/>
                                        </p:tgtEl>
                                        <p:attrNameLst>
                                          <p:attrName>ppt_h</p:attrName>
                                        </p:attrNameLst>
                                      </p:cBhvr>
                                      <p:tavLst>
                                        <p:tav tm="0">
                                          <p:val>
                                            <p:fltVal val="0"/>
                                          </p:val>
                                        </p:tav>
                                        <p:tav tm="100000">
                                          <p:val>
                                            <p:strVal val="#ppt_h"/>
                                          </p:val>
                                        </p:tav>
                                      </p:tavLst>
                                    </p:anim>
                                    <p:animEffect transition="in" filter="fade">
                                      <p:cBhvr>
                                        <p:cTn id="217" dur="500"/>
                                        <p:tgtEl>
                                          <p:spTgt spid="56"/>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50"/>
                                        </p:tgtEl>
                                        <p:attrNameLst>
                                          <p:attrName>style.visibility</p:attrName>
                                        </p:attrNameLst>
                                      </p:cBhvr>
                                      <p:to>
                                        <p:strVal val="visible"/>
                                      </p:to>
                                    </p:set>
                                    <p:anim calcmode="lin" valueType="num">
                                      <p:cBhvr>
                                        <p:cTn id="220" dur="500" fill="hold"/>
                                        <p:tgtEl>
                                          <p:spTgt spid="50"/>
                                        </p:tgtEl>
                                        <p:attrNameLst>
                                          <p:attrName>ppt_w</p:attrName>
                                        </p:attrNameLst>
                                      </p:cBhvr>
                                      <p:tavLst>
                                        <p:tav tm="0">
                                          <p:val>
                                            <p:fltVal val="0"/>
                                          </p:val>
                                        </p:tav>
                                        <p:tav tm="100000">
                                          <p:val>
                                            <p:strVal val="#ppt_w"/>
                                          </p:val>
                                        </p:tav>
                                      </p:tavLst>
                                    </p:anim>
                                    <p:anim calcmode="lin" valueType="num">
                                      <p:cBhvr>
                                        <p:cTn id="221" dur="500" fill="hold"/>
                                        <p:tgtEl>
                                          <p:spTgt spid="50"/>
                                        </p:tgtEl>
                                        <p:attrNameLst>
                                          <p:attrName>ppt_h</p:attrName>
                                        </p:attrNameLst>
                                      </p:cBhvr>
                                      <p:tavLst>
                                        <p:tav tm="0">
                                          <p:val>
                                            <p:fltVal val="0"/>
                                          </p:val>
                                        </p:tav>
                                        <p:tav tm="100000">
                                          <p:val>
                                            <p:strVal val="#ppt_h"/>
                                          </p:val>
                                        </p:tav>
                                      </p:tavLst>
                                    </p:anim>
                                    <p:animEffect transition="in" filter="fade">
                                      <p:cBhvr>
                                        <p:cTn id="2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531352"/>
          </a:xfrm>
          <a:prstGeom prst="rect">
            <a:avLst/>
          </a:prstGeom>
        </p:spPr>
      </p:pic>
      <p:pic>
        <p:nvPicPr>
          <p:cNvPr id="3" name="Image 1" descr="preencoded.png"/>
          <p:cNvPicPr>
            <a:picLocks noChangeAspect="1"/>
          </p:cNvPicPr>
          <p:nvPr/>
        </p:nvPicPr>
        <p:blipFill>
          <a:blip r:embed="rId4"/>
          <a:stretch>
            <a:fillRect/>
          </a:stretch>
        </p:blipFill>
        <p:spPr>
          <a:xfrm>
            <a:off x="20161" y="0"/>
            <a:ext cx="14630400" cy="8531352"/>
          </a:xfrm>
          <a:prstGeom prst="rect">
            <a:avLst/>
          </a:prstGeom>
        </p:spPr>
      </p:pic>
      <p:pic>
        <p:nvPicPr>
          <p:cNvPr id="4" name="Image 2" descr="preencoded.png"/>
          <p:cNvPicPr>
            <a:picLocks noChangeAspect="1"/>
          </p:cNvPicPr>
          <p:nvPr/>
        </p:nvPicPr>
        <p:blipFill>
          <a:blip r:embed="rId5"/>
          <a:stretch>
            <a:fillRect/>
          </a:stretch>
        </p:blipFill>
        <p:spPr>
          <a:xfrm>
            <a:off x="832104" y="1422908"/>
            <a:ext cx="12984480" cy="36576"/>
          </a:xfrm>
          <a:prstGeom prst="rect">
            <a:avLst/>
          </a:prstGeom>
        </p:spPr>
      </p:pic>
      <p:sp>
        <p:nvSpPr>
          <p:cNvPr id="5" name="Text 0"/>
          <p:cNvSpPr/>
          <p:nvPr/>
        </p:nvSpPr>
        <p:spPr>
          <a:xfrm>
            <a:off x="832104" y="3191256"/>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6" name="Text 1"/>
          <p:cNvSpPr/>
          <p:nvPr/>
        </p:nvSpPr>
        <p:spPr>
          <a:xfrm>
            <a:off x="832104" y="3813048"/>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7" name="Text 2"/>
          <p:cNvSpPr/>
          <p:nvPr/>
        </p:nvSpPr>
        <p:spPr>
          <a:xfrm>
            <a:off x="336804" y="-182879"/>
            <a:ext cx="14293596" cy="1403797"/>
          </a:xfrm>
          <a:prstGeom prst="rect">
            <a:avLst/>
          </a:prstGeom>
          <a:noFill/>
          <a:ln/>
        </p:spPr>
        <p:txBody>
          <a:bodyPr wrap="none" lIns="0" tIns="0" rIns="0" bIns="0" rtlCol="0" anchor="t"/>
          <a:lstStyle/>
          <a:p>
            <a:pPr algn="just">
              <a:lnSpc>
                <a:spcPts val="13000"/>
              </a:lnSpc>
            </a:pPr>
            <a:r>
              <a:rPr lang="en-US" sz="9290" b="1" dirty="0">
                <a:solidFill>
                  <a:srgbClr val="011C2A"/>
                </a:solidFill>
                <a:ea typeface="思源黑体-思源黑体-Bold" pitchFamily="34" charset="-122"/>
                <a:cs typeface="思源黑体-思源黑体-Bold" pitchFamily="34" charset="-120"/>
              </a:rPr>
              <a:t>03 </a:t>
            </a:r>
            <a:r>
              <a:rPr lang="en-US" sz="5300" b="1" dirty="0">
                <a:solidFill>
                  <a:srgbClr val="011C2A"/>
                </a:solidFill>
                <a:ea typeface="思源黑体-思源黑体-Bold" pitchFamily="34" charset="-122"/>
                <a:cs typeface="思源黑体-思源黑体-Bold" pitchFamily="34" charset="-120"/>
              </a:rPr>
              <a:t>Objectives for Inventory Management System</a:t>
            </a:r>
            <a:endParaRPr lang="en-US" sz="5300" b="1" dirty="0"/>
          </a:p>
          <a:p>
            <a:pPr marL="0" indent="0" algn="just">
              <a:lnSpc>
                <a:spcPts val="13000"/>
              </a:lnSpc>
              <a:buNone/>
            </a:pPr>
            <a:endParaRPr lang="en-US" sz="9290" b="1" dirty="0"/>
          </a:p>
        </p:txBody>
      </p:sp>
      <p:sp>
        <p:nvSpPr>
          <p:cNvPr id="8" name="Text 3"/>
          <p:cNvSpPr/>
          <p:nvPr/>
        </p:nvSpPr>
        <p:spPr>
          <a:xfrm>
            <a:off x="832104" y="4425696"/>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10" name="Text 5"/>
          <p:cNvSpPr/>
          <p:nvPr/>
        </p:nvSpPr>
        <p:spPr>
          <a:xfrm>
            <a:off x="832104" y="2569464"/>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sp>
        <p:nvSpPr>
          <p:cNvPr id="11" name="Text 6"/>
          <p:cNvSpPr/>
          <p:nvPr/>
        </p:nvSpPr>
        <p:spPr>
          <a:xfrm>
            <a:off x="832104" y="5047488"/>
            <a:ext cx="12984480" cy="356616"/>
          </a:xfrm>
          <a:prstGeom prst="rect">
            <a:avLst/>
          </a:prstGeom>
          <a:noFill/>
          <a:ln/>
        </p:spPr>
        <p:txBody>
          <a:bodyPr wrap="none" lIns="0" tIns="0" rIns="0" bIns="0" rtlCol="0" anchor="ctr"/>
          <a:lstStyle/>
          <a:p>
            <a:pPr marL="0" indent="0" algn="just">
              <a:lnSpc>
                <a:spcPts val="2780"/>
              </a:lnSpc>
              <a:buNone/>
            </a:pPr>
            <a:endParaRPr lang="en-US" sz="1850" dirty="0"/>
          </a:p>
        </p:txBody>
      </p:sp>
      <p:grpSp>
        <p:nvGrpSpPr>
          <p:cNvPr id="12" name="Group 11">
            <a:extLst>
              <a:ext uri="{FF2B5EF4-FFF2-40B4-BE49-F238E27FC236}">
                <a16:creationId xmlns:a16="http://schemas.microsoft.com/office/drawing/2014/main" id="{D2D6961B-BD93-8F9F-63F4-8DB0E5409BD0}"/>
              </a:ext>
            </a:extLst>
          </p:cNvPr>
          <p:cNvGrpSpPr/>
          <p:nvPr/>
        </p:nvGrpSpPr>
        <p:grpSpPr>
          <a:xfrm>
            <a:off x="2770853" y="1590953"/>
            <a:ext cx="1656714" cy="811022"/>
            <a:chOff x="2346157" y="1303519"/>
            <a:chExt cx="1055771" cy="546588"/>
          </a:xfrm>
          <a:solidFill>
            <a:schemeClr val="accent5">
              <a:lumMod val="40000"/>
              <a:lumOff val="60000"/>
            </a:schemeClr>
          </a:solidFill>
        </p:grpSpPr>
        <p:sp>
          <p:nvSpPr>
            <p:cNvPr id="68" name="Rounded Rectangle 1">
              <a:extLst>
                <a:ext uri="{FF2B5EF4-FFF2-40B4-BE49-F238E27FC236}">
                  <a16:creationId xmlns:a16="http://schemas.microsoft.com/office/drawing/2014/main" id="{C573D7C3-2FF5-EDA4-EBBD-F20F7EB5ED46}"/>
                </a:ext>
              </a:extLst>
            </p:cNvPr>
            <p:cNvSpPr/>
            <p:nvPr/>
          </p:nvSpPr>
          <p:spPr>
            <a:xfrm>
              <a:off x="2346157" y="1303519"/>
              <a:ext cx="1055771" cy="546588"/>
            </a:xfrm>
            <a:custGeom>
              <a:avLst/>
              <a:gdLst/>
              <a:ahLst/>
              <a:cxnLst/>
              <a:rect l="0" t="0" r="0" b="0"/>
              <a:pathLst>
                <a:path w="1055771" h="546588">
                  <a:moveTo>
                    <a:pt x="34987" y="238820"/>
                  </a:moveTo>
                  <a:cubicBezTo>
                    <a:pt x="11662" y="229894"/>
                    <a:pt x="0" y="218193"/>
                    <a:pt x="0" y="206493"/>
                  </a:cubicBezTo>
                  <a:cubicBezTo>
                    <a:pt x="0" y="194793"/>
                    <a:pt x="11662" y="183093"/>
                    <a:pt x="34987" y="174167"/>
                  </a:cubicBezTo>
                  <a:lnTo>
                    <a:pt x="443417" y="17853"/>
                  </a:lnTo>
                  <a:cubicBezTo>
                    <a:pt x="490068" y="0"/>
                    <a:pt x="565702" y="0"/>
                    <a:pt x="612353" y="17853"/>
                  </a:cubicBezTo>
                  <a:lnTo>
                    <a:pt x="1020783" y="174167"/>
                  </a:lnTo>
                  <a:cubicBezTo>
                    <a:pt x="1044080" y="183082"/>
                    <a:pt x="1055742" y="194764"/>
                    <a:pt x="1055771" y="206450"/>
                  </a:cubicBezTo>
                  <a:cubicBezTo>
                    <a:pt x="1055771" y="206479"/>
                    <a:pt x="1055771" y="206508"/>
                    <a:pt x="1055771" y="206537"/>
                  </a:cubicBezTo>
                  <a:cubicBezTo>
                    <a:pt x="1055742" y="218222"/>
                    <a:pt x="1044080" y="229905"/>
                    <a:pt x="1020783" y="238820"/>
                  </a:cubicBezTo>
                  <a:lnTo>
                    <a:pt x="972504" y="257297"/>
                  </a:lnTo>
                  <a:lnTo>
                    <a:pt x="694071" y="363858"/>
                  </a:lnTo>
                  <a:lnTo>
                    <a:pt x="612353" y="395134"/>
                  </a:lnTo>
                  <a:cubicBezTo>
                    <a:pt x="565702" y="412987"/>
                    <a:pt x="490068" y="412987"/>
                    <a:pt x="443417" y="395134"/>
                  </a:cubicBezTo>
                  <a:close/>
                  <a:moveTo>
                    <a:pt x="612353" y="395134"/>
                  </a:moveTo>
                  <a:lnTo>
                    <a:pt x="694071" y="363858"/>
                  </a:lnTo>
                  <a:lnTo>
                    <a:pt x="694071" y="497459"/>
                  </a:lnTo>
                  <a:lnTo>
                    <a:pt x="612353" y="528734"/>
                  </a:lnTo>
                  <a:cubicBezTo>
                    <a:pt x="565702" y="546588"/>
                    <a:pt x="490068" y="546588"/>
                    <a:pt x="443417" y="528734"/>
                  </a:cubicBezTo>
                  <a:lnTo>
                    <a:pt x="34987" y="372421"/>
                  </a:lnTo>
                  <a:cubicBezTo>
                    <a:pt x="11662" y="363494"/>
                    <a:pt x="0" y="351794"/>
                    <a:pt x="0" y="340094"/>
                  </a:cubicBezTo>
                  <a:lnTo>
                    <a:pt x="0" y="206493"/>
                  </a:lnTo>
                  <a:cubicBezTo>
                    <a:pt x="0" y="218193"/>
                    <a:pt x="11662" y="229894"/>
                    <a:pt x="34987" y="238820"/>
                  </a:cubicBezTo>
                  <a:lnTo>
                    <a:pt x="443417" y="395134"/>
                  </a:lnTo>
                  <a:cubicBezTo>
                    <a:pt x="490068" y="412987"/>
                    <a:pt x="565702" y="412987"/>
                    <a:pt x="612353" y="395134"/>
                  </a:cubicBezTo>
                  <a:close/>
                  <a:moveTo>
                    <a:pt x="1055771" y="298948"/>
                  </a:moveTo>
                  <a:lnTo>
                    <a:pt x="972504" y="257297"/>
                  </a:lnTo>
                  <a:lnTo>
                    <a:pt x="1020783" y="238820"/>
                  </a:lnTo>
                  <a:cubicBezTo>
                    <a:pt x="1044080" y="229905"/>
                    <a:pt x="1055742" y="218222"/>
                    <a:pt x="1055771" y="206537"/>
                  </a:cubicBezTo>
                  <a:close/>
                </a:path>
              </a:pathLst>
            </a:custGeom>
            <a:grp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69" name="Rounded Rectangle 2">
              <a:extLst>
                <a:ext uri="{FF2B5EF4-FFF2-40B4-BE49-F238E27FC236}">
                  <a16:creationId xmlns:a16="http://schemas.microsoft.com/office/drawing/2014/main" id="{D3CD80C2-BC84-C120-FA1A-DE815E81714D}"/>
                </a:ext>
              </a:extLst>
            </p:cNvPr>
            <p:cNvSpPr/>
            <p:nvPr/>
          </p:nvSpPr>
          <p:spPr>
            <a:xfrm>
              <a:off x="2346157" y="1303519"/>
              <a:ext cx="1055771" cy="546588"/>
            </a:xfrm>
            <a:custGeom>
              <a:avLst/>
              <a:gdLst/>
              <a:ahLst/>
              <a:cxnLst/>
              <a:rect l="0" t="0" r="0" b="0"/>
              <a:pathLst>
                <a:path w="1055771" h="546588">
                  <a:moveTo>
                    <a:pt x="34987" y="238820"/>
                  </a:moveTo>
                  <a:cubicBezTo>
                    <a:pt x="11662" y="229894"/>
                    <a:pt x="0" y="218193"/>
                    <a:pt x="0" y="206493"/>
                  </a:cubicBezTo>
                  <a:cubicBezTo>
                    <a:pt x="0" y="194793"/>
                    <a:pt x="11662" y="183093"/>
                    <a:pt x="34987" y="174167"/>
                  </a:cubicBezTo>
                  <a:lnTo>
                    <a:pt x="443417" y="17853"/>
                  </a:lnTo>
                  <a:cubicBezTo>
                    <a:pt x="490068" y="0"/>
                    <a:pt x="565702" y="0"/>
                    <a:pt x="612353" y="17853"/>
                  </a:cubicBezTo>
                  <a:lnTo>
                    <a:pt x="1020783" y="174167"/>
                  </a:lnTo>
                  <a:cubicBezTo>
                    <a:pt x="1044080" y="183082"/>
                    <a:pt x="1055742" y="194764"/>
                    <a:pt x="1055771" y="206450"/>
                  </a:cubicBezTo>
                  <a:cubicBezTo>
                    <a:pt x="1055771" y="206479"/>
                    <a:pt x="1055771" y="206508"/>
                    <a:pt x="1055771" y="206537"/>
                  </a:cubicBezTo>
                  <a:cubicBezTo>
                    <a:pt x="1055742" y="218222"/>
                    <a:pt x="1044080" y="229905"/>
                    <a:pt x="1020783" y="238820"/>
                  </a:cubicBezTo>
                  <a:lnTo>
                    <a:pt x="972504" y="257297"/>
                  </a:lnTo>
                  <a:lnTo>
                    <a:pt x="694071" y="363858"/>
                  </a:lnTo>
                  <a:lnTo>
                    <a:pt x="612353" y="395134"/>
                  </a:lnTo>
                  <a:cubicBezTo>
                    <a:pt x="565702" y="412987"/>
                    <a:pt x="490068" y="412987"/>
                    <a:pt x="443417" y="395134"/>
                  </a:cubicBezTo>
                  <a:close/>
                  <a:moveTo>
                    <a:pt x="612353" y="395134"/>
                  </a:moveTo>
                  <a:lnTo>
                    <a:pt x="694071" y="363858"/>
                  </a:lnTo>
                  <a:lnTo>
                    <a:pt x="694071" y="497459"/>
                  </a:lnTo>
                  <a:lnTo>
                    <a:pt x="612353" y="528734"/>
                  </a:lnTo>
                  <a:cubicBezTo>
                    <a:pt x="565702" y="546588"/>
                    <a:pt x="490068" y="546588"/>
                    <a:pt x="443417" y="528734"/>
                  </a:cubicBezTo>
                  <a:lnTo>
                    <a:pt x="34987" y="372421"/>
                  </a:lnTo>
                  <a:cubicBezTo>
                    <a:pt x="11662" y="363494"/>
                    <a:pt x="0" y="351794"/>
                    <a:pt x="0" y="340094"/>
                  </a:cubicBezTo>
                  <a:lnTo>
                    <a:pt x="0" y="206493"/>
                  </a:lnTo>
                  <a:cubicBezTo>
                    <a:pt x="0" y="218193"/>
                    <a:pt x="11662" y="229894"/>
                    <a:pt x="34987" y="238820"/>
                  </a:cubicBezTo>
                  <a:lnTo>
                    <a:pt x="443417" y="395134"/>
                  </a:lnTo>
                  <a:cubicBezTo>
                    <a:pt x="490068" y="412987"/>
                    <a:pt x="565702" y="412987"/>
                    <a:pt x="612353" y="395134"/>
                  </a:cubicBezTo>
                  <a:close/>
                  <a:moveTo>
                    <a:pt x="1055771" y="298948"/>
                  </a:moveTo>
                  <a:lnTo>
                    <a:pt x="972504" y="257297"/>
                  </a:lnTo>
                  <a:lnTo>
                    <a:pt x="1020783" y="238820"/>
                  </a:lnTo>
                  <a:cubicBezTo>
                    <a:pt x="1044080" y="229905"/>
                    <a:pt x="1055742" y="218222"/>
                    <a:pt x="1055771" y="206537"/>
                  </a:cubicBezTo>
                  <a:close/>
                </a:path>
              </a:pathLst>
            </a:custGeom>
            <a:grpFill/>
            <a:ln w="9775">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dirty="0"/>
            </a:p>
          </p:txBody>
        </p:sp>
      </p:grpSp>
      <p:grpSp>
        <p:nvGrpSpPr>
          <p:cNvPr id="13" name="Group 12">
            <a:extLst>
              <a:ext uri="{FF2B5EF4-FFF2-40B4-BE49-F238E27FC236}">
                <a16:creationId xmlns:a16="http://schemas.microsoft.com/office/drawing/2014/main" id="{B5FE1925-F068-2D2C-0D8D-900E31D56B82}"/>
              </a:ext>
            </a:extLst>
          </p:cNvPr>
          <p:cNvGrpSpPr/>
          <p:nvPr/>
        </p:nvGrpSpPr>
        <p:grpSpPr>
          <a:xfrm>
            <a:off x="3791107" y="1915624"/>
            <a:ext cx="2469964" cy="1551138"/>
            <a:chOff x="3039847" y="1560859"/>
            <a:chExt cx="1417852" cy="936396"/>
          </a:xfrm>
          <a:solidFill>
            <a:schemeClr val="accent5">
              <a:lumMod val="40000"/>
              <a:lumOff val="60000"/>
            </a:schemeClr>
          </a:solidFill>
        </p:grpSpPr>
        <p:sp>
          <p:nvSpPr>
            <p:cNvPr id="66" name="Rounded Rectangle 4">
              <a:extLst>
                <a:ext uri="{FF2B5EF4-FFF2-40B4-BE49-F238E27FC236}">
                  <a16:creationId xmlns:a16="http://schemas.microsoft.com/office/drawing/2014/main" id="{0F559B0E-BE04-CEBD-B717-3BC190B68AE3}"/>
                </a:ext>
              </a:extLst>
            </p:cNvPr>
            <p:cNvSpPr/>
            <p:nvPr/>
          </p:nvSpPr>
          <p:spPr>
            <a:xfrm>
              <a:off x="3039847" y="1560859"/>
              <a:ext cx="1417852" cy="936396"/>
            </a:xfrm>
            <a:custGeom>
              <a:avLst/>
              <a:gdLst/>
              <a:ahLst/>
              <a:cxnLst/>
              <a:rect l="0" t="0" r="0" b="0"/>
              <a:pathLst>
                <a:path w="1417852" h="936396">
                  <a:moveTo>
                    <a:pt x="652178" y="333851"/>
                  </a:moveTo>
                  <a:lnTo>
                    <a:pt x="652258" y="382881"/>
                  </a:lnTo>
                  <a:lnTo>
                    <a:pt x="373118" y="488858"/>
                  </a:lnTo>
                  <a:lnTo>
                    <a:pt x="373118" y="439829"/>
                  </a:lnTo>
                  <a:close/>
                  <a:moveTo>
                    <a:pt x="652178" y="333851"/>
                  </a:moveTo>
                  <a:lnTo>
                    <a:pt x="373118" y="439829"/>
                  </a:lnTo>
                  <a:lnTo>
                    <a:pt x="280099" y="393276"/>
                  </a:lnTo>
                  <a:lnTo>
                    <a:pt x="559159" y="287298"/>
                  </a:lnTo>
                  <a:close/>
                  <a:moveTo>
                    <a:pt x="559158" y="238269"/>
                  </a:moveTo>
                  <a:lnTo>
                    <a:pt x="559159" y="287298"/>
                  </a:lnTo>
                  <a:lnTo>
                    <a:pt x="280099" y="393276"/>
                  </a:lnTo>
                  <a:lnTo>
                    <a:pt x="280099" y="344247"/>
                  </a:lnTo>
                  <a:close/>
                  <a:moveTo>
                    <a:pt x="559158" y="238269"/>
                  </a:moveTo>
                  <a:lnTo>
                    <a:pt x="280099" y="344247"/>
                  </a:lnTo>
                  <a:lnTo>
                    <a:pt x="187079" y="297697"/>
                  </a:lnTo>
                  <a:lnTo>
                    <a:pt x="466218" y="191716"/>
                  </a:lnTo>
                  <a:close/>
                  <a:moveTo>
                    <a:pt x="466218" y="142689"/>
                  </a:moveTo>
                  <a:lnTo>
                    <a:pt x="466218" y="191716"/>
                  </a:lnTo>
                  <a:lnTo>
                    <a:pt x="187079" y="297697"/>
                  </a:lnTo>
                  <a:lnTo>
                    <a:pt x="186999" y="248665"/>
                  </a:lnTo>
                  <a:close/>
                  <a:moveTo>
                    <a:pt x="373119" y="96139"/>
                  </a:moveTo>
                  <a:lnTo>
                    <a:pt x="466218" y="142689"/>
                  </a:lnTo>
                  <a:lnTo>
                    <a:pt x="186999" y="248665"/>
                  </a:lnTo>
                  <a:lnTo>
                    <a:pt x="162364" y="236268"/>
                  </a:lnTo>
                  <a:lnTo>
                    <a:pt x="93979" y="202116"/>
                  </a:lnTo>
                  <a:close/>
                  <a:moveTo>
                    <a:pt x="373119" y="47109"/>
                  </a:moveTo>
                  <a:lnTo>
                    <a:pt x="373119" y="96139"/>
                  </a:lnTo>
                  <a:lnTo>
                    <a:pt x="93979" y="202116"/>
                  </a:lnTo>
                  <a:lnTo>
                    <a:pt x="93979" y="153086"/>
                  </a:lnTo>
                  <a:close/>
                  <a:moveTo>
                    <a:pt x="278899" y="0"/>
                  </a:moveTo>
                  <a:lnTo>
                    <a:pt x="373119" y="47109"/>
                  </a:lnTo>
                  <a:lnTo>
                    <a:pt x="93979" y="153086"/>
                  </a:lnTo>
                  <a:lnTo>
                    <a:pt x="0" y="106136"/>
                  </a:lnTo>
                  <a:close/>
                  <a:moveTo>
                    <a:pt x="397068" y="628629"/>
                  </a:moveTo>
                  <a:cubicBezTo>
                    <a:pt x="374966" y="620170"/>
                    <a:pt x="363335" y="609221"/>
                    <a:pt x="362177" y="598141"/>
                  </a:cubicBezTo>
                  <a:cubicBezTo>
                    <a:pt x="362113" y="597529"/>
                    <a:pt x="362081" y="596916"/>
                    <a:pt x="362081" y="596302"/>
                  </a:cubicBezTo>
                  <a:cubicBezTo>
                    <a:pt x="362081" y="584602"/>
                    <a:pt x="373743" y="572902"/>
                    <a:pt x="397068" y="563975"/>
                  </a:cubicBezTo>
                  <a:lnTo>
                    <a:pt x="468399" y="536676"/>
                  </a:lnTo>
                  <a:lnTo>
                    <a:pt x="746685" y="430171"/>
                  </a:lnTo>
                  <a:lnTo>
                    <a:pt x="805499" y="407662"/>
                  </a:lnTo>
                  <a:cubicBezTo>
                    <a:pt x="852149" y="389808"/>
                    <a:pt x="927784" y="389808"/>
                    <a:pt x="974434" y="407662"/>
                  </a:cubicBezTo>
                  <a:lnTo>
                    <a:pt x="1382864" y="563975"/>
                  </a:lnTo>
                  <a:cubicBezTo>
                    <a:pt x="1406160" y="572891"/>
                    <a:pt x="1417823" y="584573"/>
                    <a:pt x="1417852" y="596259"/>
                  </a:cubicBezTo>
                  <a:cubicBezTo>
                    <a:pt x="1417852" y="596287"/>
                    <a:pt x="1417852" y="596317"/>
                    <a:pt x="1417852" y="596345"/>
                  </a:cubicBezTo>
                  <a:cubicBezTo>
                    <a:pt x="1417823" y="608031"/>
                    <a:pt x="1406160" y="619713"/>
                    <a:pt x="1382864" y="628629"/>
                  </a:cubicBezTo>
                  <a:lnTo>
                    <a:pt x="974434" y="784942"/>
                  </a:lnTo>
                  <a:cubicBezTo>
                    <a:pt x="927784" y="802795"/>
                    <a:pt x="852149" y="802795"/>
                    <a:pt x="805499" y="784942"/>
                  </a:cubicBezTo>
                  <a:lnTo>
                    <a:pt x="727039" y="754914"/>
                  </a:lnTo>
                  <a:lnTo>
                    <a:pt x="448436" y="648289"/>
                  </a:lnTo>
                  <a:close/>
                  <a:moveTo>
                    <a:pt x="162364" y="236268"/>
                  </a:moveTo>
                  <a:lnTo>
                    <a:pt x="186999" y="248665"/>
                  </a:lnTo>
                  <a:lnTo>
                    <a:pt x="187079" y="297697"/>
                  </a:lnTo>
                  <a:lnTo>
                    <a:pt x="280099" y="344247"/>
                  </a:lnTo>
                  <a:lnTo>
                    <a:pt x="280099" y="393276"/>
                  </a:lnTo>
                  <a:lnTo>
                    <a:pt x="373118" y="439829"/>
                  </a:lnTo>
                  <a:lnTo>
                    <a:pt x="373118" y="488858"/>
                  </a:lnTo>
                  <a:lnTo>
                    <a:pt x="468399" y="536676"/>
                  </a:lnTo>
                  <a:lnTo>
                    <a:pt x="397068" y="563975"/>
                  </a:lnTo>
                  <a:cubicBezTo>
                    <a:pt x="373743" y="572902"/>
                    <a:pt x="362081" y="584602"/>
                    <a:pt x="362081" y="596302"/>
                  </a:cubicBezTo>
                  <a:cubicBezTo>
                    <a:pt x="362081" y="596916"/>
                    <a:pt x="362113" y="597529"/>
                    <a:pt x="362177" y="598141"/>
                  </a:cubicBezTo>
                  <a:lnTo>
                    <a:pt x="362167" y="611064"/>
                  </a:lnTo>
                  <a:lnTo>
                    <a:pt x="0" y="239888"/>
                  </a:lnTo>
                  <a:lnTo>
                    <a:pt x="0" y="106136"/>
                  </a:lnTo>
                  <a:lnTo>
                    <a:pt x="93979" y="153086"/>
                  </a:lnTo>
                  <a:lnTo>
                    <a:pt x="93979" y="202116"/>
                  </a:lnTo>
                  <a:close/>
                  <a:moveTo>
                    <a:pt x="746685" y="430171"/>
                  </a:moveTo>
                  <a:lnTo>
                    <a:pt x="468399" y="536676"/>
                  </a:lnTo>
                  <a:lnTo>
                    <a:pt x="373118" y="488858"/>
                  </a:lnTo>
                  <a:lnTo>
                    <a:pt x="652258" y="382881"/>
                  </a:lnTo>
                  <a:close/>
                  <a:moveTo>
                    <a:pt x="1417852" y="596345"/>
                  </a:moveTo>
                  <a:lnTo>
                    <a:pt x="1417852" y="729946"/>
                  </a:lnTo>
                  <a:cubicBezTo>
                    <a:pt x="1417823" y="741632"/>
                    <a:pt x="1406160" y="753314"/>
                    <a:pt x="1382864" y="762230"/>
                  </a:cubicBezTo>
                  <a:lnTo>
                    <a:pt x="974434" y="918542"/>
                  </a:lnTo>
                  <a:cubicBezTo>
                    <a:pt x="927784" y="936396"/>
                    <a:pt x="852149" y="936396"/>
                    <a:pt x="805499" y="918542"/>
                  </a:cubicBezTo>
                  <a:lnTo>
                    <a:pt x="727039" y="888514"/>
                  </a:lnTo>
                  <a:lnTo>
                    <a:pt x="727039" y="754914"/>
                  </a:lnTo>
                  <a:lnTo>
                    <a:pt x="805499" y="784942"/>
                  </a:lnTo>
                  <a:cubicBezTo>
                    <a:pt x="852149" y="802795"/>
                    <a:pt x="927784" y="802795"/>
                    <a:pt x="974434" y="784942"/>
                  </a:cubicBezTo>
                  <a:lnTo>
                    <a:pt x="1382864" y="628629"/>
                  </a:lnTo>
                  <a:cubicBezTo>
                    <a:pt x="1406160" y="619713"/>
                    <a:pt x="1417823" y="608031"/>
                    <a:pt x="1417852" y="596345"/>
                  </a:cubicBezTo>
                  <a:close/>
                  <a:moveTo>
                    <a:pt x="397068" y="628629"/>
                  </a:moveTo>
                  <a:lnTo>
                    <a:pt x="448436" y="648289"/>
                  </a:lnTo>
                  <a:lnTo>
                    <a:pt x="362109" y="691560"/>
                  </a:lnTo>
                  <a:lnTo>
                    <a:pt x="362167" y="611064"/>
                  </a:lnTo>
                  <a:lnTo>
                    <a:pt x="362177" y="598141"/>
                  </a:lnTo>
                  <a:cubicBezTo>
                    <a:pt x="363335" y="609221"/>
                    <a:pt x="374966" y="620170"/>
                    <a:pt x="397068" y="628629"/>
                  </a:cubicBezTo>
                  <a:close/>
                  <a:moveTo>
                    <a:pt x="1417852" y="596259"/>
                  </a:moveTo>
                  <a:lnTo>
                    <a:pt x="1417852" y="596345"/>
                  </a:lnTo>
                  <a:close/>
                </a:path>
              </a:pathLst>
            </a:custGeom>
            <a:grp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67" name="Rounded Rectangle 5">
              <a:extLst>
                <a:ext uri="{FF2B5EF4-FFF2-40B4-BE49-F238E27FC236}">
                  <a16:creationId xmlns:a16="http://schemas.microsoft.com/office/drawing/2014/main" id="{02907170-0845-B73B-FF94-DE078CABFED7}"/>
                </a:ext>
              </a:extLst>
            </p:cNvPr>
            <p:cNvSpPr/>
            <p:nvPr/>
          </p:nvSpPr>
          <p:spPr>
            <a:xfrm>
              <a:off x="3039847" y="1560859"/>
              <a:ext cx="1417852" cy="936396"/>
            </a:xfrm>
            <a:custGeom>
              <a:avLst/>
              <a:gdLst/>
              <a:ahLst/>
              <a:cxnLst/>
              <a:rect l="0" t="0" r="0" b="0"/>
              <a:pathLst>
                <a:path w="1417852" h="936396">
                  <a:moveTo>
                    <a:pt x="652178" y="333851"/>
                  </a:moveTo>
                  <a:lnTo>
                    <a:pt x="652258" y="382881"/>
                  </a:lnTo>
                  <a:lnTo>
                    <a:pt x="373118" y="488858"/>
                  </a:lnTo>
                  <a:lnTo>
                    <a:pt x="373118" y="439829"/>
                  </a:lnTo>
                  <a:close/>
                  <a:moveTo>
                    <a:pt x="652178" y="333851"/>
                  </a:moveTo>
                  <a:lnTo>
                    <a:pt x="373118" y="439829"/>
                  </a:lnTo>
                  <a:lnTo>
                    <a:pt x="280099" y="393276"/>
                  </a:lnTo>
                  <a:lnTo>
                    <a:pt x="559159" y="287298"/>
                  </a:lnTo>
                  <a:close/>
                  <a:moveTo>
                    <a:pt x="559158" y="238269"/>
                  </a:moveTo>
                  <a:lnTo>
                    <a:pt x="559159" y="287298"/>
                  </a:lnTo>
                  <a:lnTo>
                    <a:pt x="280099" y="393276"/>
                  </a:lnTo>
                  <a:lnTo>
                    <a:pt x="280099" y="344247"/>
                  </a:lnTo>
                  <a:close/>
                  <a:moveTo>
                    <a:pt x="559158" y="238269"/>
                  </a:moveTo>
                  <a:lnTo>
                    <a:pt x="280099" y="344247"/>
                  </a:lnTo>
                  <a:lnTo>
                    <a:pt x="187079" y="297697"/>
                  </a:lnTo>
                  <a:lnTo>
                    <a:pt x="466218" y="191716"/>
                  </a:lnTo>
                  <a:close/>
                  <a:moveTo>
                    <a:pt x="466218" y="142689"/>
                  </a:moveTo>
                  <a:lnTo>
                    <a:pt x="466218" y="191716"/>
                  </a:lnTo>
                  <a:lnTo>
                    <a:pt x="187079" y="297697"/>
                  </a:lnTo>
                  <a:lnTo>
                    <a:pt x="186999" y="248665"/>
                  </a:lnTo>
                  <a:close/>
                  <a:moveTo>
                    <a:pt x="373119" y="96139"/>
                  </a:moveTo>
                  <a:lnTo>
                    <a:pt x="466218" y="142689"/>
                  </a:lnTo>
                  <a:lnTo>
                    <a:pt x="186999" y="248665"/>
                  </a:lnTo>
                  <a:lnTo>
                    <a:pt x="162364" y="236268"/>
                  </a:lnTo>
                  <a:lnTo>
                    <a:pt x="93979" y="202116"/>
                  </a:lnTo>
                  <a:close/>
                  <a:moveTo>
                    <a:pt x="373119" y="47109"/>
                  </a:moveTo>
                  <a:lnTo>
                    <a:pt x="373119" y="96139"/>
                  </a:lnTo>
                  <a:lnTo>
                    <a:pt x="93979" y="202116"/>
                  </a:lnTo>
                  <a:lnTo>
                    <a:pt x="93979" y="153086"/>
                  </a:lnTo>
                  <a:close/>
                  <a:moveTo>
                    <a:pt x="278899" y="0"/>
                  </a:moveTo>
                  <a:lnTo>
                    <a:pt x="373119" y="47109"/>
                  </a:lnTo>
                  <a:lnTo>
                    <a:pt x="93979" y="153086"/>
                  </a:lnTo>
                  <a:lnTo>
                    <a:pt x="0" y="106136"/>
                  </a:lnTo>
                  <a:close/>
                  <a:moveTo>
                    <a:pt x="397068" y="628629"/>
                  </a:moveTo>
                  <a:cubicBezTo>
                    <a:pt x="374966" y="620170"/>
                    <a:pt x="363335" y="609221"/>
                    <a:pt x="362177" y="598141"/>
                  </a:cubicBezTo>
                  <a:cubicBezTo>
                    <a:pt x="362113" y="597529"/>
                    <a:pt x="362081" y="596916"/>
                    <a:pt x="362081" y="596302"/>
                  </a:cubicBezTo>
                  <a:cubicBezTo>
                    <a:pt x="362081" y="584602"/>
                    <a:pt x="373743" y="572902"/>
                    <a:pt x="397068" y="563975"/>
                  </a:cubicBezTo>
                  <a:lnTo>
                    <a:pt x="468399" y="536676"/>
                  </a:lnTo>
                  <a:lnTo>
                    <a:pt x="746685" y="430171"/>
                  </a:lnTo>
                  <a:lnTo>
                    <a:pt x="805499" y="407662"/>
                  </a:lnTo>
                  <a:cubicBezTo>
                    <a:pt x="852149" y="389808"/>
                    <a:pt x="927784" y="389808"/>
                    <a:pt x="974434" y="407662"/>
                  </a:cubicBezTo>
                  <a:lnTo>
                    <a:pt x="1382864" y="563975"/>
                  </a:lnTo>
                  <a:cubicBezTo>
                    <a:pt x="1406160" y="572891"/>
                    <a:pt x="1417823" y="584573"/>
                    <a:pt x="1417852" y="596259"/>
                  </a:cubicBezTo>
                  <a:cubicBezTo>
                    <a:pt x="1417852" y="596287"/>
                    <a:pt x="1417852" y="596317"/>
                    <a:pt x="1417852" y="596345"/>
                  </a:cubicBezTo>
                  <a:cubicBezTo>
                    <a:pt x="1417823" y="608031"/>
                    <a:pt x="1406160" y="619713"/>
                    <a:pt x="1382864" y="628629"/>
                  </a:cubicBezTo>
                  <a:lnTo>
                    <a:pt x="974434" y="784942"/>
                  </a:lnTo>
                  <a:cubicBezTo>
                    <a:pt x="927784" y="802795"/>
                    <a:pt x="852149" y="802795"/>
                    <a:pt x="805499" y="784942"/>
                  </a:cubicBezTo>
                  <a:lnTo>
                    <a:pt x="727039" y="754914"/>
                  </a:lnTo>
                  <a:lnTo>
                    <a:pt x="448436" y="648289"/>
                  </a:lnTo>
                  <a:close/>
                  <a:moveTo>
                    <a:pt x="162364" y="236268"/>
                  </a:moveTo>
                  <a:lnTo>
                    <a:pt x="186999" y="248665"/>
                  </a:lnTo>
                  <a:lnTo>
                    <a:pt x="187079" y="297697"/>
                  </a:lnTo>
                  <a:lnTo>
                    <a:pt x="280099" y="344247"/>
                  </a:lnTo>
                  <a:lnTo>
                    <a:pt x="280099" y="393276"/>
                  </a:lnTo>
                  <a:lnTo>
                    <a:pt x="373118" y="439829"/>
                  </a:lnTo>
                  <a:lnTo>
                    <a:pt x="373118" y="488858"/>
                  </a:lnTo>
                  <a:lnTo>
                    <a:pt x="468399" y="536676"/>
                  </a:lnTo>
                  <a:lnTo>
                    <a:pt x="397068" y="563975"/>
                  </a:lnTo>
                  <a:cubicBezTo>
                    <a:pt x="373743" y="572902"/>
                    <a:pt x="362081" y="584602"/>
                    <a:pt x="362081" y="596302"/>
                  </a:cubicBezTo>
                  <a:cubicBezTo>
                    <a:pt x="362081" y="596916"/>
                    <a:pt x="362113" y="597529"/>
                    <a:pt x="362177" y="598141"/>
                  </a:cubicBezTo>
                  <a:lnTo>
                    <a:pt x="362167" y="611064"/>
                  </a:lnTo>
                  <a:lnTo>
                    <a:pt x="0" y="239888"/>
                  </a:lnTo>
                  <a:lnTo>
                    <a:pt x="0" y="106136"/>
                  </a:lnTo>
                  <a:lnTo>
                    <a:pt x="93979" y="153086"/>
                  </a:lnTo>
                  <a:lnTo>
                    <a:pt x="93979" y="202116"/>
                  </a:lnTo>
                  <a:close/>
                  <a:moveTo>
                    <a:pt x="746685" y="430171"/>
                  </a:moveTo>
                  <a:lnTo>
                    <a:pt x="468399" y="536676"/>
                  </a:lnTo>
                  <a:lnTo>
                    <a:pt x="373118" y="488858"/>
                  </a:lnTo>
                  <a:lnTo>
                    <a:pt x="652258" y="382881"/>
                  </a:lnTo>
                  <a:close/>
                  <a:moveTo>
                    <a:pt x="1417852" y="596345"/>
                  </a:moveTo>
                  <a:lnTo>
                    <a:pt x="1417852" y="729946"/>
                  </a:lnTo>
                  <a:cubicBezTo>
                    <a:pt x="1417823" y="741632"/>
                    <a:pt x="1406160" y="753314"/>
                    <a:pt x="1382864" y="762230"/>
                  </a:cubicBezTo>
                  <a:lnTo>
                    <a:pt x="974434" y="918542"/>
                  </a:lnTo>
                  <a:cubicBezTo>
                    <a:pt x="927784" y="936396"/>
                    <a:pt x="852149" y="936396"/>
                    <a:pt x="805499" y="918542"/>
                  </a:cubicBezTo>
                  <a:lnTo>
                    <a:pt x="727039" y="888514"/>
                  </a:lnTo>
                  <a:lnTo>
                    <a:pt x="727039" y="754914"/>
                  </a:lnTo>
                  <a:lnTo>
                    <a:pt x="805499" y="784942"/>
                  </a:lnTo>
                  <a:cubicBezTo>
                    <a:pt x="852149" y="802795"/>
                    <a:pt x="927784" y="802795"/>
                    <a:pt x="974434" y="784942"/>
                  </a:cubicBezTo>
                  <a:lnTo>
                    <a:pt x="1382864" y="628629"/>
                  </a:lnTo>
                  <a:cubicBezTo>
                    <a:pt x="1406160" y="619713"/>
                    <a:pt x="1417823" y="608031"/>
                    <a:pt x="1417852" y="596345"/>
                  </a:cubicBezTo>
                  <a:close/>
                  <a:moveTo>
                    <a:pt x="397068" y="628629"/>
                  </a:moveTo>
                  <a:lnTo>
                    <a:pt x="448436" y="648289"/>
                  </a:lnTo>
                  <a:lnTo>
                    <a:pt x="362109" y="691560"/>
                  </a:lnTo>
                  <a:lnTo>
                    <a:pt x="362167" y="611064"/>
                  </a:lnTo>
                  <a:lnTo>
                    <a:pt x="362177" y="598141"/>
                  </a:lnTo>
                  <a:cubicBezTo>
                    <a:pt x="363335" y="609221"/>
                    <a:pt x="374966" y="620170"/>
                    <a:pt x="397068" y="628629"/>
                  </a:cubicBezTo>
                  <a:close/>
                  <a:moveTo>
                    <a:pt x="1417852" y="596259"/>
                  </a:moveTo>
                  <a:lnTo>
                    <a:pt x="1417852" y="596345"/>
                  </a:lnTo>
                  <a:close/>
                </a:path>
              </a:pathLst>
            </a:custGeom>
            <a:grpFill/>
            <a:ln w="9775">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grpSp>
        <p:nvGrpSpPr>
          <p:cNvPr id="14" name="Group 13">
            <a:extLst>
              <a:ext uri="{FF2B5EF4-FFF2-40B4-BE49-F238E27FC236}">
                <a16:creationId xmlns:a16="http://schemas.microsoft.com/office/drawing/2014/main" id="{DCE2FDC7-A8A9-C208-B6B5-88079D9161C8}"/>
              </a:ext>
            </a:extLst>
          </p:cNvPr>
          <p:cNvGrpSpPr/>
          <p:nvPr/>
        </p:nvGrpSpPr>
        <p:grpSpPr>
          <a:xfrm>
            <a:off x="3080858" y="2932438"/>
            <a:ext cx="2000526" cy="1726868"/>
            <a:chOff x="2349034" y="2209298"/>
            <a:chExt cx="1417852" cy="936396"/>
          </a:xfrm>
          <a:solidFill>
            <a:schemeClr val="accent5">
              <a:lumMod val="40000"/>
              <a:lumOff val="60000"/>
            </a:schemeClr>
          </a:solidFill>
        </p:grpSpPr>
        <p:sp>
          <p:nvSpPr>
            <p:cNvPr id="64" name="Rounded Rectangle 7">
              <a:extLst>
                <a:ext uri="{FF2B5EF4-FFF2-40B4-BE49-F238E27FC236}">
                  <a16:creationId xmlns:a16="http://schemas.microsoft.com/office/drawing/2014/main" id="{E43F4273-FD4B-BAD8-A799-792ABE4B2D8F}"/>
                </a:ext>
              </a:extLst>
            </p:cNvPr>
            <p:cNvSpPr/>
            <p:nvPr/>
          </p:nvSpPr>
          <p:spPr>
            <a:xfrm>
              <a:off x="2349034" y="2209298"/>
              <a:ext cx="1417852" cy="936396"/>
            </a:xfrm>
            <a:custGeom>
              <a:avLst/>
              <a:gdLst/>
              <a:ahLst/>
              <a:cxnLst/>
              <a:rect l="0" t="0" r="0" b="0"/>
              <a:pathLst>
                <a:path w="1417852" h="936396">
                  <a:moveTo>
                    <a:pt x="1044733" y="439829"/>
                  </a:moveTo>
                  <a:lnTo>
                    <a:pt x="1044733" y="488858"/>
                  </a:lnTo>
                  <a:lnTo>
                    <a:pt x="765593" y="382881"/>
                  </a:lnTo>
                  <a:lnTo>
                    <a:pt x="765673" y="333851"/>
                  </a:lnTo>
                  <a:close/>
                  <a:moveTo>
                    <a:pt x="858693" y="287298"/>
                  </a:moveTo>
                  <a:lnTo>
                    <a:pt x="1137752" y="393276"/>
                  </a:lnTo>
                  <a:lnTo>
                    <a:pt x="1044733" y="439829"/>
                  </a:lnTo>
                  <a:lnTo>
                    <a:pt x="765673" y="333851"/>
                  </a:lnTo>
                  <a:close/>
                  <a:moveTo>
                    <a:pt x="1137752" y="344247"/>
                  </a:moveTo>
                  <a:lnTo>
                    <a:pt x="1137752" y="393276"/>
                  </a:lnTo>
                  <a:lnTo>
                    <a:pt x="858693" y="287298"/>
                  </a:lnTo>
                  <a:lnTo>
                    <a:pt x="858693" y="238269"/>
                  </a:lnTo>
                  <a:close/>
                  <a:moveTo>
                    <a:pt x="951633" y="191716"/>
                  </a:moveTo>
                  <a:lnTo>
                    <a:pt x="1230772" y="297697"/>
                  </a:lnTo>
                  <a:lnTo>
                    <a:pt x="1137752" y="344247"/>
                  </a:lnTo>
                  <a:lnTo>
                    <a:pt x="858693" y="238269"/>
                  </a:lnTo>
                  <a:close/>
                  <a:moveTo>
                    <a:pt x="1230853" y="248665"/>
                  </a:moveTo>
                  <a:lnTo>
                    <a:pt x="1230772" y="297697"/>
                  </a:lnTo>
                  <a:lnTo>
                    <a:pt x="951633" y="191716"/>
                  </a:lnTo>
                  <a:lnTo>
                    <a:pt x="951633" y="142689"/>
                  </a:lnTo>
                  <a:close/>
                  <a:moveTo>
                    <a:pt x="1323873" y="202116"/>
                  </a:moveTo>
                  <a:lnTo>
                    <a:pt x="1255487" y="236268"/>
                  </a:lnTo>
                  <a:lnTo>
                    <a:pt x="1230853" y="248665"/>
                  </a:lnTo>
                  <a:lnTo>
                    <a:pt x="951633" y="142689"/>
                  </a:lnTo>
                  <a:lnTo>
                    <a:pt x="1044733" y="96139"/>
                  </a:lnTo>
                  <a:close/>
                  <a:moveTo>
                    <a:pt x="1323873" y="153086"/>
                  </a:moveTo>
                  <a:lnTo>
                    <a:pt x="1323873" y="202116"/>
                  </a:lnTo>
                  <a:lnTo>
                    <a:pt x="1044733" y="96139"/>
                  </a:lnTo>
                  <a:lnTo>
                    <a:pt x="1044733" y="47109"/>
                  </a:lnTo>
                  <a:close/>
                  <a:moveTo>
                    <a:pt x="1417852" y="106136"/>
                  </a:moveTo>
                  <a:lnTo>
                    <a:pt x="1323873" y="153086"/>
                  </a:lnTo>
                  <a:lnTo>
                    <a:pt x="1044733" y="47109"/>
                  </a:lnTo>
                  <a:lnTo>
                    <a:pt x="1138952" y="0"/>
                  </a:lnTo>
                  <a:close/>
                  <a:moveTo>
                    <a:pt x="969415" y="648289"/>
                  </a:moveTo>
                  <a:lnTo>
                    <a:pt x="690813" y="754914"/>
                  </a:lnTo>
                  <a:lnTo>
                    <a:pt x="612353" y="784942"/>
                  </a:lnTo>
                  <a:cubicBezTo>
                    <a:pt x="565702" y="802795"/>
                    <a:pt x="490068" y="802795"/>
                    <a:pt x="443417" y="784942"/>
                  </a:cubicBezTo>
                  <a:lnTo>
                    <a:pt x="34987" y="628629"/>
                  </a:lnTo>
                  <a:cubicBezTo>
                    <a:pt x="11691" y="619713"/>
                    <a:pt x="28" y="608031"/>
                    <a:pt x="0" y="596345"/>
                  </a:cubicBezTo>
                  <a:cubicBezTo>
                    <a:pt x="0" y="596317"/>
                    <a:pt x="0" y="596287"/>
                    <a:pt x="0" y="596259"/>
                  </a:cubicBezTo>
                  <a:cubicBezTo>
                    <a:pt x="28" y="584573"/>
                    <a:pt x="11691" y="572891"/>
                    <a:pt x="34987" y="563975"/>
                  </a:cubicBezTo>
                  <a:lnTo>
                    <a:pt x="443417" y="407662"/>
                  </a:lnTo>
                  <a:cubicBezTo>
                    <a:pt x="490068" y="389808"/>
                    <a:pt x="565702" y="389808"/>
                    <a:pt x="612353" y="407662"/>
                  </a:cubicBezTo>
                  <a:lnTo>
                    <a:pt x="671166" y="430171"/>
                  </a:lnTo>
                  <a:lnTo>
                    <a:pt x="949452" y="536676"/>
                  </a:lnTo>
                  <a:lnTo>
                    <a:pt x="1020783" y="563975"/>
                  </a:lnTo>
                  <a:cubicBezTo>
                    <a:pt x="1044108" y="572902"/>
                    <a:pt x="1055771" y="584602"/>
                    <a:pt x="1055771" y="596302"/>
                  </a:cubicBezTo>
                  <a:cubicBezTo>
                    <a:pt x="1055771" y="596916"/>
                    <a:pt x="1055739" y="597529"/>
                    <a:pt x="1055675" y="598141"/>
                  </a:cubicBezTo>
                  <a:cubicBezTo>
                    <a:pt x="1054516" y="609221"/>
                    <a:pt x="1042886" y="620170"/>
                    <a:pt x="1020783" y="628629"/>
                  </a:cubicBezTo>
                  <a:close/>
                  <a:moveTo>
                    <a:pt x="1323873" y="202116"/>
                  </a:moveTo>
                  <a:lnTo>
                    <a:pt x="1323873" y="153086"/>
                  </a:lnTo>
                  <a:lnTo>
                    <a:pt x="1417852" y="106136"/>
                  </a:lnTo>
                  <a:lnTo>
                    <a:pt x="1417852" y="239888"/>
                  </a:lnTo>
                  <a:lnTo>
                    <a:pt x="1055684" y="611064"/>
                  </a:lnTo>
                  <a:lnTo>
                    <a:pt x="1055675" y="598141"/>
                  </a:lnTo>
                  <a:cubicBezTo>
                    <a:pt x="1055739" y="597529"/>
                    <a:pt x="1055771" y="596916"/>
                    <a:pt x="1055771" y="596302"/>
                  </a:cubicBezTo>
                  <a:cubicBezTo>
                    <a:pt x="1055771" y="584602"/>
                    <a:pt x="1044108" y="572902"/>
                    <a:pt x="1020783" y="563975"/>
                  </a:cubicBezTo>
                  <a:lnTo>
                    <a:pt x="949452" y="536676"/>
                  </a:lnTo>
                  <a:lnTo>
                    <a:pt x="1044733" y="488858"/>
                  </a:lnTo>
                  <a:lnTo>
                    <a:pt x="1044733" y="439829"/>
                  </a:lnTo>
                  <a:lnTo>
                    <a:pt x="1137752" y="393276"/>
                  </a:lnTo>
                  <a:lnTo>
                    <a:pt x="1137752" y="344247"/>
                  </a:lnTo>
                  <a:lnTo>
                    <a:pt x="1230772" y="297697"/>
                  </a:lnTo>
                  <a:lnTo>
                    <a:pt x="1230853" y="248665"/>
                  </a:lnTo>
                  <a:lnTo>
                    <a:pt x="1255487" y="236268"/>
                  </a:lnTo>
                  <a:close/>
                  <a:moveTo>
                    <a:pt x="765593" y="382881"/>
                  </a:moveTo>
                  <a:lnTo>
                    <a:pt x="1044733" y="488858"/>
                  </a:lnTo>
                  <a:lnTo>
                    <a:pt x="949452" y="536676"/>
                  </a:lnTo>
                  <a:lnTo>
                    <a:pt x="671166" y="430171"/>
                  </a:lnTo>
                  <a:close/>
                  <a:moveTo>
                    <a:pt x="34987" y="628629"/>
                  </a:moveTo>
                  <a:lnTo>
                    <a:pt x="443417" y="784942"/>
                  </a:lnTo>
                  <a:cubicBezTo>
                    <a:pt x="490068" y="802795"/>
                    <a:pt x="565702" y="802795"/>
                    <a:pt x="612353" y="784942"/>
                  </a:cubicBezTo>
                  <a:lnTo>
                    <a:pt x="690813" y="754914"/>
                  </a:lnTo>
                  <a:lnTo>
                    <a:pt x="690813" y="888514"/>
                  </a:lnTo>
                  <a:lnTo>
                    <a:pt x="612353" y="918542"/>
                  </a:lnTo>
                  <a:cubicBezTo>
                    <a:pt x="565702" y="936396"/>
                    <a:pt x="490068" y="936396"/>
                    <a:pt x="443417" y="918542"/>
                  </a:cubicBezTo>
                  <a:lnTo>
                    <a:pt x="34987" y="762230"/>
                  </a:lnTo>
                  <a:cubicBezTo>
                    <a:pt x="11691" y="753314"/>
                    <a:pt x="28" y="741632"/>
                    <a:pt x="0" y="729946"/>
                  </a:cubicBezTo>
                  <a:lnTo>
                    <a:pt x="0" y="596345"/>
                  </a:lnTo>
                  <a:cubicBezTo>
                    <a:pt x="28" y="608031"/>
                    <a:pt x="11691" y="619713"/>
                    <a:pt x="34987" y="628629"/>
                  </a:cubicBezTo>
                  <a:close/>
                  <a:moveTo>
                    <a:pt x="1055743" y="691560"/>
                  </a:moveTo>
                  <a:lnTo>
                    <a:pt x="969415" y="648289"/>
                  </a:lnTo>
                  <a:lnTo>
                    <a:pt x="1020783" y="628629"/>
                  </a:lnTo>
                  <a:cubicBezTo>
                    <a:pt x="1042886" y="620170"/>
                    <a:pt x="1054516" y="609221"/>
                    <a:pt x="1055675" y="598141"/>
                  </a:cubicBezTo>
                  <a:lnTo>
                    <a:pt x="1055684" y="611064"/>
                  </a:lnTo>
                  <a:close/>
                  <a:moveTo>
                    <a:pt x="0" y="596345"/>
                  </a:moveTo>
                  <a:lnTo>
                    <a:pt x="0" y="596259"/>
                  </a:lnTo>
                  <a:close/>
                </a:path>
              </a:pathLst>
            </a:custGeom>
            <a:grp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65" name="Rounded Rectangle 8">
              <a:extLst>
                <a:ext uri="{FF2B5EF4-FFF2-40B4-BE49-F238E27FC236}">
                  <a16:creationId xmlns:a16="http://schemas.microsoft.com/office/drawing/2014/main" id="{22EFE869-4C1A-E461-7642-A60491E4F19E}"/>
                </a:ext>
              </a:extLst>
            </p:cNvPr>
            <p:cNvSpPr/>
            <p:nvPr/>
          </p:nvSpPr>
          <p:spPr>
            <a:xfrm>
              <a:off x="2349034" y="2209298"/>
              <a:ext cx="1417852" cy="936396"/>
            </a:xfrm>
            <a:custGeom>
              <a:avLst/>
              <a:gdLst/>
              <a:ahLst/>
              <a:cxnLst/>
              <a:rect l="0" t="0" r="0" b="0"/>
              <a:pathLst>
                <a:path w="1417852" h="936396">
                  <a:moveTo>
                    <a:pt x="1044733" y="439829"/>
                  </a:moveTo>
                  <a:lnTo>
                    <a:pt x="1044733" y="488858"/>
                  </a:lnTo>
                  <a:lnTo>
                    <a:pt x="765593" y="382881"/>
                  </a:lnTo>
                  <a:lnTo>
                    <a:pt x="765673" y="333851"/>
                  </a:lnTo>
                  <a:close/>
                  <a:moveTo>
                    <a:pt x="858693" y="287298"/>
                  </a:moveTo>
                  <a:lnTo>
                    <a:pt x="1137752" y="393276"/>
                  </a:lnTo>
                  <a:lnTo>
                    <a:pt x="1044733" y="439829"/>
                  </a:lnTo>
                  <a:lnTo>
                    <a:pt x="765673" y="333851"/>
                  </a:lnTo>
                  <a:close/>
                  <a:moveTo>
                    <a:pt x="1137752" y="344247"/>
                  </a:moveTo>
                  <a:lnTo>
                    <a:pt x="1137752" y="393276"/>
                  </a:lnTo>
                  <a:lnTo>
                    <a:pt x="858693" y="287298"/>
                  </a:lnTo>
                  <a:lnTo>
                    <a:pt x="858693" y="238269"/>
                  </a:lnTo>
                  <a:close/>
                  <a:moveTo>
                    <a:pt x="951633" y="191716"/>
                  </a:moveTo>
                  <a:lnTo>
                    <a:pt x="1230772" y="297697"/>
                  </a:lnTo>
                  <a:lnTo>
                    <a:pt x="1137752" y="344247"/>
                  </a:lnTo>
                  <a:lnTo>
                    <a:pt x="858693" y="238269"/>
                  </a:lnTo>
                  <a:close/>
                  <a:moveTo>
                    <a:pt x="1230853" y="248665"/>
                  </a:moveTo>
                  <a:lnTo>
                    <a:pt x="1230772" y="297697"/>
                  </a:lnTo>
                  <a:lnTo>
                    <a:pt x="951633" y="191716"/>
                  </a:lnTo>
                  <a:lnTo>
                    <a:pt x="951633" y="142689"/>
                  </a:lnTo>
                  <a:close/>
                  <a:moveTo>
                    <a:pt x="1323873" y="202116"/>
                  </a:moveTo>
                  <a:lnTo>
                    <a:pt x="1255487" y="236268"/>
                  </a:lnTo>
                  <a:lnTo>
                    <a:pt x="1230853" y="248665"/>
                  </a:lnTo>
                  <a:lnTo>
                    <a:pt x="951633" y="142689"/>
                  </a:lnTo>
                  <a:lnTo>
                    <a:pt x="1044733" y="96139"/>
                  </a:lnTo>
                  <a:close/>
                  <a:moveTo>
                    <a:pt x="1323873" y="153086"/>
                  </a:moveTo>
                  <a:lnTo>
                    <a:pt x="1323873" y="202116"/>
                  </a:lnTo>
                  <a:lnTo>
                    <a:pt x="1044733" y="96139"/>
                  </a:lnTo>
                  <a:lnTo>
                    <a:pt x="1044733" y="47109"/>
                  </a:lnTo>
                  <a:close/>
                  <a:moveTo>
                    <a:pt x="1417852" y="106136"/>
                  </a:moveTo>
                  <a:lnTo>
                    <a:pt x="1323873" y="153086"/>
                  </a:lnTo>
                  <a:lnTo>
                    <a:pt x="1044733" y="47109"/>
                  </a:lnTo>
                  <a:lnTo>
                    <a:pt x="1138952" y="0"/>
                  </a:lnTo>
                  <a:close/>
                  <a:moveTo>
                    <a:pt x="969415" y="648289"/>
                  </a:moveTo>
                  <a:lnTo>
                    <a:pt x="690813" y="754914"/>
                  </a:lnTo>
                  <a:lnTo>
                    <a:pt x="612353" y="784942"/>
                  </a:lnTo>
                  <a:cubicBezTo>
                    <a:pt x="565702" y="802795"/>
                    <a:pt x="490068" y="802795"/>
                    <a:pt x="443417" y="784942"/>
                  </a:cubicBezTo>
                  <a:lnTo>
                    <a:pt x="34987" y="628629"/>
                  </a:lnTo>
                  <a:cubicBezTo>
                    <a:pt x="11691" y="619713"/>
                    <a:pt x="28" y="608031"/>
                    <a:pt x="0" y="596345"/>
                  </a:cubicBezTo>
                  <a:cubicBezTo>
                    <a:pt x="0" y="596317"/>
                    <a:pt x="0" y="596287"/>
                    <a:pt x="0" y="596259"/>
                  </a:cubicBezTo>
                  <a:cubicBezTo>
                    <a:pt x="28" y="584573"/>
                    <a:pt x="11691" y="572891"/>
                    <a:pt x="34987" y="563975"/>
                  </a:cubicBezTo>
                  <a:lnTo>
                    <a:pt x="443417" y="407662"/>
                  </a:lnTo>
                  <a:cubicBezTo>
                    <a:pt x="490068" y="389808"/>
                    <a:pt x="565702" y="389808"/>
                    <a:pt x="612353" y="407662"/>
                  </a:cubicBezTo>
                  <a:lnTo>
                    <a:pt x="671166" y="430171"/>
                  </a:lnTo>
                  <a:lnTo>
                    <a:pt x="949452" y="536676"/>
                  </a:lnTo>
                  <a:lnTo>
                    <a:pt x="1020783" y="563975"/>
                  </a:lnTo>
                  <a:cubicBezTo>
                    <a:pt x="1044108" y="572902"/>
                    <a:pt x="1055771" y="584602"/>
                    <a:pt x="1055771" y="596302"/>
                  </a:cubicBezTo>
                  <a:cubicBezTo>
                    <a:pt x="1055771" y="596916"/>
                    <a:pt x="1055739" y="597529"/>
                    <a:pt x="1055675" y="598141"/>
                  </a:cubicBezTo>
                  <a:cubicBezTo>
                    <a:pt x="1054516" y="609221"/>
                    <a:pt x="1042886" y="620170"/>
                    <a:pt x="1020783" y="628629"/>
                  </a:cubicBezTo>
                  <a:close/>
                  <a:moveTo>
                    <a:pt x="1323873" y="202116"/>
                  </a:moveTo>
                  <a:lnTo>
                    <a:pt x="1323873" y="153086"/>
                  </a:lnTo>
                  <a:lnTo>
                    <a:pt x="1417852" y="106136"/>
                  </a:lnTo>
                  <a:lnTo>
                    <a:pt x="1417852" y="239888"/>
                  </a:lnTo>
                  <a:lnTo>
                    <a:pt x="1055684" y="611064"/>
                  </a:lnTo>
                  <a:lnTo>
                    <a:pt x="1055675" y="598141"/>
                  </a:lnTo>
                  <a:cubicBezTo>
                    <a:pt x="1055739" y="597529"/>
                    <a:pt x="1055771" y="596916"/>
                    <a:pt x="1055771" y="596302"/>
                  </a:cubicBezTo>
                  <a:cubicBezTo>
                    <a:pt x="1055771" y="584602"/>
                    <a:pt x="1044108" y="572902"/>
                    <a:pt x="1020783" y="563975"/>
                  </a:cubicBezTo>
                  <a:lnTo>
                    <a:pt x="949452" y="536676"/>
                  </a:lnTo>
                  <a:lnTo>
                    <a:pt x="1044733" y="488858"/>
                  </a:lnTo>
                  <a:lnTo>
                    <a:pt x="1044733" y="439829"/>
                  </a:lnTo>
                  <a:lnTo>
                    <a:pt x="1137752" y="393276"/>
                  </a:lnTo>
                  <a:lnTo>
                    <a:pt x="1137752" y="344247"/>
                  </a:lnTo>
                  <a:lnTo>
                    <a:pt x="1230772" y="297697"/>
                  </a:lnTo>
                  <a:lnTo>
                    <a:pt x="1230853" y="248665"/>
                  </a:lnTo>
                  <a:lnTo>
                    <a:pt x="1255487" y="236268"/>
                  </a:lnTo>
                  <a:close/>
                  <a:moveTo>
                    <a:pt x="765593" y="382881"/>
                  </a:moveTo>
                  <a:lnTo>
                    <a:pt x="1044733" y="488858"/>
                  </a:lnTo>
                  <a:lnTo>
                    <a:pt x="949452" y="536676"/>
                  </a:lnTo>
                  <a:lnTo>
                    <a:pt x="671166" y="430171"/>
                  </a:lnTo>
                  <a:close/>
                  <a:moveTo>
                    <a:pt x="34987" y="628629"/>
                  </a:moveTo>
                  <a:lnTo>
                    <a:pt x="443417" y="784942"/>
                  </a:lnTo>
                  <a:cubicBezTo>
                    <a:pt x="490068" y="802795"/>
                    <a:pt x="565702" y="802795"/>
                    <a:pt x="612353" y="784942"/>
                  </a:cubicBezTo>
                  <a:lnTo>
                    <a:pt x="690813" y="754914"/>
                  </a:lnTo>
                  <a:lnTo>
                    <a:pt x="690813" y="888514"/>
                  </a:lnTo>
                  <a:lnTo>
                    <a:pt x="612353" y="918542"/>
                  </a:lnTo>
                  <a:cubicBezTo>
                    <a:pt x="565702" y="936396"/>
                    <a:pt x="490068" y="936396"/>
                    <a:pt x="443417" y="918542"/>
                  </a:cubicBezTo>
                  <a:lnTo>
                    <a:pt x="34987" y="762230"/>
                  </a:lnTo>
                  <a:cubicBezTo>
                    <a:pt x="11691" y="753314"/>
                    <a:pt x="28" y="741632"/>
                    <a:pt x="0" y="729946"/>
                  </a:cubicBezTo>
                  <a:lnTo>
                    <a:pt x="0" y="596345"/>
                  </a:lnTo>
                  <a:cubicBezTo>
                    <a:pt x="28" y="608031"/>
                    <a:pt x="11691" y="619713"/>
                    <a:pt x="34987" y="628629"/>
                  </a:cubicBezTo>
                  <a:close/>
                  <a:moveTo>
                    <a:pt x="1055743" y="691560"/>
                  </a:moveTo>
                  <a:lnTo>
                    <a:pt x="969415" y="648289"/>
                  </a:lnTo>
                  <a:lnTo>
                    <a:pt x="1020783" y="628629"/>
                  </a:lnTo>
                  <a:cubicBezTo>
                    <a:pt x="1042886" y="620170"/>
                    <a:pt x="1054516" y="609221"/>
                    <a:pt x="1055675" y="598141"/>
                  </a:cubicBezTo>
                  <a:lnTo>
                    <a:pt x="1055684" y="611064"/>
                  </a:lnTo>
                  <a:close/>
                  <a:moveTo>
                    <a:pt x="0" y="596345"/>
                  </a:moveTo>
                  <a:lnTo>
                    <a:pt x="0" y="596259"/>
                  </a:lnTo>
                  <a:close/>
                </a:path>
              </a:pathLst>
            </a:custGeom>
            <a:grpFill/>
            <a:ln w="9775">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grpSp>
        <p:nvGrpSpPr>
          <p:cNvPr id="15" name="Group 14">
            <a:extLst>
              <a:ext uri="{FF2B5EF4-FFF2-40B4-BE49-F238E27FC236}">
                <a16:creationId xmlns:a16="http://schemas.microsoft.com/office/drawing/2014/main" id="{9761EADB-642D-3F74-0DB8-D5DD8CA2E26B}"/>
              </a:ext>
            </a:extLst>
          </p:cNvPr>
          <p:cNvGrpSpPr/>
          <p:nvPr/>
        </p:nvGrpSpPr>
        <p:grpSpPr>
          <a:xfrm>
            <a:off x="3945663" y="4118698"/>
            <a:ext cx="2260601" cy="1458496"/>
            <a:chOff x="3029634" y="2857763"/>
            <a:chExt cx="1428065" cy="942721"/>
          </a:xfrm>
          <a:solidFill>
            <a:schemeClr val="accent5">
              <a:lumMod val="40000"/>
              <a:lumOff val="60000"/>
            </a:schemeClr>
          </a:solidFill>
        </p:grpSpPr>
        <p:sp>
          <p:nvSpPr>
            <p:cNvPr id="62" name="Rounded Rectangle 10">
              <a:extLst>
                <a:ext uri="{FF2B5EF4-FFF2-40B4-BE49-F238E27FC236}">
                  <a16:creationId xmlns:a16="http://schemas.microsoft.com/office/drawing/2014/main" id="{73A77440-4C75-6B26-D2E6-D223E02C490B}"/>
                </a:ext>
              </a:extLst>
            </p:cNvPr>
            <p:cNvSpPr/>
            <p:nvPr/>
          </p:nvSpPr>
          <p:spPr>
            <a:xfrm>
              <a:off x="3039847" y="2857763"/>
              <a:ext cx="1417852" cy="936396"/>
            </a:xfrm>
            <a:custGeom>
              <a:avLst/>
              <a:gdLst/>
              <a:ahLst/>
              <a:cxnLst/>
              <a:rect l="0" t="0" r="0" b="0"/>
              <a:pathLst>
                <a:path w="1417852" h="936396">
                  <a:moveTo>
                    <a:pt x="652178" y="333851"/>
                  </a:moveTo>
                  <a:lnTo>
                    <a:pt x="652258" y="382881"/>
                  </a:lnTo>
                  <a:lnTo>
                    <a:pt x="373118" y="488858"/>
                  </a:lnTo>
                  <a:lnTo>
                    <a:pt x="373118" y="439829"/>
                  </a:lnTo>
                  <a:close/>
                  <a:moveTo>
                    <a:pt x="652178" y="333851"/>
                  </a:moveTo>
                  <a:lnTo>
                    <a:pt x="373118" y="439829"/>
                  </a:lnTo>
                  <a:lnTo>
                    <a:pt x="280099" y="393276"/>
                  </a:lnTo>
                  <a:lnTo>
                    <a:pt x="559159" y="287298"/>
                  </a:lnTo>
                  <a:close/>
                  <a:moveTo>
                    <a:pt x="559158" y="238269"/>
                  </a:moveTo>
                  <a:lnTo>
                    <a:pt x="559159" y="287298"/>
                  </a:lnTo>
                  <a:lnTo>
                    <a:pt x="280099" y="393276"/>
                  </a:lnTo>
                  <a:lnTo>
                    <a:pt x="280099" y="344247"/>
                  </a:lnTo>
                  <a:close/>
                  <a:moveTo>
                    <a:pt x="559158" y="238269"/>
                  </a:moveTo>
                  <a:lnTo>
                    <a:pt x="280099" y="344247"/>
                  </a:lnTo>
                  <a:lnTo>
                    <a:pt x="187079" y="297697"/>
                  </a:lnTo>
                  <a:lnTo>
                    <a:pt x="466218" y="191716"/>
                  </a:lnTo>
                  <a:close/>
                  <a:moveTo>
                    <a:pt x="466218" y="142689"/>
                  </a:moveTo>
                  <a:lnTo>
                    <a:pt x="466218" y="191716"/>
                  </a:lnTo>
                  <a:lnTo>
                    <a:pt x="187079" y="297697"/>
                  </a:lnTo>
                  <a:lnTo>
                    <a:pt x="186999" y="248665"/>
                  </a:lnTo>
                  <a:close/>
                  <a:moveTo>
                    <a:pt x="373119" y="96139"/>
                  </a:moveTo>
                  <a:lnTo>
                    <a:pt x="466218" y="142689"/>
                  </a:lnTo>
                  <a:lnTo>
                    <a:pt x="186999" y="248665"/>
                  </a:lnTo>
                  <a:lnTo>
                    <a:pt x="162364" y="236268"/>
                  </a:lnTo>
                  <a:lnTo>
                    <a:pt x="93979" y="202116"/>
                  </a:lnTo>
                  <a:close/>
                  <a:moveTo>
                    <a:pt x="373119" y="47109"/>
                  </a:moveTo>
                  <a:lnTo>
                    <a:pt x="373119" y="96139"/>
                  </a:lnTo>
                  <a:lnTo>
                    <a:pt x="93979" y="202116"/>
                  </a:lnTo>
                  <a:lnTo>
                    <a:pt x="93979" y="153086"/>
                  </a:lnTo>
                  <a:close/>
                  <a:moveTo>
                    <a:pt x="278899" y="0"/>
                  </a:moveTo>
                  <a:lnTo>
                    <a:pt x="373119" y="47109"/>
                  </a:lnTo>
                  <a:lnTo>
                    <a:pt x="93979" y="153086"/>
                  </a:lnTo>
                  <a:lnTo>
                    <a:pt x="0" y="106136"/>
                  </a:lnTo>
                  <a:close/>
                  <a:moveTo>
                    <a:pt x="397068" y="628629"/>
                  </a:moveTo>
                  <a:cubicBezTo>
                    <a:pt x="374966" y="620170"/>
                    <a:pt x="363335" y="609221"/>
                    <a:pt x="362177" y="598141"/>
                  </a:cubicBezTo>
                  <a:cubicBezTo>
                    <a:pt x="362113" y="597529"/>
                    <a:pt x="362081" y="596916"/>
                    <a:pt x="362081" y="596302"/>
                  </a:cubicBezTo>
                  <a:cubicBezTo>
                    <a:pt x="362081" y="584602"/>
                    <a:pt x="373743" y="572902"/>
                    <a:pt x="397068" y="563975"/>
                  </a:cubicBezTo>
                  <a:lnTo>
                    <a:pt x="468399" y="536676"/>
                  </a:lnTo>
                  <a:lnTo>
                    <a:pt x="746685" y="430171"/>
                  </a:lnTo>
                  <a:lnTo>
                    <a:pt x="805499" y="407662"/>
                  </a:lnTo>
                  <a:cubicBezTo>
                    <a:pt x="852149" y="389808"/>
                    <a:pt x="927784" y="389808"/>
                    <a:pt x="974434" y="407662"/>
                  </a:cubicBezTo>
                  <a:lnTo>
                    <a:pt x="1382864" y="563975"/>
                  </a:lnTo>
                  <a:cubicBezTo>
                    <a:pt x="1406160" y="572891"/>
                    <a:pt x="1417823" y="584573"/>
                    <a:pt x="1417852" y="596259"/>
                  </a:cubicBezTo>
                  <a:cubicBezTo>
                    <a:pt x="1417852" y="596287"/>
                    <a:pt x="1417852" y="596317"/>
                    <a:pt x="1417852" y="596345"/>
                  </a:cubicBezTo>
                  <a:cubicBezTo>
                    <a:pt x="1417823" y="608031"/>
                    <a:pt x="1406160" y="619713"/>
                    <a:pt x="1382864" y="628629"/>
                  </a:cubicBezTo>
                  <a:lnTo>
                    <a:pt x="974434" y="784942"/>
                  </a:lnTo>
                  <a:cubicBezTo>
                    <a:pt x="927784" y="802795"/>
                    <a:pt x="852149" y="802795"/>
                    <a:pt x="805499" y="784942"/>
                  </a:cubicBezTo>
                  <a:lnTo>
                    <a:pt x="727039" y="754914"/>
                  </a:lnTo>
                  <a:lnTo>
                    <a:pt x="448436" y="648289"/>
                  </a:lnTo>
                  <a:close/>
                  <a:moveTo>
                    <a:pt x="162364" y="236268"/>
                  </a:moveTo>
                  <a:lnTo>
                    <a:pt x="186999" y="248665"/>
                  </a:lnTo>
                  <a:lnTo>
                    <a:pt x="187079" y="297697"/>
                  </a:lnTo>
                  <a:lnTo>
                    <a:pt x="280099" y="344247"/>
                  </a:lnTo>
                  <a:lnTo>
                    <a:pt x="280099" y="393276"/>
                  </a:lnTo>
                  <a:lnTo>
                    <a:pt x="373118" y="439829"/>
                  </a:lnTo>
                  <a:lnTo>
                    <a:pt x="373118" y="488858"/>
                  </a:lnTo>
                  <a:lnTo>
                    <a:pt x="468399" y="536676"/>
                  </a:lnTo>
                  <a:lnTo>
                    <a:pt x="397068" y="563975"/>
                  </a:lnTo>
                  <a:cubicBezTo>
                    <a:pt x="373743" y="572902"/>
                    <a:pt x="362081" y="584602"/>
                    <a:pt x="362081" y="596302"/>
                  </a:cubicBezTo>
                  <a:cubicBezTo>
                    <a:pt x="362081" y="596916"/>
                    <a:pt x="362113" y="597529"/>
                    <a:pt x="362177" y="598141"/>
                  </a:cubicBezTo>
                  <a:lnTo>
                    <a:pt x="362167" y="611064"/>
                  </a:lnTo>
                  <a:lnTo>
                    <a:pt x="0" y="239888"/>
                  </a:lnTo>
                  <a:lnTo>
                    <a:pt x="0" y="106136"/>
                  </a:lnTo>
                  <a:lnTo>
                    <a:pt x="93979" y="153086"/>
                  </a:lnTo>
                  <a:lnTo>
                    <a:pt x="93979" y="202116"/>
                  </a:lnTo>
                  <a:close/>
                  <a:moveTo>
                    <a:pt x="746685" y="430171"/>
                  </a:moveTo>
                  <a:lnTo>
                    <a:pt x="468399" y="536676"/>
                  </a:lnTo>
                  <a:lnTo>
                    <a:pt x="373118" y="488858"/>
                  </a:lnTo>
                  <a:lnTo>
                    <a:pt x="652258" y="382881"/>
                  </a:lnTo>
                  <a:close/>
                  <a:moveTo>
                    <a:pt x="1417852" y="596345"/>
                  </a:moveTo>
                  <a:lnTo>
                    <a:pt x="1417852" y="729946"/>
                  </a:lnTo>
                  <a:cubicBezTo>
                    <a:pt x="1417823" y="741632"/>
                    <a:pt x="1406160" y="753314"/>
                    <a:pt x="1382864" y="762230"/>
                  </a:cubicBezTo>
                  <a:lnTo>
                    <a:pt x="974434" y="918542"/>
                  </a:lnTo>
                  <a:cubicBezTo>
                    <a:pt x="927784" y="936396"/>
                    <a:pt x="852149" y="936396"/>
                    <a:pt x="805499" y="918542"/>
                  </a:cubicBezTo>
                  <a:lnTo>
                    <a:pt x="727039" y="888514"/>
                  </a:lnTo>
                  <a:lnTo>
                    <a:pt x="727039" y="754914"/>
                  </a:lnTo>
                  <a:lnTo>
                    <a:pt x="805499" y="784942"/>
                  </a:lnTo>
                  <a:cubicBezTo>
                    <a:pt x="852149" y="802795"/>
                    <a:pt x="927784" y="802795"/>
                    <a:pt x="974434" y="784942"/>
                  </a:cubicBezTo>
                  <a:lnTo>
                    <a:pt x="1382864" y="628629"/>
                  </a:lnTo>
                  <a:cubicBezTo>
                    <a:pt x="1406160" y="619713"/>
                    <a:pt x="1417823" y="608031"/>
                    <a:pt x="1417852" y="596345"/>
                  </a:cubicBezTo>
                  <a:close/>
                  <a:moveTo>
                    <a:pt x="397068" y="628629"/>
                  </a:moveTo>
                  <a:lnTo>
                    <a:pt x="448436" y="648289"/>
                  </a:lnTo>
                  <a:lnTo>
                    <a:pt x="362109" y="691560"/>
                  </a:lnTo>
                  <a:lnTo>
                    <a:pt x="362167" y="611064"/>
                  </a:lnTo>
                  <a:lnTo>
                    <a:pt x="362177" y="598141"/>
                  </a:lnTo>
                  <a:cubicBezTo>
                    <a:pt x="363335" y="609221"/>
                    <a:pt x="374966" y="620170"/>
                    <a:pt x="397068" y="628629"/>
                  </a:cubicBezTo>
                  <a:close/>
                  <a:moveTo>
                    <a:pt x="1417852" y="596259"/>
                  </a:moveTo>
                  <a:lnTo>
                    <a:pt x="1417852" y="596345"/>
                  </a:lnTo>
                  <a:close/>
                </a:path>
              </a:pathLst>
            </a:custGeom>
            <a:grp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63" name="Rounded Rectangle 11">
              <a:extLst>
                <a:ext uri="{FF2B5EF4-FFF2-40B4-BE49-F238E27FC236}">
                  <a16:creationId xmlns:a16="http://schemas.microsoft.com/office/drawing/2014/main" id="{0D2D80FF-B984-236C-B440-975416BB217A}"/>
                </a:ext>
              </a:extLst>
            </p:cNvPr>
            <p:cNvSpPr/>
            <p:nvPr/>
          </p:nvSpPr>
          <p:spPr>
            <a:xfrm>
              <a:off x="3029634" y="2864088"/>
              <a:ext cx="1417852" cy="936396"/>
            </a:xfrm>
            <a:custGeom>
              <a:avLst/>
              <a:gdLst/>
              <a:ahLst/>
              <a:cxnLst/>
              <a:rect l="0" t="0" r="0" b="0"/>
              <a:pathLst>
                <a:path w="1417852" h="936396">
                  <a:moveTo>
                    <a:pt x="652178" y="333851"/>
                  </a:moveTo>
                  <a:lnTo>
                    <a:pt x="652258" y="382881"/>
                  </a:lnTo>
                  <a:lnTo>
                    <a:pt x="373118" y="488858"/>
                  </a:lnTo>
                  <a:lnTo>
                    <a:pt x="373118" y="439829"/>
                  </a:lnTo>
                  <a:close/>
                  <a:moveTo>
                    <a:pt x="652178" y="333851"/>
                  </a:moveTo>
                  <a:lnTo>
                    <a:pt x="373118" y="439829"/>
                  </a:lnTo>
                  <a:lnTo>
                    <a:pt x="280099" y="393276"/>
                  </a:lnTo>
                  <a:lnTo>
                    <a:pt x="559159" y="287298"/>
                  </a:lnTo>
                  <a:close/>
                  <a:moveTo>
                    <a:pt x="559158" y="238269"/>
                  </a:moveTo>
                  <a:lnTo>
                    <a:pt x="559159" y="287298"/>
                  </a:lnTo>
                  <a:lnTo>
                    <a:pt x="280099" y="393276"/>
                  </a:lnTo>
                  <a:lnTo>
                    <a:pt x="280099" y="344247"/>
                  </a:lnTo>
                  <a:close/>
                  <a:moveTo>
                    <a:pt x="559158" y="238269"/>
                  </a:moveTo>
                  <a:lnTo>
                    <a:pt x="280099" y="344247"/>
                  </a:lnTo>
                  <a:lnTo>
                    <a:pt x="187079" y="297697"/>
                  </a:lnTo>
                  <a:lnTo>
                    <a:pt x="466218" y="191716"/>
                  </a:lnTo>
                  <a:close/>
                  <a:moveTo>
                    <a:pt x="466218" y="142689"/>
                  </a:moveTo>
                  <a:lnTo>
                    <a:pt x="466218" y="191716"/>
                  </a:lnTo>
                  <a:lnTo>
                    <a:pt x="187079" y="297697"/>
                  </a:lnTo>
                  <a:lnTo>
                    <a:pt x="186999" y="248665"/>
                  </a:lnTo>
                  <a:close/>
                  <a:moveTo>
                    <a:pt x="373119" y="96139"/>
                  </a:moveTo>
                  <a:lnTo>
                    <a:pt x="466218" y="142689"/>
                  </a:lnTo>
                  <a:lnTo>
                    <a:pt x="186999" y="248665"/>
                  </a:lnTo>
                  <a:lnTo>
                    <a:pt x="162364" y="236268"/>
                  </a:lnTo>
                  <a:lnTo>
                    <a:pt x="93979" y="202116"/>
                  </a:lnTo>
                  <a:close/>
                  <a:moveTo>
                    <a:pt x="373119" y="47109"/>
                  </a:moveTo>
                  <a:lnTo>
                    <a:pt x="373119" y="96139"/>
                  </a:lnTo>
                  <a:lnTo>
                    <a:pt x="93979" y="202116"/>
                  </a:lnTo>
                  <a:lnTo>
                    <a:pt x="93979" y="153086"/>
                  </a:lnTo>
                  <a:close/>
                  <a:moveTo>
                    <a:pt x="278899" y="0"/>
                  </a:moveTo>
                  <a:lnTo>
                    <a:pt x="373119" y="47109"/>
                  </a:lnTo>
                  <a:lnTo>
                    <a:pt x="93979" y="153086"/>
                  </a:lnTo>
                  <a:lnTo>
                    <a:pt x="0" y="106136"/>
                  </a:lnTo>
                  <a:close/>
                  <a:moveTo>
                    <a:pt x="397068" y="628629"/>
                  </a:moveTo>
                  <a:cubicBezTo>
                    <a:pt x="374966" y="620170"/>
                    <a:pt x="363335" y="609221"/>
                    <a:pt x="362177" y="598141"/>
                  </a:cubicBezTo>
                  <a:cubicBezTo>
                    <a:pt x="362113" y="597529"/>
                    <a:pt x="362081" y="596916"/>
                    <a:pt x="362081" y="596302"/>
                  </a:cubicBezTo>
                  <a:cubicBezTo>
                    <a:pt x="362081" y="584602"/>
                    <a:pt x="373743" y="572902"/>
                    <a:pt x="397068" y="563975"/>
                  </a:cubicBezTo>
                  <a:lnTo>
                    <a:pt x="468399" y="536676"/>
                  </a:lnTo>
                  <a:lnTo>
                    <a:pt x="746685" y="430171"/>
                  </a:lnTo>
                  <a:lnTo>
                    <a:pt x="805499" y="407662"/>
                  </a:lnTo>
                  <a:cubicBezTo>
                    <a:pt x="852149" y="389808"/>
                    <a:pt x="927784" y="389808"/>
                    <a:pt x="974434" y="407662"/>
                  </a:cubicBezTo>
                  <a:lnTo>
                    <a:pt x="1382864" y="563975"/>
                  </a:lnTo>
                  <a:cubicBezTo>
                    <a:pt x="1406160" y="572891"/>
                    <a:pt x="1417823" y="584573"/>
                    <a:pt x="1417852" y="596259"/>
                  </a:cubicBezTo>
                  <a:cubicBezTo>
                    <a:pt x="1417852" y="596287"/>
                    <a:pt x="1417852" y="596317"/>
                    <a:pt x="1417852" y="596345"/>
                  </a:cubicBezTo>
                  <a:cubicBezTo>
                    <a:pt x="1417823" y="608031"/>
                    <a:pt x="1406160" y="619713"/>
                    <a:pt x="1382864" y="628629"/>
                  </a:cubicBezTo>
                  <a:lnTo>
                    <a:pt x="974434" y="784942"/>
                  </a:lnTo>
                  <a:cubicBezTo>
                    <a:pt x="927784" y="802795"/>
                    <a:pt x="852149" y="802795"/>
                    <a:pt x="805499" y="784942"/>
                  </a:cubicBezTo>
                  <a:lnTo>
                    <a:pt x="727039" y="754914"/>
                  </a:lnTo>
                  <a:lnTo>
                    <a:pt x="448436" y="648289"/>
                  </a:lnTo>
                  <a:close/>
                  <a:moveTo>
                    <a:pt x="162364" y="236268"/>
                  </a:moveTo>
                  <a:lnTo>
                    <a:pt x="186999" y="248665"/>
                  </a:lnTo>
                  <a:lnTo>
                    <a:pt x="187079" y="297697"/>
                  </a:lnTo>
                  <a:lnTo>
                    <a:pt x="280099" y="344247"/>
                  </a:lnTo>
                  <a:lnTo>
                    <a:pt x="280099" y="393276"/>
                  </a:lnTo>
                  <a:lnTo>
                    <a:pt x="373118" y="439829"/>
                  </a:lnTo>
                  <a:lnTo>
                    <a:pt x="373118" y="488858"/>
                  </a:lnTo>
                  <a:lnTo>
                    <a:pt x="468399" y="536676"/>
                  </a:lnTo>
                  <a:lnTo>
                    <a:pt x="397068" y="563975"/>
                  </a:lnTo>
                  <a:cubicBezTo>
                    <a:pt x="373743" y="572902"/>
                    <a:pt x="362081" y="584602"/>
                    <a:pt x="362081" y="596302"/>
                  </a:cubicBezTo>
                  <a:cubicBezTo>
                    <a:pt x="362081" y="596916"/>
                    <a:pt x="362113" y="597529"/>
                    <a:pt x="362177" y="598141"/>
                  </a:cubicBezTo>
                  <a:lnTo>
                    <a:pt x="362167" y="611064"/>
                  </a:lnTo>
                  <a:lnTo>
                    <a:pt x="0" y="239888"/>
                  </a:lnTo>
                  <a:lnTo>
                    <a:pt x="0" y="106136"/>
                  </a:lnTo>
                  <a:lnTo>
                    <a:pt x="93979" y="153086"/>
                  </a:lnTo>
                  <a:lnTo>
                    <a:pt x="93979" y="202116"/>
                  </a:lnTo>
                  <a:close/>
                  <a:moveTo>
                    <a:pt x="746685" y="430171"/>
                  </a:moveTo>
                  <a:lnTo>
                    <a:pt x="468399" y="536676"/>
                  </a:lnTo>
                  <a:lnTo>
                    <a:pt x="373118" y="488858"/>
                  </a:lnTo>
                  <a:lnTo>
                    <a:pt x="652258" y="382881"/>
                  </a:lnTo>
                  <a:close/>
                  <a:moveTo>
                    <a:pt x="1417852" y="596345"/>
                  </a:moveTo>
                  <a:lnTo>
                    <a:pt x="1417852" y="729946"/>
                  </a:lnTo>
                  <a:cubicBezTo>
                    <a:pt x="1417823" y="741632"/>
                    <a:pt x="1406160" y="753314"/>
                    <a:pt x="1382864" y="762230"/>
                  </a:cubicBezTo>
                  <a:lnTo>
                    <a:pt x="974434" y="918542"/>
                  </a:lnTo>
                  <a:cubicBezTo>
                    <a:pt x="927784" y="936396"/>
                    <a:pt x="852149" y="936396"/>
                    <a:pt x="805499" y="918542"/>
                  </a:cubicBezTo>
                  <a:lnTo>
                    <a:pt x="727039" y="888514"/>
                  </a:lnTo>
                  <a:lnTo>
                    <a:pt x="727039" y="754914"/>
                  </a:lnTo>
                  <a:lnTo>
                    <a:pt x="805499" y="784942"/>
                  </a:lnTo>
                  <a:cubicBezTo>
                    <a:pt x="852149" y="802795"/>
                    <a:pt x="927784" y="802795"/>
                    <a:pt x="974434" y="784942"/>
                  </a:cubicBezTo>
                  <a:lnTo>
                    <a:pt x="1382864" y="628629"/>
                  </a:lnTo>
                  <a:cubicBezTo>
                    <a:pt x="1406160" y="619713"/>
                    <a:pt x="1417823" y="608031"/>
                    <a:pt x="1417852" y="596345"/>
                  </a:cubicBezTo>
                  <a:close/>
                  <a:moveTo>
                    <a:pt x="397068" y="628629"/>
                  </a:moveTo>
                  <a:lnTo>
                    <a:pt x="448436" y="648289"/>
                  </a:lnTo>
                  <a:lnTo>
                    <a:pt x="362109" y="691560"/>
                  </a:lnTo>
                  <a:lnTo>
                    <a:pt x="362167" y="611064"/>
                  </a:lnTo>
                  <a:lnTo>
                    <a:pt x="362177" y="598141"/>
                  </a:lnTo>
                  <a:cubicBezTo>
                    <a:pt x="363335" y="609221"/>
                    <a:pt x="374966" y="620170"/>
                    <a:pt x="397068" y="628629"/>
                  </a:cubicBezTo>
                  <a:close/>
                  <a:moveTo>
                    <a:pt x="1417852" y="596259"/>
                  </a:moveTo>
                  <a:lnTo>
                    <a:pt x="1417852" y="596345"/>
                  </a:lnTo>
                  <a:close/>
                </a:path>
              </a:pathLst>
            </a:custGeom>
            <a:grpFill/>
            <a:ln w="9775">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grpSp>
        <p:nvGrpSpPr>
          <p:cNvPr id="16" name="Group 15">
            <a:extLst>
              <a:ext uri="{FF2B5EF4-FFF2-40B4-BE49-F238E27FC236}">
                <a16:creationId xmlns:a16="http://schemas.microsoft.com/office/drawing/2014/main" id="{5C77B6AE-EFF0-8DFC-85D7-4B04EE06049D}"/>
              </a:ext>
            </a:extLst>
          </p:cNvPr>
          <p:cNvGrpSpPr/>
          <p:nvPr/>
        </p:nvGrpSpPr>
        <p:grpSpPr>
          <a:xfrm>
            <a:off x="3056975" y="5099722"/>
            <a:ext cx="2024409" cy="1881586"/>
            <a:chOff x="2349034" y="3506202"/>
            <a:chExt cx="1417852" cy="936396"/>
          </a:xfrm>
          <a:solidFill>
            <a:schemeClr val="accent5">
              <a:lumMod val="40000"/>
              <a:lumOff val="60000"/>
            </a:schemeClr>
          </a:solidFill>
        </p:grpSpPr>
        <p:sp>
          <p:nvSpPr>
            <p:cNvPr id="60" name="Rounded Rectangle 13">
              <a:extLst>
                <a:ext uri="{FF2B5EF4-FFF2-40B4-BE49-F238E27FC236}">
                  <a16:creationId xmlns:a16="http://schemas.microsoft.com/office/drawing/2014/main" id="{89FB0E8B-348E-E07F-BB13-CAB2D10126E8}"/>
                </a:ext>
              </a:extLst>
            </p:cNvPr>
            <p:cNvSpPr/>
            <p:nvPr/>
          </p:nvSpPr>
          <p:spPr>
            <a:xfrm>
              <a:off x="2349034" y="3506202"/>
              <a:ext cx="1417852" cy="936396"/>
            </a:xfrm>
            <a:custGeom>
              <a:avLst/>
              <a:gdLst/>
              <a:ahLst/>
              <a:cxnLst/>
              <a:rect l="0" t="0" r="0" b="0"/>
              <a:pathLst>
                <a:path w="1417852" h="936396">
                  <a:moveTo>
                    <a:pt x="1044733" y="439829"/>
                  </a:moveTo>
                  <a:lnTo>
                    <a:pt x="1044733" y="488858"/>
                  </a:lnTo>
                  <a:lnTo>
                    <a:pt x="765593" y="382881"/>
                  </a:lnTo>
                  <a:lnTo>
                    <a:pt x="765673" y="333851"/>
                  </a:lnTo>
                  <a:close/>
                  <a:moveTo>
                    <a:pt x="858693" y="287298"/>
                  </a:moveTo>
                  <a:lnTo>
                    <a:pt x="1137752" y="393276"/>
                  </a:lnTo>
                  <a:lnTo>
                    <a:pt x="1044733" y="439829"/>
                  </a:lnTo>
                  <a:lnTo>
                    <a:pt x="765673" y="333851"/>
                  </a:lnTo>
                  <a:close/>
                  <a:moveTo>
                    <a:pt x="1137752" y="344247"/>
                  </a:moveTo>
                  <a:lnTo>
                    <a:pt x="1137752" y="393276"/>
                  </a:lnTo>
                  <a:lnTo>
                    <a:pt x="858693" y="287298"/>
                  </a:lnTo>
                  <a:lnTo>
                    <a:pt x="858693" y="238269"/>
                  </a:lnTo>
                  <a:close/>
                  <a:moveTo>
                    <a:pt x="951633" y="191716"/>
                  </a:moveTo>
                  <a:lnTo>
                    <a:pt x="1230772" y="297697"/>
                  </a:lnTo>
                  <a:lnTo>
                    <a:pt x="1137752" y="344247"/>
                  </a:lnTo>
                  <a:lnTo>
                    <a:pt x="858693" y="238269"/>
                  </a:lnTo>
                  <a:close/>
                  <a:moveTo>
                    <a:pt x="1230853" y="248665"/>
                  </a:moveTo>
                  <a:lnTo>
                    <a:pt x="1230772" y="297697"/>
                  </a:lnTo>
                  <a:lnTo>
                    <a:pt x="951633" y="191716"/>
                  </a:lnTo>
                  <a:lnTo>
                    <a:pt x="951633" y="142689"/>
                  </a:lnTo>
                  <a:close/>
                  <a:moveTo>
                    <a:pt x="1323873" y="202116"/>
                  </a:moveTo>
                  <a:lnTo>
                    <a:pt x="1255487" y="236268"/>
                  </a:lnTo>
                  <a:lnTo>
                    <a:pt x="1230853" y="248665"/>
                  </a:lnTo>
                  <a:lnTo>
                    <a:pt x="951633" y="142689"/>
                  </a:lnTo>
                  <a:lnTo>
                    <a:pt x="1044733" y="96139"/>
                  </a:lnTo>
                  <a:close/>
                  <a:moveTo>
                    <a:pt x="1323873" y="153086"/>
                  </a:moveTo>
                  <a:lnTo>
                    <a:pt x="1323873" y="202116"/>
                  </a:lnTo>
                  <a:lnTo>
                    <a:pt x="1044733" y="96139"/>
                  </a:lnTo>
                  <a:lnTo>
                    <a:pt x="1044733" y="47109"/>
                  </a:lnTo>
                  <a:close/>
                  <a:moveTo>
                    <a:pt x="1417852" y="106136"/>
                  </a:moveTo>
                  <a:lnTo>
                    <a:pt x="1323873" y="153086"/>
                  </a:lnTo>
                  <a:lnTo>
                    <a:pt x="1044733" y="47109"/>
                  </a:lnTo>
                  <a:lnTo>
                    <a:pt x="1138952" y="0"/>
                  </a:lnTo>
                  <a:close/>
                  <a:moveTo>
                    <a:pt x="969415" y="648289"/>
                  </a:moveTo>
                  <a:lnTo>
                    <a:pt x="690813" y="754914"/>
                  </a:lnTo>
                  <a:lnTo>
                    <a:pt x="612353" y="784942"/>
                  </a:lnTo>
                  <a:cubicBezTo>
                    <a:pt x="565702" y="802795"/>
                    <a:pt x="490068" y="802795"/>
                    <a:pt x="443417" y="784942"/>
                  </a:cubicBezTo>
                  <a:lnTo>
                    <a:pt x="34987" y="628629"/>
                  </a:lnTo>
                  <a:cubicBezTo>
                    <a:pt x="11691" y="619713"/>
                    <a:pt x="28" y="608031"/>
                    <a:pt x="0" y="596345"/>
                  </a:cubicBezTo>
                  <a:cubicBezTo>
                    <a:pt x="0" y="596317"/>
                    <a:pt x="0" y="596287"/>
                    <a:pt x="0" y="596259"/>
                  </a:cubicBezTo>
                  <a:cubicBezTo>
                    <a:pt x="28" y="584573"/>
                    <a:pt x="11691" y="572891"/>
                    <a:pt x="34987" y="563975"/>
                  </a:cubicBezTo>
                  <a:lnTo>
                    <a:pt x="443417" y="407662"/>
                  </a:lnTo>
                  <a:cubicBezTo>
                    <a:pt x="490068" y="389808"/>
                    <a:pt x="565702" y="389808"/>
                    <a:pt x="612353" y="407662"/>
                  </a:cubicBezTo>
                  <a:lnTo>
                    <a:pt x="671166" y="430171"/>
                  </a:lnTo>
                  <a:lnTo>
                    <a:pt x="949452" y="536676"/>
                  </a:lnTo>
                  <a:lnTo>
                    <a:pt x="1020783" y="563975"/>
                  </a:lnTo>
                  <a:cubicBezTo>
                    <a:pt x="1044108" y="572902"/>
                    <a:pt x="1055771" y="584602"/>
                    <a:pt x="1055771" y="596302"/>
                  </a:cubicBezTo>
                  <a:cubicBezTo>
                    <a:pt x="1055771" y="596916"/>
                    <a:pt x="1055739" y="597529"/>
                    <a:pt x="1055675" y="598141"/>
                  </a:cubicBezTo>
                  <a:cubicBezTo>
                    <a:pt x="1054516" y="609221"/>
                    <a:pt x="1042886" y="620170"/>
                    <a:pt x="1020783" y="628629"/>
                  </a:cubicBezTo>
                  <a:close/>
                  <a:moveTo>
                    <a:pt x="1323873" y="202116"/>
                  </a:moveTo>
                  <a:lnTo>
                    <a:pt x="1323873" y="153086"/>
                  </a:lnTo>
                  <a:lnTo>
                    <a:pt x="1417852" y="106136"/>
                  </a:lnTo>
                  <a:lnTo>
                    <a:pt x="1417852" y="239888"/>
                  </a:lnTo>
                  <a:lnTo>
                    <a:pt x="1055684" y="611064"/>
                  </a:lnTo>
                  <a:lnTo>
                    <a:pt x="1055675" y="598141"/>
                  </a:lnTo>
                  <a:cubicBezTo>
                    <a:pt x="1055739" y="597529"/>
                    <a:pt x="1055771" y="596916"/>
                    <a:pt x="1055771" y="596302"/>
                  </a:cubicBezTo>
                  <a:cubicBezTo>
                    <a:pt x="1055771" y="584602"/>
                    <a:pt x="1044108" y="572902"/>
                    <a:pt x="1020783" y="563975"/>
                  </a:cubicBezTo>
                  <a:lnTo>
                    <a:pt x="949452" y="536676"/>
                  </a:lnTo>
                  <a:lnTo>
                    <a:pt x="1044733" y="488858"/>
                  </a:lnTo>
                  <a:lnTo>
                    <a:pt x="1044733" y="439829"/>
                  </a:lnTo>
                  <a:lnTo>
                    <a:pt x="1137752" y="393276"/>
                  </a:lnTo>
                  <a:lnTo>
                    <a:pt x="1137752" y="344247"/>
                  </a:lnTo>
                  <a:lnTo>
                    <a:pt x="1230772" y="297697"/>
                  </a:lnTo>
                  <a:lnTo>
                    <a:pt x="1230853" y="248665"/>
                  </a:lnTo>
                  <a:lnTo>
                    <a:pt x="1255487" y="236268"/>
                  </a:lnTo>
                  <a:close/>
                  <a:moveTo>
                    <a:pt x="765593" y="382881"/>
                  </a:moveTo>
                  <a:lnTo>
                    <a:pt x="1044733" y="488858"/>
                  </a:lnTo>
                  <a:lnTo>
                    <a:pt x="949452" y="536676"/>
                  </a:lnTo>
                  <a:lnTo>
                    <a:pt x="671166" y="430171"/>
                  </a:lnTo>
                  <a:close/>
                  <a:moveTo>
                    <a:pt x="34987" y="628629"/>
                  </a:moveTo>
                  <a:lnTo>
                    <a:pt x="443417" y="784942"/>
                  </a:lnTo>
                  <a:cubicBezTo>
                    <a:pt x="490068" y="802795"/>
                    <a:pt x="565702" y="802795"/>
                    <a:pt x="612353" y="784942"/>
                  </a:cubicBezTo>
                  <a:lnTo>
                    <a:pt x="690813" y="754914"/>
                  </a:lnTo>
                  <a:lnTo>
                    <a:pt x="690813" y="888514"/>
                  </a:lnTo>
                  <a:lnTo>
                    <a:pt x="612353" y="918542"/>
                  </a:lnTo>
                  <a:cubicBezTo>
                    <a:pt x="565702" y="936396"/>
                    <a:pt x="490068" y="936396"/>
                    <a:pt x="443417" y="918542"/>
                  </a:cubicBezTo>
                  <a:lnTo>
                    <a:pt x="34987" y="762230"/>
                  </a:lnTo>
                  <a:cubicBezTo>
                    <a:pt x="11691" y="753314"/>
                    <a:pt x="28" y="741632"/>
                    <a:pt x="0" y="729946"/>
                  </a:cubicBezTo>
                  <a:lnTo>
                    <a:pt x="0" y="596345"/>
                  </a:lnTo>
                  <a:cubicBezTo>
                    <a:pt x="28" y="608031"/>
                    <a:pt x="11691" y="619713"/>
                    <a:pt x="34987" y="628629"/>
                  </a:cubicBezTo>
                  <a:close/>
                  <a:moveTo>
                    <a:pt x="1055743" y="691560"/>
                  </a:moveTo>
                  <a:lnTo>
                    <a:pt x="969415" y="648289"/>
                  </a:lnTo>
                  <a:lnTo>
                    <a:pt x="1020783" y="628629"/>
                  </a:lnTo>
                  <a:cubicBezTo>
                    <a:pt x="1042886" y="620170"/>
                    <a:pt x="1054516" y="609221"/>
                    <a:pt x="1055675" y="598141"/>
                  </a:cubicBezTo>
                  <a:lnTo>
                    <a:pt x="1055684" y="611064"/>
                  </a:lnTo>
                  <a:close/>
                  <a:moveTo>
                    <a:pt x="0" y="596259"/>
                  </a:moveTo>
                  <a:lnTo>
                    <a:pt x="0" y="596345"/>
                  </a:lnTo>
                  <a:close/>
                </a:path>
              </a:pathLst>
            </a:custGeom>
            <a:grp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61" name="Rounded Rectangle 14">
              <a:extLst>
                <a:ext uri="{FF2B5EF4-FFF2-40B4-BE49-F238E27FC236}">
                  <a16:creationId xmlns:a16="http://schemas.microsoft.com/office/drawing/2014/main" id="{D6A0AADD-F391-E36B-F23E-8E040330646D}"/>
                </a:ext>
              </a:extLst>
            </p:cNvPr>
            <p:cNvSpPr/>
            <p:nvPr/>
          </p:nvSpPr>
          <p:spPr>
            <a:xfrm>
              <a:off x="2349034" y="3506202"/>
              <a:ext cx="1417852" cy="936396"/>
            </a:xfrm>
            <a:custGeom>
              <a:avLst/>
              <a:gdLst/>
              <a:ahLst/>
              <a:cxnLst/>
              <a:rect l="0" t="0" r="0" b="0"/>
              <a:pathLst>
                <a:path w="1417852" h="936396">
                  <a:moveTo>
                    <a:pt x="1044733" y="439829"/>
                  </a:moveTo>
                  <a:lnTo>
                    <a:pt x="1044733" y="488858"/>
                  </a:lnTo>
                  <a:lnTo>
                    <a:pt x="765593" y="382881"/>
                  </a:lnTo>
                  <a:lnTo>
                    <a:pt x="765673" y="333851"/>
                  </a:lnTo>
                  <a:close/>
                  <a:moveTo>
                    <a:pt x="858693" y="287298"/>
                  </a:moveTo>
                  <a:lnTo>
                    <a:pt x="1137752" y="393276"/>
                  </a:lnTo>
                  <a:lnTo>
                    <a:pt x="1044733" y="439829"/>
                  </a:lnTo>
                  <a:lnTo>
                    <a:pt x="765673" y="333851"/>
                  </a:lnTo>
                  <a:close/>
                  <a:moveTo>
                    <a:pt x="1137752" y="344247"/>
                  </a:moveTo>
                  <a:lnTo>
                    <a:pt x="1137752" y="393276"/>
                  </a:lnTo>
                  <a:lnTo>
                    <a:pt x="858693" y="287298"/>
                  </a:lnTo>
                  <a:lnTo>
                    <a:pt x="858693" y="238269"/>
                  </a:lnTo>
                  <a:close/>
                  <a:moveTo>
                    <a:pt x="951633" y="191716"/>
                  </a:moveTo>
                  <a:lnTo>
                    <a:pt x="1230772" y="297697"/>
                  </a:lnTo>
                  <a:lnTo>
                    <a:pt x="1137752" y="344247"/>
                  </a:lnTo>
                  <a:lnTo>
                    <a:pt x="858693" y="238269"/>
                  </a:lnTo>
                  <a:close/>
                  <a:moveTo>
                    <a:pt x="1230853" y="248665"/>
                  </a:moveTo>
                  <a:lnTo>
                    <a:pt x="1230772" y="297697"/>
                  </a:lnTo>
                  <a:lnTo>
                    <a:pt x="951633" y="191716"/>
                  </a:lnTo>
                  <a:lnTo>
                    <a:pt x="951633" y="142689"/>
                  </a:lnTo>
                  <a:close/>
                  <a:moveTo>
                    <a:pt x="1323873" y="202116"/>
                  </a:moveTo>
                  <a:lnTo>
                    <a:pt x="1255487" y="236268"/>
                  </a:lnTo>
                  <a:lnTo>
                    <a:pt x="1230853" y="248665"/>
                  </a:lnTo>
                  <a:lnTo>
                    <a:pt x="951633" y="142689"/>
                  </a:lnTo>
                  <a:lnTo>
                    <a:pt x="1044733" y="96139"/>
                  </a:lnTo>
                  <a:close/>
                  <a:moveTo>
                    <a:pt x="1323873" y="153086"/>
                  </a:moveTo>
                  <a:lnTo>
                    <a:pt x="1323873" y="202116"/>
                  </a:lnTo>
                  <a:lnTo>
                    <a:pt x="1044733" y="96139"/>
                  </a:lnTo>
                  <a:lnTo>
                    <a:pt x="1044733" y="47109"/>
                  </a:lnTo>
                  <a:close/>
                  <a:moveTo>
                    <a:pt x="1417852" y="106136"/>
                  </a:moveTo>
                  <a:lnTo>
                    <a:pt x="1323873" y="153086"/>
                  </a:lnTo>
                  <a:lnTo>
                    <a:pt x="1044733" y="47109"/>
                  </a:lnTo>
                  <a:lnTo>
                    <a:pt x="1138952" y="0"/>
                  </a:lnTo>
                  <a:close/>
                  <a:moveTo>
                    <a:pt x="969415" y="648289"/>
                  </a:moveTo>
                  <a:lnTo>
                    <a:pt x="690813" y="754914"/>
                  </a:lnTo>
                  <a:lnTo>
                    <a:pt x="612353" y="784942"/>
                  </a:lnTo>
                  <a:cubicBezTo>
                    <a:pt x="565702" y="802795"/>
                    <a:pt x="490068" y="802795"/>
                    <a:pt x="443417" y="784942"/>
                  </a:cubicBezTo>
                  <a:lnTo>
                    <a:pt x="34987" y="628629"/>
                  </a:lnTo>
                  <a:cubicBezTo>
                    <a:pt x="11691" y="619713"/>
                    <a:pt x="28" y="608031"/>
                    <a:pt x="0" y="596345"/>
                  </a:cubicBezTo>
                  <a:cubicBezTo>
                    <a:pt x="0" y="596317"/>
                    <a:pt x="0" y="596287"/>
                    <a:pt x="0" y="596259"/>
                  </a:cubicBezTo>
                  <a:cubicBezTo>
                    <a:pt x="28" y="584573"/>
                    <a:pt x="11691" y="572891"/>
                    <a:pt x="34987" y="563975"/>
                  </a:cubicBezTo>
                  <a:lnTo>
                    <a:pt x="443417" y="407662"/>
                  </a:lnTo>
                  <a:cubicBezTo>
                    <a:pt x="490068" y="389808"/>
                    <a:pt x="565702" y="389808"/>
                    <a:pt x="612353" y="407662"/>
                  </a:cubicBezTo>
                  <a:lnTo>
                    <a:pt x="671166" y="430171"/>
                  </a:lnTo>
                  <a:lnTo>
                    <a:pt x="949452" y="536676"/>
                  </a:lnTo>
                  <a:lnTo>
                    <a:pt x="1020783" y="563975"/>
                  </a:lnTo>
                  <a:cubicBezTo>
                    <a:pt x="1044108" y="572902"/>
                    <a:pt x="1055771" y="584602"/>
                    <a:pt x="1055771" y="596302"/>
                  </a:cubicBezTo>
                  <a:cubicBezTo>
                    <a:pt x="1055771" y="596916"/>
                    <a:pt x="1055739" y="597529"/>
                    <a:pt x="1055675" y="598141"/>
                  </a:cubicBezTo>
                  <a:cubicBezTo>
                    <a:pt x="1054516" y="609221"/>
                    <a:pt x="1042886" y="620170"/>
                    <a:pt x="1020783" y="628629"/>
                  </a:cubicBezTo>
                  <a:close/>
                  <a:moveTo>
                    <a:pt x="1323873" y="202116"/>
                  </a:moveTo>
                  <a:lnTo>
                    <a:pt x="1323873" y="153086"/>
                  </a:lnTo>
                  <a:lnTo>
                    <a:pt x="1417852" y="106136"/>
                  </a:lnTo>
                  <a:lnTo>
                    <a:pt x="1417852" y="239888"/>
                  </a:lnTo>
                  <a:lnTo>
                    <a:pt x="1055684" y="611064"/>
                  </a:lnTo>
                  <a:lnTo>
                    <a:pt x="1055675" y="598141"/>
                  </a:lnTo>
                  <a:cubicBezTo>
                    <a:pt x="1055739" y="597529"/>
                    <a:pt x="1055771" y="596916"/>
                    <a:pt x="1055771" y="596302"/>
                  </a:cubicBezTo>
                  <a:cubicBezTo>
                    <a:pt x="1055771" y="584602"/>
                    <a:pt x="1044108" y="572902"/>
                    <a:pt x="1020783" y="563975"/>
                  </a:cubicBezTo>
                  <a:lnTo>
                    <a:pt x="949452" y="536676"/>
                  </a:lnTo>
                  <a:lnTo>
                    <a:pt x="1044733" y="488858"/>
                  </a:lnTo>
                  <a:lnTo>
                    <a:pt x="1044733" y="439829"/>
                  </a:lnTo>
                  <a:lnTo>
                    <a:pt x="1137752" y="393276"/>
                  </a:lnTo>
                  <a:lnTo>
                    <a:pt x="1137752" y="344247"/>
                  </a:lnTo>
                  <a:lnTo>
                    <a:pt x="1230772" y="297697"/>
                  </a:lnTo>
                  <a:lnTo>
                    <a:pt x="1230853" y="248665"/>
                  </a:lnTo>
                  <a:lnTo>
                    <a:pt x="1255487" y="236268"/>
                  </a:lnTo>
                  <a:close/>
                  <a:moveTo>
                    <a:pt x="765593" y="382881"/>
                  </a:moveTo>
                  <a:lnTo>
                    <a:pt x="1044733" y="488858"/>
                  </a:lnTo>
                  <a:lnTo>
                    <a:pt x="949452" y="536676"/>
                  </a:lnTo>
                  <a:lnTo>
                    <a:pt x="671166" y="430171"/>
                  </a:lnTo>
                  <a:close/>
                  <a:moveTo>
                    <a:pt x="34987" y="628629"/>
                  </a:moveTo>
                  <a:lnTo>
                    <a:pt x="443417" y="784942"/>
                  </a:lnTo>
                  <a:cubicBezTo>
                    <a:pt x="490068" y="802795"/>
                    <a:pt x="565702" y="802795"/>
                    <a:pt x="612353" y="784942"/>
                  </a:cubicBezTo>
                  <a:lnTo>
                    <a:pt x="690813" y="754914"/>
                  </a:lnTo>
                  <a:lnTo>
                    <a:pt x="690813" y="888514"/>
                  </a:lnTo>
                  <a:lnTo>
                    <a:pt x="612353" y="918542"/>
                  </a:lnTo>
                  <a:cubicBezTo>
                    <a:pt x="565702" y="936396"/>
                    <a:pt x="490068" y="936396"/>
                    <a:pt x="443417" y="918542"/>
                  </a:cubicBezTo>
                  <a:lnTo>
                    <a:pt x="34987" y="762230"/>
                  </a:lnTo>
                  <a:cubicBezTo>
                    <a:pt x="11691" y="753314"/>
                    <a:pt x="28" y="741632"/>
                    <a:pt x="0" y="729946"/>
                  </a:cubicBezTo>
                  <a:lnTo>
                    <a:pt x="0" y="596345"/>
                  </a:lnTo>
                  <a:cubicBezTo>
                    <a:pt x="28" y="608031"/>
                    <a:pt x="11691" y="619713"/>
                    <a:pt x="34987" y="628629"/>
                  </a:cubicBezTo>
                  <a:close/>
                  <a:moveTo>
                    <a:pt x="1055743" y="691560"/>
                  </a:moveTo>
                  <a:lnTo>
                    <a:pt x="969415" y="648289"/>
                  </a:lnTo>
                  <a:lnTo>
                    <a:pt x="1020783" y="628629"/>
                  </a:lnTo>
                  <a:cubicBezTo>
                    <a:pt x="1042886" y="620170"/>
                    <a:pt x="1054516" y="609221"/>
                    <a:pt x="1055675" y="598141"/>
                  </a:cubicBezTo>
                  <a:lnTo>
                    <a:pt x="1055684" y="611064"/>
                  </a:lnTo>
                  <a:close/>
                  <a:moveTo>
                    <a:pt x="0" y="596259"/>
                  </a:moveTo>
                  <a:lnTo>
                    <a:pt x="0" y="596345"/>
                  </a:lnTo>
                  <a:close/>
                </a:path>
              </a:pathLst>
            </a:custGeom>
            <a:grpFill/>
            <a:ln w="9775">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grpSp>
      <p:grpSp>
        <p:nvGrpSpPr>
          <p:cNvPr id="17" name="Group 16">
            <a:extLst>
              <a:ext uri="{FF2B5EF4-FFF2-40B4-BE49-F238E27FC236}">
                <a16:creationId xmlns:a16="http://schemas.microsoft.com/office/drawing/2014/main" id="{16722F52-22BC-8551-4DEE-4075C1E58D53}"/>
              </a:ext>
            </a:extLst>
          </p:cNvPr>
          <p:cNvGrpSpPr/>
          <p:nvPr/>
        </p:nvGrpSpPr>
        <p:grpSpPr>
          <a:xfrm>
            <a:off x="3988239" y="6407083"/>
            <a:ext cx="2344638" cy="1565439"/>
            <a:chOff x="3038409" y="4154667"/>
            <a:chExt cx="1417852" cy="936396"/>
          </a:xfrm>
          <a:solidFill>
            <a:schemeClr val="accent5">
              <a:lumMod val="40000"/>
              <a:lumOff val="60000"/>
            </a:schemeClr>
          </a:solidFill>
        </p:grpSpPr>
        <p:sp>
          <p:nvSpPr>
            <p:cNvPr id="58" name="Rounded Rectangle 16">
              <a:extLst>
                <a:ext uri="{FF2B5EF4-FFF2-40B4-BE49-F238E27FC236}">
                  <a16:creationId xmlns:a16="http://schemas.microsoft.com/office/drawing/2014/main" id="{2046EF34-3751-F251-5B02-2D7ACC4859FD}"/>
                </a:ext>
              </a:extLst>
            </p:cNvPr>
            <p:cNvSpPr/>
            <p:nvPr/>
          </p:nvSpPr>
          <p:spPr>
            <a:xfrm>
              <a:off x="3038409" y="4154667"/>
              <a:ext cx="1417852" cy="936396"/>
            </a:xfrm>
            <a:custGeom>
              <a:avLst/>
              <a:gdLst/>
              <a:ahLst/>
              <a:cxnLst/>
              <a:rect l="0" t="0" r="0" b="0"/>
              <a:pathLst>
                <a:path w="1417852" h="936396">
                  <a:moveTo>
                    <a:pt x="1417852" y="596345"/>
                  </a:moveTo>
                  <a:lnTo>
                    <a:pt x="1417852" y="729946"/>
                  </a:lnTo>
                  <a:cubicBezTo>
                    <a:pt x="1417823" y="741632"/>
                    <a:pt x="1406160" y="753314"/>
                    <a:pt x="1382864" y="762230"/>
                  </a:cubicBezTo>
                  <a:lnTo>
                    <a:pt x="974434" y="918542"/>
                  </a:lnTo>
                  <a:cubicBezTo>
                    <a:pt x="927784" y="936396"/>
                    <a:pt x="852149" y="936396"/>
                    <a:pt x="805499" y="918542"/>
                  </a:cubicBezTo>
                  <a:lnTo>
                    <a:pt x="397068" y="762230"/>
                  </a:lnTo>
                  <a:cubicBezTo>
                    <a:pt x="373743" y="753303"/>
                    <a:pt x="362081" y="741602"/>
                    <a:pt x="362081" y="729902"/>
                  </a:cubicBezTo>
                  <a:lnTo>
                    <a:pt x="362167" y="611064"/>
                  </a:lnTo>
                  <a:lnTo>
                    <a:pt x="362177" y="598141"/>
                  </a:lnTo>
                  <a:cubicBezTo>
                    <a:pt x="363335" y="609221"/>
                    <a:pt x="374966" y="620170"/>
                    <a:pt x="397068" y="628629"/>
                  </a:cubicBezTo>
                  <a:lnTo>
                    <a:pt x="805499" y="784942"/>
                  </a:lnTo>
                  <a:cubicBezTo>
                    <a:pt x="852149" y="802795"/>
                    <a:pt x="927784" y="802795"/>
                    <a:pt x="974434" y="784942"/>
                  </a:cubicBezTo>
                  <a:lnTo>
                    <a:pt x="1382864" y="628629"/>
                  </a:lnTo>
                  <a:cubicBezTo>
                    <a:pt x="1406160" y="619713"/>
                    <a:pt x="1417823" y="608031"/>
                    <a:pt x="1417852" y="596345"/>
                  </a:cubicBezTo>
                  <a:close/>
                  <a:moveTo>
                    <a:pt x="1417852" y="596259"/>
                  </a:moveTo>
                  <a:lnTo>
                    <a:pt x="1417852" y="596345"/>
                  </a:lnTo>
                  <a:cubicBezTo>
                    <a:pt x="1417823" y="608031"/>
                    <a:pt x="1406160" y="619713"/>
                    <a:pt x="1382864" y="628629"/>
                  </a:cubicBezTo>
                  <a:lnTo>
                    <a:pt x="974434" y="784942"/>
                  </a:lnTo>
                  <a:cubicBezTo>
                    <a:pt x="927784" y="802795"/>
                    <a:pt x="852149" y="802795"/>
                    <a:pt x="805499" y="784942"/>
                  </a:cubicBezTo>
                  <a:lnTo>
                    <a:pt x="397068" y="628629"/>
                  </a:lnTo>
                  <a:cubicBezTo>
                    <a:pt x="374966" y="620170"/>
                    <a:pt x="363335" y="609221"/>
                    <a:pt x="362177" y="598141"/>
                  </a:cubicBezTo>
                  <a:cubicBezTo>
                    <a:pt x="362113" y="597529"/>
                    <a:pt x="362081" y="596916"/>
                    <a:pt x="362081" y="596302"/>
                  </a:cubicBezTo>
                  <a:cubicBezTo>
                    <a:pt x="362081" y="584602"/>
                    <a:pt x="373743" y="572902"/>
                    <a:pt x="397068" y="563975"/>
                  </a:cubicBezTo>
                  <a:lnTo>
                    <a:pt x="468399" y="536676"/>
                  </a:lnTo>
                  <a:lnTo>
                    <a:pt x="746685" y="430171"/>
                  </a:lnTo>
                  <a:lnTo>
                    <a:pt x="805499" y="407662"/>
                  </a:lnTo>
                  <a:cubicBezTo>
                    <a:pt x="852149" y="389808"/>
                    <a:pt x="927784" y="389808"/>
                    <a:pt x="974434" y="407662"/>
                  </a:cubicBezTo>
                  <a:lnTo>
                    <a:pt x="1382864" y="563975"/>
                  </a:lnTo>
                  <a:cubicBezTo>
                    <a:pt x="1406160" y="572891"/>
                    <a:pt x="1417823" y="584573"/>
                    <a:pt x="1417852" y="596259"/>
                  </a:cubicBezTo>
                  <a:close/>
                  <a:moveTo>
                    <a:pt x="162364" y="236268"/>
                  </a:moveTo>
                  <a:lnTo>
                    <a:pt x="186999" y="248665"/>
                  </a:lnTo>
                  <a:lnTo>
                    <a:pt x="187079" y="297697"/>
                  </a:lnTo>
                  <a:lnTo>
                    <a:pt x="280099" y="344247"/>
                  </a:lnTo>
                  <a:lnTo>
                    <a:pt x="280099" y="393276"/>
                  </a:lnTo>
                  <a:lnTo>
                    <a:pt x="373118" y="439829"/>
                  </a:lnTo>
                  <a:lnTo>
                    <a:pt x="373118" y="488858"/>
                  </a:lnTo>
                  <a:lnTo>
                    <a:pt x="468399" y="536676"/>
                  </a:lnTo>
                  <a:lnTo>
                    <a:pt x="397068" y="563975"/>
                  </a:lnTo>
                  <a:cubicBezTo>
                    <a:pt x="373743" y="572902"/>
                    <a:pt x="362081" y="584602"/>
                    <a:pt x="362081" y="596302"/>
                  </a:cubicBezTo>
                  <a:cubicBezTo>
                    <a:pt x="362081" y="596916"/>
                    <a:pt x="362113" y="597529"/>
                    <a:pt x="362177" y="598141"/>
                  </a:cubicBezTo>
                  <a:lnTo>
                    <a:pt x="362167" y="611064"/>
                  </a:lnTo>
                  <a:lnTo>
                    <a:pt x="0" y="239888"/>
                  </a:lnTo>
                  <a:lnTo>
                    <a:pt x="0" y="106136"/>
                  </a:lnTo>
                  <a:lnTo>
                    <a:pt x="93979" y="153086"/>
                  </a:lnTo>
                  <a:lnTo>
                    <a:pt x="93979" y="202116"/>
                  </a:lnTo>
                  <a:close/>
                  <a:moveTo>
                    <a:pt x="746685" y="430171"/>
                  </a:moveTo>
                  <a:lnTo>
                    <a:pt x="468399" y="536676"/>
                  </a:lnTo>
                  <a:lnTo>
                    <a:pt x="373118" y="488858"/>
                  </a:lnTo>
                  <a:lnTo>
                    <a:pt x="652258" y="382881"/>
                  </a:lnTo>
                  <a:close/>
                  <a:moveTo>
                    <a:pt x="652178" y="333851"/>
                  </a:moveTo>
                  <a:lnTo>
                    <a:pt x="652258" y="382881"/>
                  </a:lnTo>
                  <a:lnTo>
                    <a:pt x="373118" y="488858"/>
                  </a:lnTo>
                  <a:lnTo>
                    <a:pt x="373118" y="439829"/>
                  </a:lnTo>
                  <a:close/>
                  <a:moveTo>
                    <a:pt x="652178" y="333851"/>
                  </a:moveTo>
                  <a:lnTo>
                    <a:pt x="373118" y="439829"/>
                  </a:lnTo>
                  <a:lnTo>
                    <a:pt x="280099" y="393276"/>
                  </a:lnTo>
                  <a:lnTo>
                    <a:pt x="559159" y="287298"/>
                  </a:lnTo>
                  <a:close/>
                  <a:moveTo>
                    <a:pt x="559158" y="238269"/>
                  </a:moveTo>
                  <a:lnTo>
                    <a:pt x="559159" y="287298"/>
                  </a:lnTo>
                  <a:lnTo>
                    <a:pt x="280099" y="393276"/>
                  </a:lnTo>
                  <a:lnTo>
                    <a:pt x="280099" y="344247"/>
                  </a:lnTo>
                  <a:close/>
                  <a:moveTo>
                    <a:pt x="559158" y="238269"/>
                  </a:moveTo>
                  <a:lnTo>
                    <a:pt x="280099" y="344247"/>
                  </a:lnTo>
                  <a:lnTo>
                    <a:pt x="187079" y="297697"/>
                  </a:lnTo>
                  <a:lnTo>
                    <a:pt x="466218" y="191716"/>
                  </a:lnTo>
                  <a:close/>
                  <a:moveTo>
                    <a:pt x="466218" y="142689"/>
                  </a:moveTo>
                  <a:lnTo>
                    <a:pt x="466218" y="191716"/>
                  </a:lnTo>
                  <a:lnTo>
                    <a:pt x="187079" y="297697"/>
                  </a:lnTo>
                  <a:lnTo>
                    <a:pt x="186999" y="248665"/>
                  </a:lnTo>
                  <a:close/>
                  <a:moveTo>
                    <a:pt x="373119" y="96139"/>
                  </a:moveTo>
                  <a:lnTo>
                    <a:pt x="466218" y="142689"/>
                  </a:lnTo>
                  <a:lnTo>
                    <a:pt x="186999" y="248665"/>
                  </a:lnTo>
                  <a:lnTo>
                    <a:pt x="162364" y="236268"/>
                  </a:lnTo>
                  <a:lnTo>
                    <a:pt x="93979" y="202116"/>
                  </a:lnTo>
                  <a:close/>
                  <a:moveTo>
                    <a:pt x="373119" y="47109"/>
                  </a:moveTo>
                  <a:lnTo>
                    <a:pt x="373119" y="96139"/>
                  </a:lnTo>
                  <a:lnTo>
                    <a:pt x="93979" y="202116"/>
                  </a:lnTo>
                  <a:lnTo>
                    <a:pt x="93979" y="153086"/>
                  </a:lnTo>
                  <a:close/>
                  <a:moveTo>
                    <a:pt x="278899" y="0"/>
                  </a:moveTo>
                  <a:lnTo>
                    <a:pt x="373119" y="47109"/>
                  </a:lnTo>
                  <a:lnTo>
                    <a:pt x="93979" y="153086"/>
                  </a:lnTo>
                  <a:lnTo>
                    <a:pt x="0" y="106136"/>
                  </a:lnTo>
                  <a:close/>
                  <a:moveTo>
                    <a:pt x="1417852" y="596345"/>
                  </a:moveTo>
                  <a:cubicBezTo>
                    <a:pt x="1417852" y="596317"/>
                    <a:pt x="1417852" y="596287"/>
                    <a:pt x="1417852" y="596259"/>
                  </a:cubicBezTo>
                  <a:close/>
                </a:path>
              </a:pathLst>
            </a:custGeom>
            <a:grp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59" name="Rounded Rectangle 17">
              <a:extLst>
                <a:ext uri="{FF2B5EF4-FFF2-40B4-BE49-F238E27FC236}">
                  <a16:creationId xmlns:a16="http://schemas.microsoft.com/office/drawing/2014/main" id="{52653BDD-49DA-1062-6002-18BA858D64D6}"/>
                </a:ext>
              </a:extLst>
            </p:cNvPr>
            <p:cNvSpPr/>
            <p:nvPr/>
          </p:nvSpPr>
          <p:spPr>
            <a:xfrm>
              <a:off x="3038409" y="4154667"/>
              <a:ext cx="1417852" cy="936396"/>
            </a:xfrm>
            <a:custGeom>
              <a:avLst/>
              <a:gdLst/>
              <a:ahLst/>
              <a:cxnLst/>
              <a:rect l="0" t="0" r="0" b="0"/>
              <a:pathLst>
                <a:path w="1417852" h="936396">
                  <a:moveTo>
                    <a:pt x="1417852" y="596345"/>
                  </a:moveTo>
                  <a:lnTo>
                    <a:pt x="1417852" y="729946"/>
                  </a:lnTo>
                  <a:cubicBezTo>
                    <a:pt x="1417823" y="741632"/>
                    <a:pt x="1406160" y="753314"/>
                    <a:pt x="1382864" y="762230"/>
                  </a:cubicBezTo>
                  <a:lnTo>
                    <a:pt x="974434" y="918542"/>
                  </a:lnTo>
                  <a:cubicBezTo>
                    <a:pt x="927784" y="936396"/>
                    <a:pt x="852149" y="936396"/>
                    <a:pt x="805499" y="918542"/>
                  </a:cubicBezTo>
                  <a:lnTo>
                    <a:pt x="397068" y="762230"/>
                  </a:lnTo>
                  <a:cubicBezTo>
                    <a:pt x="373743" y="753303"/>
                    <a:pt x="362081" y="741602"/>
                    <a:pt x="362081" y="729902"/>
                  </a:cubicBezTo>
                  <a:lnTo>
                    <a:pt x="362167" y="611064"/>
                  </a:lnTo>
                  <a:lnTo>
                    <a:pt x="362177" y="598141"/>
                  </a:lnTo>
                  <a:cubicBezTo>
                    <a:pt x="363335" y="609221"/>
                    <a:pt x="374966" y="620170"/>
                    <a:pt x="397068" y="628629"/>
                  </a:cubicBezTo>
                  <a:lnTo>
                    <a:pt x="805499" y="784942"/>
                  </a:lnTo>
                  <a:cubicBezTo>
                    <a:pt x="852149" y="802795"/>
                    <a:pt x="927784" y="802795"/>
                    <a:pt x="974434" y="784942"/>
                  </a:cubicBezTo>
                  <a:lnTo>
                    <a:pt x="1382864" y="628629"/>
                  </a:lnTo>
                  <a:cubicBezTo>
                    <a:pt x="1406160" y="619713"/>
                    <a:pt x="1417823" y="608031"/>
                    <a:pt x="1417852" y="596345"/>
                  </a:cubicBezTo>
                  <a:close/>
                  <a:moveTo>
                    <a:pt x="1417852" y="596259"/>
                  </a:moveTo>
                  <a:lnTo>
                    <a:pt x="1417852" y="596345"/>
                  </a:lnTo>
                  <a:cubicBezTo>
                    <a:pt x="1417823" y="608031"/>
                    <a:pt x="1406160" y="619713"/>
                    <a:pt x="1382864" y="628629"/>
                  </a:cubicBezTo>
                  <a:lnTo>
                    <a:pt x="974434" y="784942"/>
                  </a:lnTo>
                  <a:cubicBezTo>
                    <a:pt x="927784" y="802795"/>
                    <a:pt x="852149" y="802795"/>
                    <a:pt x="805499" y="784942"/>
                  </a:cubicBezTo>
                  <a:lnTo>
                    <a:pt x="397068" y="628629"/>
                  </a:lnTo>
                  <a:cubicBezTo>
                    <a:pt x="374966" y="620170"/>
                    <a:pt x="363335" y="609221"/>
                    <a:pt x="362177" y="598141"/>
                  </a:cubicBezTo>
                  <a:cubicBezTo>
                    <a:pt x="362113" y="597529"/>
                    <a:pt x="362081" y="596916"/>
                    <a:pt x="362081" y="596302"/>
                  </a:cubicBezTo>
                  <a:cubicBezTo>
                    <a:pt x="362081" y="584602"/>
                    <a:pt x="373743" y="572902"/>
                    <a:pt x="397068" y="563975"/>
                  </a:cubicBezTo>
                  <a:lnTo>
                    <a:pt x="468399" y="536676"/>
                  </a:lnTo>
                  <a:lnTo>
                    <a:pt x="746685" y="430171"/>
                  </a:lnTo>
                  <a:lnTo>
                    <a:pt x="805499" y="407662"/>
                  </a:lnTo>
                  <a:cubicBezTo>
                    <a:pt x="852149" y="389808"/>
                    <a:pt x="927784" y="389808"/>
                    <a:pt x="974434" y="407662"/>
                  </a:cubicBezTo>
                  <a:lnTo>
                    <a:pt x="1382864" y="563975"/>
                  </a:lnTo>
                  <a:cubicBezTo>
                    <a:pt x="1406160" y="572891"/>
                    <a:pt x="1417823" y="584573"/>
                    <a:pt x="1417852" y="596259"/>
                  </a:cubicBezTo>
                  <a:close/>
                  <a:moveTo>
                    <a:pt x="162364" y="236268"/>
                  </a:moveTo>
                  <a:lnTo>
                    <a:pt x="186999" y="248665"/>
                  </a:lnTo>
                  <a:lnTo>
                    <a:pt x="187079" y="297697"/>
                  </a:lnTo>
                  <a:lnTo>
                    <a:pt x="280099" y="344247"/>
                  </a:lnTo>
                  <a:lnTo>
                    <a:pt x="280099" y="393276"/>
                  </a:lnTo>
                  <a:lnTo>
                    <a:pt x="373118" y="439829"/>
                  </a:lnTo>
                  <a:lnTo>
                    <a:pt x="373118" y="488858"/>
                  </a:lnTo>
                  <a:lnTo>
                    <a:pt x="468399" y="536676"/>
                  </a:lnTo>
                  <a:lnTo>
                    <a:pt x="397068" y="563975"/>
                  </a:lnTo>
                  <a:cubicBezTo>
                    <a:pt x="373743" y="572902"/>
                    <a:pt x="362081" y="584602"/>
                    <a:pt x="362081" y="596302"/>
                  </a:cubicBezTo>
                  <a:cubicBezTo>
                    <a:pt x="362081" y="596916"/>
                    <a:pt x="362113" y="597529"/>
                    <a:pt x="362177" y="598141"/>
                  </a:cubicBezTo>
                  <a:lnTo>
                    <a:pt x="362167" y="611064"/>
                  </a:lnTo>
                  <a:lnTo>
                    <a:pt x="0" y="239888"/>
                  </a:lnTo>
                  <a:lnTo>
                    <a:pt x="0" y="106136"/>
                  </a:lnTo>
                  <a:lnTo>
                    <a:pt x="93979" y="153086"/>
                  </a:lnTo>
                  <a:lnTo>
                    <a:pt x="93979" y="202116"/>
                  </a:lnTo>
                  <a:close/>
                  <a:moveTo>
                    <a:pt x="746685" y="430171"/>
                  </a:moveTo>
                  <a:lnTo>
                    <a:pt x="468399" y="536676"/>
                  </a:lnTo>
                  <a:lnTo>
                    <a:pt x="373118" y="488858"/>
                  </a:lnTo>
                  <a:lnTo>
                    <a:pt x="652258" y="382881"/>
                  </a:lnTo>
                  <a:close/>
                  <a:moveTo>
                    <a:pt x="652178" y="333851"/>
                  </a:moveTo>
                  <a:lnTo>
                    <a:pt x="652258" y="382881"/>
                  </a:lnTo>
                  <a:lnTo>
                    <a:pt x="373118" y="488858"/>
                  </a:lnTo>
                  <a:lnTo>
                    <a:pt x="373118" y="439829"/>
                  </a:lnTo>
                  <a:close/>
                  <a:moveTo>
                    <a:pt x="652178" y="333851"/>
                  </a:moveTo>
                  <a:lnTo>
                    <a:pt x="373118" y="439829"/>
                  </a:lnTo>
                  <a:lnTo>
                    <a:pt x="280099" y="393276"/>
                  </a:lnTo>
                  <a:lnTo>
                    <a:pt x="559159" y="287298"/>
                  </a:lnTo>
                  <a:close/>
                  <a:moveTo>
                    <a:pt x="559158" y="238269"/>
                  </a:moveTo>
                  <a:lnTo>
                    <a:pt x="559159" y="287298"/>
                  </a:lnTo>
                  <a:lnTo>
                    <a:pt x="280099" y="393276"/>
                  </a:lnTo>
                  <a:lnTo>
                    <a:pt x="280099" y="344247"/>
                  </a:lnTo>
                  <a:close/>
                  <a:moveTo>
                    <a:pt x="559158" y="238269"/>
                  </a:moveTo>
                  <a:lnTo>
                    <a:pt x="280099" y="344247"/>
                  </a:lnTo>
                  <a:lnTo>
                    <a:pt x="187079" y="297697"/>
                  </a:lnTo>
                  <a:lnTo>
                    <a:pt x="466218" y="191716"/>
                  </a:lnTo>
                  <a:close/>
                  <a:moveTo>
                    <a:pt x="466218" y="142689"/>
                  </a:moveTo>
                  <a:lnTo>
                    <a:pt x="466218" y="191716"/>
                  </a:lnTo>
                  <a:lnTo>
                    <a:pt x="187079" y="297697"/>
                  </a:lnTo>
                  <a:lnTo>
                    <a:pt x="186999" y="248665"/>
                  </a:lnTo>
                  <a:close/>
                  <a:moveTo>
                    <a:pt x="373119" y="96139"/>
                  </a:moveTo>
                  <a:lnTo>
                    <a:pt x="466218" y="142689"/>
                  </a:lnTo>
                  <a:lnTo>
                    <a:pt x="186999" y="248665"/>
                  </a:lnTo>
                  <a:lnTo>
                    <a:pt x="162364" y="236268"/>
                  </a:lnTo>
                  <a:lnTo>
                    <a:pt x="93979" y="202116"/>
                  </a:lnTo>
                  <a:close/>
                  <a:moveTo>
                    <a:pt x="373119" y="47109"/>
                  </a:moveTo>
                  <a:lnTo>
                    <a:pt x="373119" y="96139"/>
                  </a:lnTo>
                  <a:lnTo>
                    <a:pt x="93979" y="202116"/>
                  </a:lnTo>
                  <a:lnTo>
                    <a:pt x="93979" y="153086"/>
                  </a:lnTo>
                  <a:close/>
                  <a:moveTo>
                    <a:pt x="278899" y="0"/>
                  </a:moveTo>
                  <a:lnTo>
                    <a:pt x="373119" y="47109"/>
                  </a:lnTo>
                  <a:lnTo>
                    <a:pt x="93979" y="153086"/>
                  </a:lnTo>
                  <a:lnTo>
                    <a:pt x="0" y="106136"/>
                  </a:lnTo>
                  <a:close/>
                  <a:moveTo>
                    <a:pt x="1417852" y="596345"/>
                  </a:moveTo>
                  <a:cubicBezTo>
                    <a:pt x="1417852" y="596317"/>
                    <a:pt x="1417852" y="596287"/>
                    <a:pt x="1417852" y="596259"/>
                  </a:cubicBezTo>
                  <a:close/>
                </a:path>
              </a:pathLst>
            </a:custGeom>
            <a:grpFill/>
            <a:ln w="9775">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dirty="0"/>
            </a:p>
          </p:txBody>
        </p:sp>
      </p:grpSp>
      <p:sp>
        <p:nvSpPr>
          <p:cNvPr id="24" name="Rounded Rectangle 37">
            <a:extLst>
              <a:ext uri="{FF2B5EF4-FFF2-40B4-BE49-F238E27FC236}">
                <a16:creationId xmlns:a16="http://schemas.microsoft.com/office/drawing/2014/main" id="{465CDDC6-5D5C-D35F-D0D7-173BEEBEE3E2}"/>
              </a:ext>
            </a:extLst>
          </p:cNvPr>
          <p:cNvSpPr/>
          <p:nvPr/>
        </p:nvSpPr>
        <p:spPr>
          <a:xfrm>
            <a:off x="6619680" y="6723615"/>
            <a:ext cx="366587" cy="377992"/>
          </a:xfrm>
          <a:custGeom>
            <a:avLst/>
            <a:gdLst/>
            <a:ahLst/>
            <a:cxnLst/>
            <a:rect l="0" t="0" r="0" b="0"/>
            <a:pathLst>
              <a:path w="366587" h="377992">
                <a:moveTo>
                  <a:pt x="358440" y="289848"/>
                </a:moveTo>
                <a:cubicBezTo>
                  <a:pt x="362939" y="289848"/>
                  <a:pt x="366587" y="293495"/>
                  <a:pt x="366587" y="297994"/>
                </a:cubicBezTo>
                <a:lnTo>
                  <a:pt x="366587" y="369845"/>
                </a:lnTo>
                <a:cubicBezTo>
                  <a:pt x="366587" y="374344"/>
                  <a:pt x="362939" y="377992"/>
                  <a:pt x="358440" y="377992"/>
                </a:cubicBezTo>
                <a:lnTo>
                  <a:pt x="268830" y="377992"/>
                </a:lnTo>
                <a:cubicBezTo>
                  <a:pt x="264331" y="377992"/>
                  <a:pt x="260684" y="374344"/>
                  <a:pt x="260684" y="369845"/>
                </a:cubicBezTo>
                <a:lnTo>
                  <a:pt x="260684" y="297994"/>
                </a:lnTo>
                <a:cubicBezTo>
                  <a:pt x="260684" y="293495"/>
                  <a:pt x="264331" y="289848"/>
                  <a:pt x="268830" y="289848"/>
                </a:cubicBezTo>
                <a:close/>
                <a:moveTo>
                  <a:pt x="224025" y="350294"/>
                </a:moveTo>
                <a:lnTo>
                  <a:pt x="142561" y="350294"/>
                </a:lnTo>
                <a:cubicBezTo>
                  <a:pt x="133563" y="350294"/>
                  <a:pt x="126268" y="342999"/>
                  <a:pt x="126268" y="334001"/>
                </a:cubicBezTo>
                <a:cubicBezTo>
                  <a:pt x="126268" y="325003"/>
                  <a:pt x="133563" y="317708"/>
                  <a:pt x="142561" y="317708"/>
                </a:cubicBezTo>
                <a:lnTo>
                  <a:pt x="167000" y="317708"/>
                </a:lnTo>
                <a:lnTo>
                  <a:pt x="167000" y="252537"/>
                </a:lnTo>
                <a:cubicBezTo>
                  <a:pt x="167000" y="243539"/>
                  <a:pt x="174295" y="236245"/>
                  <a:pt x="183293" y="236245"/>
                </a:cubicBezTo>
                <a:cubicBezTo>
                  <a:pt x="192291" y="236245"/>
                  <a:pt x="199586" y="243539"/>
                  <a:pt x="199586" y="252537"/>
                </a:cubicBezTo>
                <a:lnTo>
                  <a:pt x="199586" y="317708"/>
                </a:lnTo>
                <a:lnTo>
                  <a:pt x="224025" y="317708"/>
                </a:lnTo>
                <a:cubicBezTo>
                  <a:pt x="233023" y="317708"/>
                  <a:pt x="240318" y="325003"/>
                  <a:pt x="240318" y="334001"/>
                </a:cubicBezTo>
                <a:cubicBezTo>
                  <a:pt x="240318" y="342999"/>
                  <a:pt x="233023" y="350294"/>
                  <a:pt x="224025" y="350294"/>
                </a:cubicBezTo>
                <a:close/>
                <a:moveTo>
                  <a:pt x="72665" y="73317"/>
                </a:moveTo>
                <a:cubicBezTo>
                  <a:pt x="70065" y="73306"/>
                  <a:pt x="67634" y="72029"/>
                  <a:pt x="66148" y="69895"/>
                </a:cubicBezTo>
                <a:cubicBezTo>
                  <a:pt x="64584" y="67726"/>
                  <a:pt x="64160" y="64937"/>
                  <a:pt x="65008" y="62401"/>
                </a:cubicBezTo>
                <a:cubicBezTo>
                  <a:pt x="73480" y="38287"/>
                  <a:pt x="99874" y="0"/>
                  <a:pt x="183293" y="0"/>
                </a:cubicBezTo>
                <a:cubicBezTo>
                  <a:pt x="260684" y="0"/>
                  <a:pt x="289359" y="38125"/>
                  <a:pt x="299135" y="61912"/>
                </a:cubicBezTo>
                <a:cubicBezTo>
                  <a:pt x="300439" y="64298"/>
                  <a:pt x="300439" y="67184"/>
                  <a:pt x="299135" y="69570"/>
                </a:cubicBezTo>
                <a:cubicBezTo>
                  <a:pt x="297639" y="71901"/>
                  <a:pt x="295061" y="73312"/>
                  <a:pt x="292292" y="73317"/>
                </a:cubicBezTo>
                <a:lnTo>
                  <a:pt x="287078" y="73317"/>
                </a:lnTo>
                <a:close/>
                <a:moveTo>
                  <a:pt x="305489" y="211805"/>
                </a:moveTo>
                <a:cubicBezTo>
                  <a:pt x="305489" y="220804"/>
                  <a:pt x="298194" y="228098"/>
                  <a:pt x="289196" y="228098"/>
                </a:cubicBezTo>
                <a:lnTo>
                  <a:pt x="254167" y="228098"/>
                </a:lnTo>
                <a:cubicBezTo>
                  <a:pt x="249704" y="228012"/>
                  <a:pt x="246107" y="224415"/>
                  <a:pt x="246020" y="219952"/>
                </a:cubicBezTo>
                <a:lnTo>
                  <a:pt x="246020" y="144028"/>
                </a:lnTo>
                <a:cubicBezTo>
                  <a:pt x="246020" y="139528"/>
                  <a:pt x="242373" y="135881"/>
                  <a:pt x="237874" y="135881"/>
                </a:cubicBezTo>
                <a:lnTo>
                  <a:pt x="128712" y="135881"/>
                </a:lnTo>
                <a:cubicBezTo>
                  <a:pt x="124213" y="135881"/>
                  <a:pt x="120566" y="139528"/>
                  <a:pt x="120566" y="144028"/>
                </a:cubicBezTo>
                <a:lnTo>
                  <a:pt x="120566" y="219952"/>
                </a:lnTo>
                <a:cubicBezTo>
                  <a:pt x="120479" y="224415"/>
                  <a:pt x="116882" y="228012"/>
                  <a:pt x="112420" y="228098"/>
                </a:cubicBezTo>
                <a:lnTo>
                  <a:pt x="77390" y="228098"/>
                </a:lnTo>
                <a:cubicBezTo>
                  <a:pt x="68392" y="228098"/>
                  <a:pt x="61097" y="220804"/>
                  <a:pt x="61097" y="211805"/>
                </a:cubicBezTo>
                <a:lnTo>
                  <a:pt x="61097" y="97756"/>
                </a:lnTo>
                <a:cubicBezTo>
                  <a:pt x="61097" y="93257"/>
                  <a:pt x="64745" y="89610"/>
                  <a:pt x="69244" y="89610"/>
                </a:cubicBezTo>
                <a:lnTo>
                  <a:pt x="297342" y="89610"/>
                </a:lnTo>
                <a:cubicBezTo>
                  <a:pt x="301842" y="89610"/>
                  <a:pt x="305489" y="93257"/>
                  <a:pt x="305489" y="97756"/>
                </a:cubicBezTo>
                <a:close/>
                <a:moveTo>
                  <a:pt x="97756" y="289848"/>
                </a:moveTo>
                <a:cubicBezTo>
                  <a:pt x="102255" y="289848"/>
                  <a:pt x="105902" y="293495"/>
                  <a:pt x="105902" y="297994"/>
                </a:cubicBezTo>
                <a:lnTo>
                  <a:pt x="105902" y="369845"/>
                </a:lnTo>
                <a:cubicBezTo>
                  <a:pt x="105902" y="374344"/>
                  <a:pt x="102255" y="377992"/>
                  <a:pt x="97756" y="377992"/>
                </a:cubicBezTo>
                <a:lnTo>
                  <a:pt x="8146" y="377992"/>
                </a:lnTo>
                <a:cubicBezTo>
                  <a:pt x="3647" y="377992"/>
                  <a:pt x="0" y="374344"/>
                  <a:pt x="0" y="369845"/>
                </a:cubicBezTo>
                <a:lnTo>
                  <a:pt x="0" y="297994"/>
                </a:lnTo>
                <a:cubicBezTo>
                  <a:pt x="0" y="293495"/>
                  <a:pt x="3647" y="289848"/>
                  <a:pt x="8146" y="289848"/>
                </a:cubicBezTo>
                <a:close/>
              </a:path>
            </a:pathLst>
          </a:custGeom>
          <a:solidFill>
            <a:schemeClr val="accent5">
              <a:lumMod val="75000"/>
            </a:schemeClr>
          </a:solid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25" name="Rounded Rectangle 38">
            <a:extLst>
              <a:ext uri="{FF2B5EF4-FFF2-40B4-BE49-F238E27FC236}">
                <a16:creationId xmlns:a16="http://schemas.microsoft.com/office/drawing/2014/main" id="{0A74ADD6-CE43-441A-2142-F6CF992109E7}"/>
              </a:ext>
            </a:extLst>
          </p:cNvPr>
          <p:cNvSpPr/>
          <p:nvPr/>
        </p:nvSpPr>
        <p:spPr>
          <a:xfrm>
            <a:off x="2015476" y="1565825"/>
            <a:ext cx="388943" cy="381050"/>
          </a:xfrm>
          <a:custGeom>
            <a:avLst/>
            <a:gdLst/>
            <a:ahLst/>
            <a:cxnLst/>
            <a:rect l="0" t="0" r="0" b="0"/>
            <a:pathLst>
              <a:path w="388943" h="381050">
                <a:moveTo>
                  <a:pt x="344944" y="362477"/>
                </a:moveTo>
                <a:cubicBezTo>
                  <a:pt x="344944" y="372734"/>
                  <a:pt x="336628" y="381050"/>
                  <a:pt x="326370" y="381050"/>
                </a:cubicBezTo>
                <a:lnTo>
                  <a:pt x="62427" y="381050"/>
                </a:lnTo>
                <a:cubicBezTo>
                  <a:pt x="56083" y="380855"/>
                  <a:pt x="50269" y="377462"/>
                  <a:pt x="46980" y="372034"/>
                </a:cubicBezTo>
                <a:cubicBezTo>
                  <a:pt x="43690" y="366606"/>
                  <a:pt x="43372" y="359881"/>
                  <a:pt x="46134" y="354167"/>
                </a:cubicBezTo>
                <a:cubicBezTo>
                  <a:pt x="50696" y="345695"/>
                  <a:pt x="49393" y="347487"/>
                  <a:pt x="50696" y="344717"/>
                </a:cubicBezTo>
                <a:cubicBezTo>
                  <a:pt x="57042" y="331980"/>
                  <a:pt x="70029" y="323910"/>
                  <a:pt x="84260" y="323863"/>
                </a:cubicBezTo>
                <a:lnTo>
                  <a:pt x="301931" y="323863"/>
                </a:lnTo>
                <a:cubicBezTo>
                  <a:pt x="310226" y="323288"/>
                  <a:pt x="318492" y="325341"/>
                  <a:pt x="325555" y="329728"/>
                </a:cubicBezTo>
                <a:cubicBezTo>
                  <a:pt x="331816" y="333605"/>
                  <a:pt x="336757" y="339284"/>
                  <a:pt x="339730" y="346021"/>
                </a:cubicBezTo>
                <a:cubicBezTo>
                  <a:pt x="344455" y="355308"/>
                  <a:pt x="345433" y="357263"/>
                  <a:pt x="344944" y="362477"/>
                </a:cubicBezTo>
                <a:close/>
                <a:moveTo>
                  <a:pt x="354231" y="121669"/>
                </a:moveTo>
                <a:cubicBezTo>
                  <a:pt x="379951" y="182402"/>
                  <a:pt x="368617" y="252499"/>
                  <a:pt x="325067" y="302030"/>
                </a:cubicBezTo>
                <a:cubicBezTo>
                  <a:pt x="318912" y="300013"/>
                  <a:pt x="312481" y="298969"/>
                  <a:pt x="306004" y="298935"/>
                </a:cubicBezTo>
                <a:cubicBezTo>
                  <a:pt x="65034" y="298935"/>
                  <a:pt x="79209" y="297957"/>
                  <a:pt x="67315" y="301542"/>
                </a:cubicBezTo>
                <a:cubicBezTo>
                  <a:pt x="51461" y="283441"/>
                  <a:pt x="39533" y="262248"/>
                  <a:pt x="32286" y="239303"/>
                </a:cubicBezTo>
                <a:cubicBezTo>
                  <a:pt x="14009" y="232357"/>
                  <a:pt x="1630" y="215187"/>
                  <a:pt x="815" y="195652"/>
                </a:cubicBezTo>
                <a:cubicBezTo>
                  <a:pt x="0" y="176117"/>
                  <a:pt x="10904" y="157975"/>
                  <a:pt x="28538" y="149530"/>
                </a:cubicBezTo>
                <a:cubicBezTo>
                  <a:pt x="38877" y="104910"/>
                  <a:pt x="66580" y="66255"/>
                  <a:pt x="105510" y="42126"/>
                </a:cubicBezTo>
                <a:cubicBezTo>
                  <a:pt x="144441" y="17997"/>
                  <a:pt x="191386" y="10386"/>
                  <a:pt x="235945" y="20980"/>
                </a:cubicBezTo>
                <a:cubicBezTo>
                  <a:pt x="248283" y="7606"/>
                  <a:pt x="265650" y="0"/>
                  <a:pt x="283846" y="0"/>
                </a:cubicBezTo>
                <a:cubicBezTo>
                  <a:pt x="302042" y="0"/>
                  <a:pt x="319409" y="7606"/>
                  <a:pt x="331747" y="20980"/>
                </a:cubicBezTo>
                <a:cubicBezTo>
                  <a:pt x="346389" y="19949"/>
                  <a:pt x="360810" y="24986"/>
                  <a:pt x="371627" y="34909"/>
                </a:cubicBezTo>
                <a:cubicBezTo>
                  <a:pt x="382443" y="44831"/>
                  <a:pt x="388702" y="58766"/>
                  <a:pt x="388934" y="73443"/>
                </a:cubicBezTo>
                <a:cubicBezTo>
                  <a:pt x="388943" y="95309"/>
                  <a:pt x="374967" y="114731"/>
                  <a:pt x="354231" y="121669"/>
                </a:cubicBezTo>
                <a:close/>
                <a:moveTo>
                  <a:pt x="172566" y="214538"/>
                </a:moveTo>
                <a:cubicBezTo>
                  <a:pt x="181924" y="208358"/>
                  <a:pt x="185830" y="196572"/>
                  <a:pt x="182016" y="186026"/>
                </a:cubicBezTo>
                <a:cubicBezTo>
                  <a:pt x="175048" y="170870"/>
                  <a:pt x="157502" y="163737"/>
                  <a:pt x="141936" y="169733"/>
                </a:cubicBezTo>
                <a:cubicBezTo>
                  <a:pt x="135439" y="156431"/>
                  <a:pt x="121691" y="148228"/>
                  <a:pt x="106898" y="148828"/>
                </a:cubicBezTo>
                <a:cubicBezTo>
                  <a:pt x="92106" y="149428"/>
                  <a:pt x="79068" y="158718"/>
                  <a:pt x="73669" y="172503"/>
                </a:cubicBezTo>
                <a:cubicBezTo>
                  <a:pt x="58022" y="163148"/>
                  <a:pt x="37768" y="167994"/>
                  <a:pt x="28050" y="183419"/>
                </a:cubicBezTo>
                <a:cubicBezTo>
                  <a:pt x="25025" y="190162"/>
                  <a:pt x="25084" y="197887"/>
                  <a:pt x="28213" y="204583"/>
                </a:cubicBezTo>
                <a:cubicBezTo>
                  <a:pt x="31341" y="211278"/>
                  <a:pt x="37229" y="216280"/>
                  <a:pt x="44342" y="218286"/>
                </a:cubicBezTo>
                <a:cubicBezTo>
                  <a:pt x="53321" y="221079"/>
                  <a:pt x="63017" y="220440"/>
                  <a:pt x="71551" y="216493"/>
                </a:cubicBezTo>
                <a:lnTo>
                  <a:pt x="74321" y="216493"/>
                </a:lnTo>
                <a:cubicBezTo>
                  <a:pt x="80221" y="229747"/>
                  <a:pt x="93241" y="238404"/>
                  <a:pt x="107745" y="238718"/>
                </a:cubicBezTo>
                <a:cubicBezTo>
                  <a:pt x="122249" y="239032"/>
                  <a:pt x="135631" y="230946"/>
                  <a:pt x="142099" y="217960"/>
                </a:cubicBezTo>
                <a:cubicBezTo>
                  <a:pt x="152300" y="220976"/>
                  <a:pt x="163288" y="219742"/>
                  <a:pt x="172566" y="214538"/>
                </a:cubicBezTo>
                <a:close/>
                <a:moveTo>
                  <a:pt x="224051" y="258040"/>
                </a:moveTo>
                <a:cubicBezTo>
                  <a:pt x="224051" y="249042"/>
                  <a:pt x="216757" y="241747"/>
                  <a:pt x="207759" y="241747"/>
                </a:cubicBezTo>
                <a:cubicBezTo>
                  <a:pt x="198760" y="241747"/>
                  <a:pt x="191466" y="249042"/>
                  <a:pt x="191466" y="258040"/>
                </a:cubicBezTo>
                <a:cubicBezTo>
                  <a:pt x="191466" y="267038"/>
                  <a:pt x="198760" y="274333"/>
                  <a:pt x="207759" y="274333"/>
                </a:cubicBezTo>
                <a:cubicBezTo>
                  <a:pt x="216757" y="274333"/>
                  <a:pt x="224051" y="267038"/>
                  <a:pt x="224051" y="258040"/>
                </a:cubicBezTo>
                <a:close/>
                <a:moveTo>
                  <a:pt x="247187" y="184071"/>
                </a:moveTo>
                <a:cubicBezTo>
                  <a:pt x="253914" y="184399"/>
                  <a:pt x="260150" y="180555"/>
                  <a:pt x="262878" y="174398"/>
                </a:cubicBezTo>
                <a:cubicBezTo>
                  <a:pt x="265607" y="168241"/>
                  <a:pt x="264265" y="161039"/>
                  <a:pt x="259503" y="156277"/>
                </a:cubicBezTo>
                <a:cubicBezTo>
                  <a:pt x="254741" y="151515"/>
                  <a:pt x="247539" y="150173"/>
                  <a:pt x="241382" y="152902"/>
                </a:cubicBezTo>
                <a:cubicBezTo>
                  <a:pt x="235224" y="155630"/>
                  <a:pt x="231380" y="161866"/>
                  <a:pt x="231709" y="168593"/>
                </a:cubicBezTo>
                <a:cubicBezTo>
                  <a:pt x="232118" y="176966"/>
                  <a:pt x="238814" y="183662"/>
                  <a:pt x="247187" y="184071"/>
                </a:cubicBezTo>
                <a:close/>
                <a:moveTo>
                  <a:pt x="300202" y="264342"/>
                </a:moveTo>
                <a:cubicBezTo>
                  <a:pt x="302499" y="262015"/>
                  <a:pt x="303767" y="258865"/>
                  <a:pt x="303723" y="255596"/>
                </a:cubicBezTo>
                <a:lnTo>
                  <a:pt x="303723" y="244680"/>
                </a:lnTo>
                <a:lnTo>
                  <a:pt x="314802" y="244680"/>
                </a:lnTo>
                <a:cubicBezTo>
                  <a:pt x="321551" y="244680"/>
                  <a:pt x="327022" y="239209"/>
                  <a:pt x="327022" y="232460"/>
                </a:cubicBezTo>
                <a:cubicBezTo>
                  <a:pt x="327022" y="225712"/>
                  <a:pt x="321551" y="220241"/>
                  <a:pt x="314802" y="220241"/>
                </a:cubicBezTo>
                <a:lnTo>
                  <a:pt x="303723" y="220241"/>
                </a:lnTo>
                <a:lnTo>
                  <a:pt x="303723" y="209162"/>
                </a:lnTo>
                <a:cubicBezTo>
                  <a:pt x="303723" y="202413"/>
                  <a:pt x="298252" y="196942"/>
                  <a:pt x="291503" y="196942"/>
                </a:cubicBezTo>
                <a:cubicBezTo>
                  <a:pt x="284755" y="196942"/>
                  <a:pt x="279284" y="202413"/>
                  <a:pt x="279284" y="209162"/>
                </a:cubicBezTo>
                <a:lnTo>
                  <a:pt x="279284" y="220241"/>
                </a:lnTo>
                <a:lnTo>
                  <a:pt x="268205" y="220241"/>
                </a:lnTo>
                <a:cubicBezTo>
                  <a:pt x="261456" y="220241"/>
                  <a:pt x="255985" y="225712"/>
                  <a:pt x="255985" y="232460"/>
                </a:cubicBezTo>
                <a:cubicBezTo>
                  <a:pt x="255985" y="239209"/>
                  <a:pt x="261456" y="244680"/>
                  <a:pt x="268205" y="244680"/>
                </a:cubicBezTo>
                <a:lnTo>
                  <a:pt x="279284" y="244680"/>
                </a:lnTo>
                <a:lnTo>
                  <a:pt x="279284" y="255759"/>
                </a:lnTo>
                <a:cubicBezTo>
                  <a:pt x="279372" y="262471"/>
                  <a:pt x="284791" y="267891"/>
                  <a:pt x="291503" y="267979"/>
                </a:cubicBezTo>
                <a:cubicBezTo>
                  <a:pt x="294773" y="267979"/>
                  <a:pt x="297906" y="266669"/>
                  <a:pt x="300202" y="264342"/>
                </a:cubicBezTo>
                <a:close/>
                <a:moveTo>
                  <a:pt x="360062" y="61303"/>
                </a:moveTo>
                <a:cubicBezTo>
                  <a:pt x="354985" y="50858"/>
                  <a:pt x="343961" y="44659"/>
                  <a:pt x="332398" y="45745"/>
                </a:cubicBezTo>
                <a:cubicBezTo>
                  <a:pt x="328147" y="45665"/>
                  <a:pt x="323911" y="46270"/>
                  <a:pt x="319853" y="47537"/>
                </a:cubicBezTo>
                <a:cubicBezTo>
                  <a:pt x="311057" y="28730"/>
                  <a:pt x="289183" y="19965"/>
                  <a:pt x="269834" y="27497"/>
                </a:cubicBezTo>
                <a:cubicBezTo>
                  <a:pt x="267627" y="28130"/>
                  <a:pt x="265496" y="29005"/>
                  <a:pt x="263480" y="30104"/>
                </a:cubicBezTo>
                <a:cubicBezTo>
                  <a:pt x="255671" y="34282"/>
                  <a:pt x="249819" y="41363"/>
                  <a:pt x="247187" y="49818"/>
                </a:cubicBezTo>
                <a:cubicBezTo>
                  <a:pt x="233260" y="42221"/>
                  <a:pt x="216116" y="43832"/>
                  <a:pt x="203848" y="53892"/>
                </a:cubicBezTo>
                <a:cubicBezTo>
                  <a:pt x="195479" y="62168"/>
                  <a:pt x="193556" y="74966"/>
                  <a:pt x="199124" y="85337"/>
                </a:cubicBezTo>
                <a:cubicBezTo>
                  <a:pt x="209182" y="100224"/>
                  <a:pt x="228806" y="105200"/>
                  <a:pt x="244743" y="96905"/>
                </a:cubicBezTo>
                <a:lnTo>
                  <a:pt x="247676" y="96905"/>
                </a:lnTo>
                <a:cubicBezTo>
                  <a:pt x="249335" y="101646"/>
                  <a:pt x="252067" y="105939"/>
                  <a:pt x="255659" y="109450"/>
                </a:cubicBezTo>
                <a:cubicBezTo>
                  <a:pt x="264947" y="118362"/>
                  <a:pt x="277926" y="122315"/>
                  <a:pt x="290605" y="120095"/>
                </a:cubicBezTo>
                <a:cubicBezTo>
                  <a:pt x="303284" y="117875"/>
                  <a:pt x="314146" y="109746"/>
                  <a:pt x="319853" y="98208"/>
                </a:cubicBezTo>
                <a:cubicBezTo>
                  <a:pt x="331862" y="101915"/>
                  <a:pt x="344909" y="99870"/>
                  <a:pt x="355208" y="92668"/>
                </a:cubicBezTo>
                <a:cubicBezTo>
                  <a:pt x="363205" y="84247"/>
                  <a:pt x="365140" y="71748"/>
                  <a:pt x="360062" y="61303"/>
                </a:cubicBezTo>
                <a:close/>
                <a:moveTo>
                  <a:pt x="18600" y="51936"/>
                </a:moveTo>
                <a:cubicBezTo>
                  <a:pt x="11851" y="51936"/>
                  <a:pt x="6380" y="46466"/>
                  <a:pt x="6380" y="39717"/>
                </a:cubicBezTo>
                <a:cubicBezTo>
                  <a:pt x="6380" y="32968"/>
                  <a:pt x="11851" y="27497"/>
                  <a:pt x="18600" y="27497"/>
                </a:cubicBezTo>
                <a:lnTo>
                  <a:pt x="28864" y="27497"/>
                </a:lnTo>
                <a:lnTo>
                  <a:pt x="28864" y="16418"/>
                </a:lnTo>
                <a:cubicBezTo>
                  <a:pt x="28864" y="9670"/>
                  <a:pt x="34335" y="4199"/>
                  <a:pt x="41084" y="4199"/>
                </a:cubicBezTo>
                <a:cubicBezTo>
                  <a:pt x="47832" y="4199"/>
                  <a:pt x="53303" y="9670"/>
                  <a:pt x="53303" y="16418"/>
                </a:cubicBezTo>
                <a:lnTo>
                  <a:pt x="53303" y="26683"/>
                </a:lnTo>
                <a:lnTo>
                  <a:pt x="63568" y="26683"/>
                </a:lnTo>
                <a:cubicBezTo>
                  <a:pt x="70316" y="26683"/>
                  <a:pt x="75787" y="32154"/>
                  <a:pt x="75787" y="38902"/>
                </a:cubicBezTo>
                <a:cubicBezTo>
                  <a:pt x="75787" y="45651"/>
                  <a:pt x="70316" y="51122"/>
                  <a:pt x="63568" y="51122"/>
                </a:cubicBezTo>
                <a:lnTo>
                  <a:pt x="53303" y="51122"/>
                </a:lnTo>
                <a:lnTo>
                  <a:pt x="53303" y="61223"/>
                </a:lnTo>
                <a:cubicBezTo>
                  <a:pt x="53303" y="67972"/>
                  <a:pt x="47832" y="73443"/>
                  <a:pt x="41084" y="73443"/>
                </a:cubicBezTo>
                <a:cubicBezTo>
                  <a:pt x="34335" y="73443"/>
                  <a:pt x="28864" y="67972"/>
                  <a:pt x="28864" y="61223"/>
                </a:cubicBezTo>
                <a:lnTo>
                  <a:pt x="28864" y="51122"/>
                </a:lnTo>
                <a:lnTo>
                  <a:pt x="18600" y="51122"/>
                </a:lnTo>
                <a:close/>
              </a:path>
            </a:pathLst>
          </a:custGeom>
          <a:solidFill>
            <a:schemeClr val="accent5">
              <a:lumMod val="75000"/>
            </a:schemeClr>
          </a:solid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26" name="Rounded Rectangle 39">
            <a:extLst>
              <a:ext uri="{FF2B5EF4-FFF2-40B4-BE49-F238E27FC236}">
                <a16:creationId xmlns:a16="http://schemas.microsoft.com/office/drawing/2014/main" id="{D240D4B4-F3D5-B045-EE7D-CC8B938F95F0}"/>
              </a:ext>
            </a:extLst>
          </p:cNvPr>
          <p:cNvSpPr/>
          <p:nvPr/>
        </p:nvSpPr>
        <p:spPr>
          <a:xfrm>
            <a:off x="6596954" y="2131710"/>
            <a:ext cx="666168" cy="490487"/>
          </a:xfrm>
          <a:custGeom>
            <a:avLst/>
            <a:gdLst/>
            <a:ahLst/>
            <a:cxnLst/>
            <a:rect l="0" t="0" r="0" b="0"/>
            <a:pathLst>
              <a:path w="391208" h="391026">
                <a:moveTo>
                  <a:pt x="391026" y="14663"/>
                </a:moveTo>
                <a:lnTo>
                  <a:pt x="391026" y="131808"/>
                </a:lnTo>
                <a:cubicBezTo>
                  <a:pt x="391026" y="134507"/>
                  <a:pt x="388837" y="136696"/>
                  <a:pt x="386138" y="136696"/>
                </a:cubicBezTo>
                <a:lnTo>
                  <a:pt x="373918" y="136696"/>
                </a:lnTo>
                <a:cubicBezTo>
                  <a:pt x="372630" y="136699"/>
                  <a:pt x="371560" y="135700"/>
                  <a:pt x="371474" y="134415"/>
                </a:cubicBezTo>
                <a:cubicBezTo>
                  <a:pt x="370331" y="119108"/>
                  <a:pt x="357578" y="107272"/>
                  <a:pt x="342229" y="107272"/>
                </a:cubicBezTo>
                <a:cubicBezTo>
                  <a:pt x="326880" y="107272"/>
                  <a:pt x="314127" y="119108"/>
                  <a:pt x="312983" y="134415"/>
                </a:cubicBezTo>
                <a:cubicBezTo>
                  <a:pt x="312898" y="135701"/>
                  <a:pt x="311828" y="136699"/>
                  <a:pt x="310540" y="136696"/>
                </a:cubicBezTo>
                <a:lnTo>
                  <a:pt x="276162" y="136696"/>
                </a:lnTo>
                <a:cubicBezTo>
                  <a:pt x="274902" y="136696"/>
                  <a:pt x="273881" y="135675"/>
                  <a:pt x="273881" y="134415"/>
                </a:cubicBezTo>
                <a:cubicBezTo>
                  <a:pt x="273066" y="125284"/>
                  <a:pt x="268073" y="117044"/>
                  <a:pt x="260358" y="112094"/>
                </a:cubicBezTo>
                <a:cubicBezTo>
                  <a:pt x="259681" y="111668"/>
                  <a:pt x="259255" y="110938"/>
                  <a:pt x="259217" y="110139"/>
                </a:cubicBezTo>
                <a:lnTo>
                  <a:pt x="259217" y="14663"/>
                </a:lnTo>
                <a:cubicBezTo>
                  <a:pt x="259035" y="6744"/>
                  <a:pt x="265310" y="177"/>
                  <a:pt x="273229" y="0"/>
                </a:cubicBezTo>
                <a:lnTo>
                  <a:pt x="377014" y="0"/>
                </a:lnTo>
                <a:cubicBezTo>
                  <a:pt x="384933" y="177"/>
                  <a:pt x="391208" y="6744"/>
                  <a:pt x="391026" y="14663"/>
                </a:cubicBezTo>
                <a:close/>
                <a:moveTo>
                  <a:pt x="156736" y="73317"/>
                </a:moveTo>
                <a:cubicBezTo>
                  <a:pt x="156736" y="46322"/>
                  <a:pt x="178619" y="24439"/>
                  <a:pt x="205614" y="24439"/>
                </a:cubicBezTo>
                <a:lnTo>
                  <a:pt x="234615" y="24439"/>
                </a:lnTo>
                <a:cubicBezTo>
                  <a:pt x="240014" y="24439"/>
                  <a:pt x="244391" y="28815"/>
                  <a:pt x="244391" y="34214"/>
                </a:cubicBezTo>
                <a:lnTo>
                  <a:pt x="244391" y="105088"/>
                </a:lnTo>
                <a:cubicBezTo>
                  <a:pt x="244337" y="106295"/>
                  <a:pt x="243460" y="107306"/>
                  <a:pt x="242273" y="107532"/>
                </a:cubicBezTo>
                <a:cubicBezTo>
                  <a:pt x="226806" y="108397"/>
                  <a:pt x="214714" y="121204"/>
                  <a:pt x="214738" y="136696"/>
                </a:cubicBezTo>
                <a:lnTo>
                  <a:pt x="214738" y="139628"/>
                </a:lnTo>
                <a:cubicBezTo>
                  <a:pt x="215032" y="140247"/>
                  <a:pt x="215032" y="140965"/>
                  <a:pt x="214738" y="141584"/>
                </a:cubicBezTo>
                <a:cubicBezTo>
                  <a:pt x="214170" y="141849"/>
                  <a:pt x="213514" y="141849"/>
                  <a:pt x="212946" y="141584"/>
                </a:cubicBezTo>
                <a:lnTo>
                  <a:pt x="176287" y="141584"/>
                </a:lnTo>
                <a:cubicBezTo>
                  <a:pt x="165489" y="141584"/>
                  <a:pt x="156736" y="132830"/>
                  <a:pt x="156736" y="122032"/>
                </a:cubicBezTo>
                <a:close/>
                <a:moveTo>
                  <a:pt x="177428" y="71362"/>
                </a:moveTo>
                <a:cubicBezTo>
                  <a:pt x="177138" y="71924"/>
                  <a:pt x="177138" y="72592"/>
                  <a:pt x="177428" y="73154"/>
                </a:cubicBezTo>
                <a:lnTo>
                  <a:pt x="179220" y="73154"/>
                </a:lnTo>
                <a:lnTo>
                  <a:pt x="222722" y="73154"/>
                </a:lnTo>
                <a:cubicBezTo>
                  <a:pt x="223356" y="73156"/>
                  <a:pt x="223962" y="72893"/>
                  <a:pt x="224395" y="72429"/>
                </a:cubicBezTo>
                <a:cubicBezTo>
                  <a:pt x="224828" y="71966"/>
                  <a:pt x="225048" y="71343"/>
                  <a:pt x="225003" y="70710"/>
                </a:cubicBezTo>
                <a:lnTo>
                  <a:pt x="225003" y="46434"/>
                </a:lnTo>
                <a:cubicBezTo>
                  <a:pt x="225048" y="45801"/>
                  <a:pt x="224828" y="45178"/>
                  <a:pt x="224395" y="44715"/>
                </a:cubicBezTo>
                <a:cubicBezTo>
                  <a:pt x="223962" y="44251"/>
                  <a:pt x="223356" y="43988"/>
                  <a:pt x="222722" y="43990"/>
                </a:cubicBezTo>
                <a:lnTo>
                  <a:pt x="205614" y="43990"/>
                </a:lnTo>
                <a:cubicBezTo>
                  <a:pt x="190592" y="44542"/>
                  <a:pt x="178420" y="56363"/>
                  <a:pt x="177428" y="71362"/>
                </a:cubicBezTo>
                <a:close/>
                <a:moveTo>
                  <a:pt x="225003" y="136696"/>
                </a:moveTo>
                <a:cubicBezTo>
                  <a:pt x="225000" y="125896"/>
                  <a:pt x="233754" y="117140"/>
                  <a:pt x="244554" y="117140"/>
                </a:cubicBezTo>
                <a:cubicBezTo>
                  <a:pt x="255353" y="117140"/>
                  <a:pt x="264108" y="125896"/>
                  <a:pt x="264105" y="136696"/>
                </a:cubicBezTo>
                <a:cubicBezTo>
                  <a:pt x="264108" y="147495"/>
                  <a:pt x="255353" y="156251"/>
                  <a:pt x="244554" y="156251"/>
                </a:cubicBezTo>
                <a:cubicBezTo>
                  <a:pt x="233754" y="156251"/>
                  <a:pt x="225000" y="147495"/>
                  <a:pt x="225003" y="136696"/>
                </a:cubicBezTo>
                <a:moveTo>
                  <a:pt x="322596" y="136696"/>
                </a:moveTo>
                <a:cubicBezTo>
                  <a:pt x="322594" y="125896"/>
                  <a:pt x="331348" y="117140"/>
                  <a:pt x="342148" y="117140"/>
                </a:cubicBezTo>
                <a:cubicBezTo>
                  <a:pt x="352947" y="117140"/>
                  <a:pt x="361701" y="125896"/>
                  <a:pt x="361699" y="136696"/>
                </a:cubicBezTo>
                <a:cubicBezTo>
                  <a:pt x="361701" y="147495"/>
                  <a:pt x="352947" y="156251"/>
                  <a:pt x="342148" y="156251"/>
                </a:cubicBezTo>
                <a:cubicBezTo>
                  <a:pt x="331348" y="156251"/>
                  <a:pt x="322594" y="147495"/>
                  <a:pt x="322596" y="136696"/>
                </a:cubicBezTo>
                <a:moveTo>
                  <a:pt x="206755" y="320804"/>
                </a:moveTo>
                <a:lnTo>
                  <a:pt x="206755" y="362188"/>
                </a:lnTo>
                <a:cubicBezTo>
                  <a:pt x="206755" y="378114"/>
                  <a:pt x="193843" y="391026"/>
                  <a:pt x="177916" y="391026"/>
                </a:cubicBezTo>
                <a:lnTo>
                  <a:pt x="28838" y="391026"/>
                </a:lnTo>
                <a:cubicBezTo>
                  <a:pt x="12911" y="391026"/>
                  <a:pt x="0" y="378114"/>
                  <a:pt x="0" y="362188"/>
                </a:cubicBezTo>
                <a:lnTo>
                  <a:pt x="0" y="320804"/>
                </a:lnTo>
                <a:cubicBezTo>
                  <a:pt x="80" y="266857"/>
                  <a:pt x="41539" y="221997"/>
                  <a:pt x="95312" y="217671"/>
                </a:cubicBezTo>
                <a:lnTo>
                  <a:pt x="95312" y="199097"/>
                </a:lnTo>
                <a:cubicBezTo>
                  <a:pt x="83525" y="195109"/>
                  <a:pt x="76358" y="183172"/>
                  <a:pt x="78379" y="170893"/>
                </a:cubicBezTo>
                <a:cubicBezTo>
                  <a:pt x="80400" y="158614"/>
                  <a:pt x="91015" y="149605"/>
                  <a:pt x="103459" y="149605"/>
                </a:cubicBezTo>
                <a:cubicBezTo>
                  <a:pt x="115903" y="149605"/>
                  <a:pt x="126517" y="158614"/>
                  <a:pt x="128538" y="170893"/>
                </a:cubicBezTo>
                <a:cubicBezTo>
                  <a:pt x="130559" y="183172"/>
                  <a:pt x="123392" y="195109"/>
                  <a:pt x="111605" y="199097"/>
                </a:cubicBezTo>
                <a:lnTo>
                  <a:pt x="111605" y="217671"/>
                </a:lnTo>
                <a:cubicBezTo>
                  <a:pt x="165314" y="222077"/>
                  <a:pt x="206681" y="266915"/>
                  <a:pt x="206755" y="320804"/>
                </a:cubicBezTo>
                <a:close/>
                <a:moveTo>
                  <a:pt x="143865" y="263616"/>
                </a:moveTo>
                <a:cubicBezTo>
                  <a:pt x="133670" y="263795"/>
                  <a:pt x="125526" y="272158"/>
                  <a:pt x="125617" y="282353"/>
                </a:cubicBezTo>
                <a:cubicBezTo>
                  <a:pt x="125617" y="289946"/>
                  <a:pt x="130200" y="296788"/>
                  <a:pt x="137221" y="299679"/>
                </a:cubicBezTo>
                <a:cubicBezTo>
                  <a:pt x="144243" y="302569"/>
                  <a:pt x="152314" y="300936"/>
                  <a:pt x="157660" y="295543"/>
                </a:cubicBezTo>
                <a:cubicBezTo>
                  <a:pt x="163006" y="290151"/>
                  <a:pt x="164568" y="282065"/>
                  <a:pt x="161617" y="275069"/>
                </a:cubicBezTo>
                <a:cubicBezTo>
                  <a:pt x="158665" y="268073"/>
                  <a:pt x="151783" y="263550"/>
                  <a:pt x="144190" y="263616"/>
                </a:cubicBezTo>
                <a:close/>
                <a:moveTo>
                  <a:pt x="62890" y="263616"/>
                </a:moveTo>
                <a:cubicBezTo>
                  <a:pt x="57879" y="263528"/>
                  <a:pt x="53045" y="265469"/>
                  <a:pt x="49486" y="268997"/>
                </a:cubicBezTo>
                <a:cubicBezTo>
                  <a:pt x="45927" y="272525"/>
                  <a:pt x="43945" y="277342"/>
                  <a:pt x="43990" y="282353"/>
                </a:cubicBezTo>
                <a:cubicBezTo>
                  <a:pt x="43990" y="292701"/>
                  <a:pt x="52379" y="301090"/>
                  <a:pt x="62727" y="301090"/>
                </a:cubicBezTo>
                <a:cubicBezTo>
                  <a:pt x="73075" y="301090"/>
                  <a:pt x="81463" y="292701"/>
                  <a:pt x="81463" y="282353"/>
                </a:cubicBezTo>
                <a:cubicBezTo>
                  <a:pt x="81463" y="272005"/>
                  <a:pt x="73075" y="263616"/>
                  <a:pt x="62727" y="263616"/>
                </a:cubicBezTo>
                <a:close/>
                <a:moveTo>
                  <a:pt x="182316" y="333024"/>
                </a:moveTo>
                <a:lnTo>
                  <a:pt x="24439" y="333024"/>
                </a:lnTo>
                <a:lnTo>
                  <a:pt x="24439" y="362188"/>
                </a:lnTo>
                <a:cubicBezTo>
                  <a:pt x="24439" y="364617"/>
                  <a:pt x="26408" y="366587"/>
                  <a:pt x="28838" y="366587"/>
                </a:cubicBezTo>
                <a:lnTo>
                  <a:pt x="177754" y="366587"/>
                </a:lnTo>
                <a:cubicBezTo>
                  <a:pt x="180183" y="366587"/>
                  <a:pt x="182153" y="364617"/>
                  <a:pt x="182153" y="362188"/>
                </a:cubicBezTo>
                <a:close/>
              </a:path>
            </a:pathLst>
          </a:custGeom>
          <a:solidFill>
            <a:schemeClr val="accent5">
              <a:lumMod val="75000"/>
            </a:schemeClr>
          </a:solid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27" name="Rounded Rectangle 40">
            <a:extLst>
              <a:ext uri="{FF2B5EF4-FFF2-40B4-BE49-F238E27FC236}">
                <a16:creationId xmlns:a16="http://schemas.microsoft.com/office/drawing/2014/main" id="{BC1FF54A-C0F9-B8A4-3AEB-B538F965BAFC}"/>
              </a:ext>
            </a:extLst>
          </p:cNvPr>
          <p:cNvSpPr/>
          <p:nvPr/>
        </p:nvSpPr>
        <p:spPr>
          <a:xfrm>
            <a:off x="2057695" y="5824587"/>
            <a:ext cx="402645" cy="492088"/>
          </a:xfrm>
          <a:custGeom>
            <a:avLst/>
            <a:gdLst/>
            <a:ahLst/>
            <a:cxnLst/>
            <a:rect l="0" t="0" r="0" b="0"/>
            <a:pathLst>
              <a:path w="317708" h="391004">
                <a:moveTo>
                  <a:pt x="36821" y="25"/>
                </a:moveTo>
                <a:lnTo>
                  <a:pt x="224025" y="25"/>
                </a:lnTo>
                <a:cubicBezTo>
                  <a:pt x="228436" y="0"/>
                  <a:pt x="232668" y="1763"/>
                  <a:pt x="235756" y="4913"/>
                </a:cubicBezTo>
                <a:lnTo>
                  <a:pt x="292780" y="61938"/>
                </a:lnTo>
                <a:cubicBezTo>
                  <a:pt x="295791" y="64972"/>
                  <a:pt x="297487" y="69068"/>
                  <a:pt x="297505" y="73343"/>
                </a:cubicBezTo>
                <a:lnTo>
                  <a:pt x="297505" y="203685"/>
                </a:lnTo>
                <a:cubicBezTo>
                  <a:pt x="297505" y="212683"/>
                  <a:pt x="290211" y="219978"/>
                  <a:pt x="281213" y="219978"/>
                </a:cubicBezTo>
                <a:cubicBezTo>
                  <a:pt x="272214" y="219978"/>
                  <a:pt x="264920" y="212683"/>
                  <a:pt x="264920" y="203685"/>
                </a:cubicBezTo>
                <a:lnTo>
                  <a:pt x="264920" y="83444"/>
                </a:lnTo>
                <a:cubicBezTo>
                  <a:pt x="264907" y="81292"/>
                  <a:pt x="264026" y="79235"/>
                  <a:pt x="262476" y="77742"/>
                </a:cubicBezTo>
                <a:lnTo>
                  <a:pt x="219789" y="35055"/>
                </a:lnTo>
                <a:cubicBezTo>
                  <a:pt x="218275" y="33534"/>
                  <a:pt x="216231" y="32659"/>
                  <a:pt x="214086" y="32611"/>
                </a:cubicBezTo>
                <a:lnTo>
                  <a:pt x="61260" y="32611"/>
                </a:lnTo>
                <a:cubicBezTo>
                  <a:pt x="56761" y="32611"/>
                  <a:pt x="53114" y="36258"/>
                  <a:pt x="53114" y="40757"/>
                </a:cubicBezTo>
                <a:lnTo>
                  <a:pt x="53114" y="203685"/>
                </a:lnTo>
                <a:cubicBezTo>
                  <a:pt x="53114" y="212683"/>
                  <a:pt x="45819" y="219978"/>
                  <a:pt x="36821" y="219978"/>
                </a:cubicBezTo>
                <a:cubicBezTo>
                  <a:pt x="27823" y="219978"/>
                  <a:pt x="20528" y="212683"/>
                  <a:pt x="20528" y="203685"/>
                </a:cubicBezTo>
                <a:lnTo>
                  <a:pt x="20528" y="16318"/>
                </a:lnTo>
                <a:cubicBezTo>
                  <a:pt x="20528" y="7320"/>
                  <a:pt x="27823" y="25"/>
                  <a:pt x="36821" y="25"/>
                </a:cubicBezTo>
                <a:close/>
                <a:moveTo>
                  <a:pt x="231357" y="344617"/>
                </a:moveTo>
                <a:lnTo>
                  <a:pt x="190299" y="352926"/>
                </a:lnTo>
                <a:cubicBezTo>
                  <a:pt x="189648" y="353059"/>
                  <a:pt x="189035" y="353338"/>
                  <a:pt x="188507" y="353741"/>
                </a:cubicBezTo>
                <a:lnTo>
                  <a:pt x="152663" y="383231"/>
                </a:lnTo>
                <a:cubicBezTo>
                  <a:pt x="143371" y="391004"/>
                  <a:pt x="129656" y="390294"/>
                  <a:pt x="121218" y="381602"/>
                </a:cubicBezTo>
                <a:lnTo>
                  <a:pt x="88632" y="355859"/>
                </a:lnTo>
                <a:cubicBezTo>
                  <a:pt x="87905" y="355237"/>
                  <a:pt x="86982" y="354891"/>
                  <a:pt x="86025" y="354882"/>
                </a:cubicBezTo>
                <a:lnTo>
                  <a:pt x="80812" y="354882"/>
                </a:lnTo>
                <a:cubicBezTo>
                  <a:pt x="79357" y="354863"/>
                  <a:pt x="78023" y="355689"/>
                  <a:pt x="77390" y="357000"/>
                </a:cubicBezTo>
                <a:cubicBezTo>
                  <a:pt x="72380" y="365814"/>
                  <a:pt x="63088" y="371327"/>
                  <a:pt x="52951" y="371500"/>
                </a:cubicBezTo>
                <a:lnTo>
                  <a:pt x="12219" y="371500"/>
                </a:lnTo>
                <a:cubicBezTo>
                  <a:pt x="5470" y="371500"/>
                  <a:pt x="0" y="366029"/>
                  <a:pt x="0" y="359281"/>
                </a:cubicBezTo>
                <a:lnTo>
                  <a:pt x="0" y="245231"/>
                </a:lnTo>
                <a:cubicBezTo>
                  <a:pt x="87" y="238519"/>
                  <a:pt x="5507" y="233100"/>
                  <a:pt x="12219" y="233012"/>
                </a:cubicBezTo>
                <a:lnTo>
                  <a:pt x="52951" y="233012"/>
                </a:lnTo>
                <a:cubicBezTo>
                  <a:pt x="61227" y="233027"/>
                  <a:pt x="69083" y="236657"/>
                  <a:pt x="74457" y="242950"/>
                </a:cubicBezTo>
                <a:cubicBezTo>
                  <a:pt x="75899" y="243868"/>
                  <a:pt x="77741" y="243868"/>
                  <a:pt x="79182" y="242950"/>
                </a:cubicBezTo>
                <a:lnTo>
                  <a:pt x="110790" y="229753"/>
                </a:lnTo>
                <a:cubicBezTo>
                  <a:pt x="120973" y="225618"/>
                  <a:pt x="132484" y="226338"/>
                  <a:pt x="142072" y="231708"/>
                </a:cubicBezTo>
                <a:cubicBezTo>
                  <a:pt x="143259" y="232267"/>
                  <a:pt x="144633" y="232267"/>
                  <a:pt x="145820" y="231708"/>
                </a:cubicBezTo>
                <a:lnTo>
                  <a:pt x="170096" y="219815"/>
                </a:lnTo>
                <a:cubicBezTo>
                  <a:pt x="179741" y="215222"/>
                  <a:pt x="190813" y="214636"/>
                  <a:pt x="200889" y="218185"/>
                </a:cubicBezTo>
                <a:lnTo>
                  <a:pt x="247487" y="235944"/>
                </a:lnTo>
                <a:cubicBezTo>
                  <a:pt x="248576" y="236426"/>
                  <a:pt x="249818" y="236426"/>
                  <a:pt x="250908" y="235945"/>
                </a:cubicBezTo>
                <a:cubicBezTo>
                  <a:pt x="255096" y="233456"/>
                  <a:pt x="259885" y="232160"/>
                  <a:pt x="264757" y="232197"/>
                </a:cubicBezTo>
                <a:lnTo>
                  <a:pt x="305489" y="232197"/>
                </a:lnTo>
                <a:cubicBezTo>
                  <a:pt x="312201" y="232285"/>
                  <a:pt x="317621" y="237705"/>
                  <a:pt x="317708" y="244417"/>
                </a:cubicBezTo>
                <a:lnTo>
                  <a:pt x="317708" y="358466"/>
                </a:lnTo>
                <a:cubicBezTo>
                  <a:pt x="317708" y="365215"/>
                  <a:pt x="312238" y="370686"/>
                  <a:pt x="305489" y="370686"/>
                </a:cubicBezTo>
                <a:lnTo>
                  <a:pt x="264757" y="370686"/>
                </a:lnTo>
                <a:cubicBezTo>
                  <a:pt x="251000" y="370748"/>
                  <a:pt x="239184" y="360924"/>
                  <a:pt x="236733" y="347387"/>
                </a:cubicBezTo>
                <a:cubicBezTo>
                  <a:pt x="236512" y="346312"/>
                  <a:pt x="235865" y="345372"/>
                  <a:pt x="234941" y="344780"/>
                </a:cubicBezTo>
                <a:cubicBezTo>
                  <a:pt x="233836" y="344174"/>
                  <a:pt x="232512" y="344114"/>
                  <a:pt x="231357" y="344617"/>
                </a:cubicBezTo>
                <a:close/>
                <a:moveTo>
                  <a:pt x="190462" y="320667"/>
                </a:moveTo>
                <a:cubicBezTo>
                  <a:pt x="191506" y="319984"/>
                  <a:pt x="192260" y="318940"/>
                  <a:pt x="192580" y="317734"/>
                </a:cubicBezTo>
                <a:cubicBezTo>
                  <a:pt x="192627" y="316640"/>
                  <a:pt x="192214" y="315576"/>
                  <a:pt x="191439" y="314801"/>
                </a:cubicBezTo>
                <a:lnTo>
                  <a:pt x="171399" y="292806"/>
                </a:lnTo>
                <a:cubicBezTo>
                  <a:pt x="170234" y="291555"/>
                  <a:pt x="168412" y="291165"/>
                  <a:pt x="166837" y="291829"/>
                </a:cubicBezTo>
                <a:cubicBezTo>
                  <a:pt x="158747" y="295426"/>
                  <a:pt x="149511" y="295426"/>
                  <a:pt x="141421" y="291829"/>
                </a:cubicBezTo>
                <a:cubicBezTo>
                  <a:pt x="127100" y="285369"/>
                  <a:pt x="119427" y="269612"/>
                  <a:pt x="123173" y="254355"/>
                </a:cubicBezTo>
                <a:cubicBezTo>
                  <a:pt x="123440" y="253501"/>
                  <a:pt x="123184" y="252570"/>
                  <a:pt x="122517" y="251973"/>
                </a:cubicBezTo>
                <a:cubicBezTo>
                  <a:pt x="121850" y="251377"/>
                  <a:pt x="120896" y="251225"/>
                  <a:pt x="120077" y="251586"/>
                </a:cubicBezTo>
                <a:lnTo>
                  <a:pt x="83907" y="267878"/>
                </a:lnTo>
                <a:cubicBezTo>
                  <a:pt x="82413" y="268432"/>
                  <a:pt x="81433" y="269870"/>
                  <a:pt x="81463" y="271463"/>
                </a:cubicBezTo>
                <a:lnTo>
                  <a:pt x="81463" y="325881"/>
                </a:lnTo>
                <a:cubicBezTo>
                  <a:pt x="81463" y="328130"/>
                  <a:pt x="83287" y="329954"/>
                  <a:pt x="85536" y="329954"/>
                </a:cubicBezTo>
                <a:lnTo>
                  <a:pt x="92054" y="329954"/>
                </a:lnTo>
                <a:cubicBezTo>
                  <a:pt x="94770" y="329977"/>
                  <a:pt x="97404" y="330893"/>
                  <a:pt x="99548" y="332561"/>
                </a:cubicBezTo>
                <a:cubicBezTo>
                  <a:pt x="137510" y="362539"/>
                  <a:pt x="139140" y="364006"/>
                  <a:pt x="139140" y="364006"/>
                </a:cubicBezTo>
                <a:cubicBezTo>
                  <a:pt x="145331" y="358792"/>
                  <a:pt x="184271" y="325718"/>
                  <a:pt x="190462" y="320667"/>
                </a:cubicBezTo>
                <a:close/>
                <a:moveTo>
                  <a:pt x="220115" y="320178"/>
                </a:moveTo>
                <a:cubicBezTo>
                  <a:pt x="220608" y="321602"/>
                  <a:pt x="221875" y="322617"/>
                  <a:pt x="223373" y="322785"/>
                </a:cubicBezTo>
                <a:lnTo>
                  <a:pt x="232986" y="320830"/>
                </a:lnTo>
                <a:cubicBezTo>
                  <a:pt x="234888" y="320509"/>
                  <a:pt x="236271" y="318848"/>
                  <a:pt x="236245" y="316920"/>
                </a:cubicBezTo>
                <a:lnTo>
                  <a:pt x="236245" y="262502"/>
                </a:lnTo>
                <a:cubicBezTo>
                  <a:pt x="236223" y="260837"/>
                  <a:pt x="235191" y="259354"/>
                  <a:pt x="233638" y="258754"/>
                </a:cubicBezTo>
                <a:lnTo>
                  <a:pt x="192417" y="242462"/>
                </a:lnTo>
                <a:cubicBezTo>
                  <a:pt x="188691" y="241047"/>
                  <a:pt x="184575" y="241047"/>
                  <a:pt x="180849" y="242462"/>
                </a:cubicBezTo>
                <a:lnTo>
                  <a:pt x="150708" y="257125"/>
                </a:lnTo>
                <a:cubicBezTo>
                  <a:pt x="147123" y="259732"/>
                  <a:pt x="145331" y="261687"/>
                  <a:pt x="147123" y="266412"/>
                </a:cubicBezTo>
                <a:cubicBezTo>
                  <a:pt x="148699" y="270145"/>
                  <a:pt x="152957" y="271950"/>
                  <a:pt x="156736" y="270485"/>
                </a:cubicBezTo>
                <a:lnTo>
                  <a:pt x="168141" y="265760"/>
                </a:lnTo>
                <a:cubicBezTo>
                  <a:pt x="172904" y="263858"/>
                  <a:pt x="178346" y="265089"/>
                  <a:pt x="181827" y="268856"/>
                </a:cubicBezTo>
                <a:lnTo>
                  <a:pt x="213109" y="303397"/>
                </a:lnTo>
                <a:cubicBezTo>
                  <a:pt x="216358" y="307432"/>
                  <a:pt x="218241" y="312396"/>
                  <a:pt x="218485" y="317571"/>
                </a:cubicBezTo>
                <a:cubicBezTo>
                  <a:pt x="218557" y="318790"/>
                  <a:pt x="219151" y="319918"/>
                  <a:pt x="220115" y="320667"/>
                </a:cubicBezTo>
                <a:close/>
                <a:moveTo>
                  <a:pt x="101829" y="101855"/>
                </a:moveTo>
                <a:cubicBezTo>
                  <a:pt x="95081" y="101855"/>
                  <a:pt x="89610" y="96384"/>
                  <a:pt x="89610" y="89635"/>
                </a:cubicBezTo>
                <a:cubicBezTo>
                  <a:pt x="89610" y="82887"/>
                  <a:pt x="95081" y="77416"/>
                  <a:pt x="101829" y="77416"/>
                </a:cubicBezTo>
                <a:lnTo>
                  <a:pt x="150708" y="77416"/>
                </a:lnTo>
                <a:cubicBezTo>
                  <a:pt x="157456" y="77416"/>
                  <a:pt x="162927" y="82887"/>
                  <a:pt x="162927" y="89635"/>
                </a:cubicBezTo>
                <a:cubicBezTo>
                  <a:pt x="162927" y="96384"/>
                  <a:pt x="157456" y="101855"/>
                  <a:pt x="150708" y="101855"/>
                </a:cubicBezTo>
                <a:close/>
                <a:moveTo>
                  <a:pt x="89773" y="154806"/>
                </a:moveTo>
                <a:cubicBezTo>
                  <a:pt x="89773" y="148058"/>
                  <a:pt x="95244" y="142587"/>
                  <a:pt x="101992" y="142587"/>
                </a:cubicBezTo>
                <a:lnTo>
                  <a:pt x="224025" y="142587"/>
                </a:lnTo>
                <a:cubicBezTo>
                  <a:pt x="230774" y="142587"/>
                  <a:pt x="236245" y="148058"/>
                  <a:pt x="236245" y="154806"/>
                </a:cubicBezTo>
                <a:cubicBezTo>
                  <a:pt x="236245" y="161555"/>
                  <a:pt x="230774" y="167026"/>
                  <a:pt x="224025" y="167026"/>
                </a:cubicBezTo>
                <a:lnTo>
                  <a:pt x="101992" y="167026"/>
                </a:lnTo>
                <a:cubicBezTo>
                  <a:pt x="95244" y="167026"/>
                  <a:pt x="89773" y="161555"/>
                  <a:pt x="89773" y="154806"/>
                </a:cubicBezTo>
                <a:close/>
              </a:path>
            </a:pathLst>
          </a:custGeom>
          <a:solidFill>
            <a:schemeClr val="accent5">
              <a:lumMod val="75000"/>
            </a:schemeClr>
          </a:solid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28" name="Rounded Rectangle 41">
            <a:extLst>
              <a:ext uri="{FF2B5EF4-FFF2-40B4-BE49-F238E27FC236}">
                <a16:creationId xmlns:a16="http://schemas.microsoft.com/office/drawing/2014/main" id="{2F90700F-78E7-0883-FD96-300F13E21734}"/>
              </a:ext>
            </a:extLst>
          </p:cNvPr>
          <p:cNvSpPr/>
          <p:nvPr/>
        </p:nvSpPr>
        <p:spPr>
          <a:xfrm>
            <a:off x="2057695" y="3731617"/>
            <a:ext cx="488419" cy="575328"/>
          </a:xfrm>
          <a:custGeom>
            <a:avLst/>
            <a:gdLst/>
            <a:ahLst/>
            <a:cxnLst/>
            <a:rect l="0" t="0" r="0" b="0"/>
            <a:pathLst>
              <a:path w="394037" h="393464">
                <a:moveTo>
                  <a:pt x="297342" y="393464"/>
                </a:moveTo>
                <a:lnTo>
                  <a:pt x="16292" y="393464"/>
                </a:lnTo>
                <a:cubicBezTo>
                  <a:pt x="7294" y="393464"/>
                  <a:pt x="0" y="386170"/>
                  <a:pt x="0" y="377171"/>
                </a:cubicBezTo>
                <a:lnTo>
                  <a:pt x="0" y="356806"/>
                </a:lnTo>
                <a:cubicBezTo>
                  <a:pt x="0" y="347807"/>
                  <a:pt x="7294" y="340513"/>
                  <a:pt x="16292" y="340513"/>
                </a:cubicBezTo>
                <a:lnTo>
                  <a:pt x="272903" y="340513"/>
                </a:lnTo>
                <a:cubicBezTo>
                  <a:pt x="277402" y="340513"/>
                  <a:pt x="281050" y="336865"/>
                  <a:pt x="281050" y="332366"/>
                </a:cubicBezTo>
                <a:lnTo>
                  <a:pt x="281050" y="182473"/>
                </a:lnTo>
                <a:cubicBezTo>
                  <a:pt x="281047" y="180575"/>
                  <a:pt x="279782" y="178911"/>
                  <a:pt x="277954" y="178400"/>
                </a:cubicBezTo>
                <a:cubicBezTo>
                  <a:pt x="233789" y="166386"/>
                  <a:pt x="205732" y="123070"/>
                  <a:pt x="212830" y="77854"/>
                </a:cubicBezTo>
                <a:cubicBezTo>
                  <a:pt x="219927" y="32637"/>
                  <a:pt x="259905" y="0"/>
                  <a:pt x="305627" y="2095"/>
                </a:cubicBezTo>
                <a:cubicBezTo>
                  <a:pt x="351349" y="4191"/>
                  <a:pt x="388174" y="40348"/>
                  <a:pt x="391106" y="86025"/>
                </a:cubicBezTo>
                <a:cubicBezTo>
                  <a:pt x="394037" y="131701"/>
                  <a:pt x="362136" y="172269"/>
                  <a:pt x="317057" y="180192"/>
                </a:cubicBezTo>
                <a:cubicBezTo>
                  <a:pt x="315065" y="180515"/>
                  <a:pt x="313609" y="182247"/>
                  <a:pt x="313635" y="184265"/>
                </a:cubicBezTo>
                <a:lnTo>
                  <a:pt x="313635" y="377172"/>
                </a:lnTo>
                <a:cubicBezTo>
                  <a:pt x="313635" y="386170"/>
                  <a:pt x="306341" y="393464"/>
                  <a:pt x="297342" y="393464"/>
                </a:cubicBezTo>
                <a:close/>
                <a:moveTo>
                  <a:pt x="293758" y="79829"/>
                </a:moveTo>
                <a:cubicBezTo>
                  <a:pt x="289709" y="85228"/>
                  <a:pt x="290803" y="92887"/>
                  <a:pt x="296202" y="96936"/>
                </a:cubicBezTo>
                <a:cubicBezTo>
                  <a:pt x="301601" y="100985"/>
                  <a:pt x="309260" y="99891"/>
                  <a:pt x="313309" y="94492"/>
                </a:cubicBezTo>
                <a:lnTo>
                  <a:pt x="335630" y="64839"/>
                </a:lnTo>
                <a:cubicBezTo>
                  <a:pt x="339680" y="59440"/>
                  <a:pt x="338585" y="51781"/>
                  <a:pt x="333187" y="47732"/>
                </a:cubicBezTo>
                <a:cubicBezTo>
                  <a:pt x="330630" y="45727"/>
                  <a:pt x="327373" y="44838"/>
                  <a:pt x="324152" y="45268"/>
                </a:cubicBezTo>
                <a:cubicBezTo>
                  <a:pt x="320932" y="45697"/>
                  <a:pt x="318021" y="47408"/>
                  <a:pt x="316079" y="50013"/>
                </a:cubicBezTo>
                <a:lnTo>
                  <a:pt x="293269" y="79829"/>
                </a:lnTo>
                <a:close/>
                <a:moveTo>
                  <a:pt x="179220" y="161292"/>
                </a:moveTo>
                <a:lnTo>
                  <a:pt x="179220" y="165366"/>
                </a:lnTo>
                <a:cubicBezTo>
                  <a:pt x="179220" y="167615"/>
                  <a:pt x="181044" y="169439"/>
                  <a:pt x="183293" y="169439"/>
                </a:cubicBezTo>
                <a:lnTo>
                  <a:pt x="203659" y="169439"/>
                </a:lnTo>
                <a:cubicBezTo>
                  <a:pt x="217156" y="169439"/>
                  <a:pt x="228098" y="180381"/>
                  <a:pt x="228098" y="193878"/>
                </a:cubicBezTo>
                <a:lnTo>
                  <a:pt x="228098" y="291634"/>
                </a:lnTo>
                <a:cubicBezTo>
                  <a:pt x="228098" y="305132"/>
                  <a:pt x="217156" y="316074"/>
                  <a:pt x="203659" y="316074"/>
                </a:cubicBezTo>
                <a:lnTo>
                  <a:pt x="40731" y="316074"/>
                </a:lnTo>
                <a:cubicBezTo>
                  <a:pt x="27234" y="316074"/>
                  <a:pt x="16292" y="305132"/>
                  <a:pt x="16292" y="291634"/>
                </a:cubicBezTo>
                <a:lnTo>
                  <a:pt x="16292" y="193878"/>
                </a:lnTo>
                <a:cubicBezTo>
                  <a:pt x="16292" y="180381"/>
                  <a:pt x="27234" y="169439"/>
                  <a:pt x="40731" y="169439"/>
                </a:cubicBezTo>
                <a:lnTo>
                  <a:pt x="61097" y="169439"/>
                </a:lnTo>
                <a:cubicBezTo>
                  <a:pt x="63347" y="169439"/>
                  <a:pt x="65171" y="167615"/>
                  <a:pt x="65171" y="165366"/>
                </a:cubicBezTo>
                <a:lnTo>
                  <a:pt x="65171" y="161292"/>
                </a:lnTo>
                <a:cubicBezTo>
                  <a:pt x="65171" y="134298"/>
                  <a:pt x="87054" y="112414"/>
                  <a:pt x="114049" y="112414"/>
                </a:cubicBezTo>
                <a:lnTo>
                  <a:pt x="130342" y="112414"/>
                </a:lnTo>
                <a:cubicBezTo>
                  <a:pt x="157336" y="112414"/>
                  <a:pt x="179220" y="134298"/>
                  <a:pt x="179220" y="161292"/>
                </a:cubicBezTo>
                <a:close/>
                <a:moveTo>
                  <a:pt x="146634" y="161292"/>
                </a:moveTo>
                <a:cubicBezTo>
                  <a:pt x="146634" y="152294"/>
                  <a:pt x="139340" y="145000"/>
                  <a:pt x="130342" y="145000"/>
                </a:cubicBezTo>
                <a:lnTo>
                  <a:pt x="114049" y="145000"/>
                </a:lnTo>
                <a:cubicBezTo>
                  <a:pt x="105051" y="145000"/>
                  <a:pt x="97756" y="152294"/>
                  <a:pt x="97756" y="161292"/>
                </a:cubicBezTo>
                <a:lnTo>
                  <a:pt x="97756" y="165366"/>
                </a:lnTo>
                <a:cubicBezTo>
                  <a:pt x="97756" y="167615"/>
                  <a:pt x="99580" y="169439"/>
                  <a:pt x="101829" y="169439"/>
                </a:cubicBezTo>
                <a:lnTo>
                  <a:pt x="142561" y="169439"/>
                </a:lnTo>
                <a:cubicBezTo>
                  <a:pt x="144811" y="169439"/>
                  <a:pt x="146634" y="167615"/>
                  <a:pt x="146634" y="165366"/>
                </a:cubicBezTo>
                <a:close/>
              </a:path>
            </a:pathLst>
          </a:custGeom>
          <a:solidFill>
            <a:schemeClr val="accent5">
              <a:lumMod val="75000"/>
            </a:schemeClr>
          </a:solid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29" name="Rounded Rectangle 42">
            <a:extLst>
              <a:ext uri="{FF2B5EF4-FFF2-40B4-BE49-F238E27FC236}">
                <a16:creationId xmlns:a16="http://schemas.microsoft.com/office/drawing/2014/main" id="{932DEA69-C1A4-52AB-B88F-CB8AC8383B42}"/>
              </a:ext>
            </a:extLst>
          </p:cNvPr>
          <p:cNvSpPr/>
          <p:nvPr/>
        </p:nvSpPr>
        <p:spPr>
          <a:xfrm>
            <a:off x="6606444" y="4304425"/>
            <a:ext cx="393060" cy="391670"/>
          </a:xfrm>
          <a:custGeom>
            <a:avLst/>
            <a:gdLst/>
            <a:ahLst/>
            <a:cxnLst/>
            <a:rect l="0" t="0" r="0" b="0"/>
            <a:pathLst>
              <a:path w="393060" h="391670">
                <a:moveTo>
                  <a:pt x="66187" y="291795"/>
                </a:moveTo>
                <a:cubicBezTo>
                  <a:pt x="75186" y="291795"/>
                  <a:pt x="82480" y="299090"/>
                  <a:pt x="82480" y="308088"/>
                </a:cubicBezTo>
                <a:lnTo>
                  <a:pt x="82480" y="332527"/>
                </a:lnTo>
                <a:cubicBezTo>
                  <a:pt x="82480" y="334777"/>
                  <a:pt x="80657" y="336600"/>
                  <a:pt x="78407" y="336600"/>
                </a:cubicBezTo>
                <a:lnTo>
                  <a:pt x="21382" y="336600"/>
                </a:lnTo>
                <a:cubicBezTo>
                  <a:pt x="19133" y="336600"/>
                  <a:pt x="17309" y="334777"/>
                  <a:pt x="17309" y="332527"/>
                </a:cubicBezTo>
                <a:lnTo>
                  <a:pt x="17309" y="308088"/>
                </a:lnTo>
                <a:cubicBezTo>
                  <a:pt x="17309" y="299090"/>
                  <a:pt x="24604" y="291795"/>
                  <a:pt x="33602" y="291795"/>
                </a:cubicBezTo>
                <a:close/>
                <a:moveTo>
                  <a:pt x="163944" y="242917"/>
                </a:moveTo>
                <a:cubicBezTo>
                  <a:pt x="172942" y="242917"/>
                  <a:pt x="180237" y="250212"/>
                  <a:pt x="180237" y="259210"/>
                </a:cubicBezTo>
                <a:lnTo>
                  <a:pt x="180237" y="332527"/>
                </a:lnTo>
                <a:cubicBezTo>
                  <a:pt x="180237" y="334777"/>
                  <a:pt x="178413" y="336600"/>
                  <a:pt x="176164" y="336600"/>
                </a:cubicBezTo>
                <a:lnTo>
                  <a:pt x="119139" y="336600"/>
                </a:lnTo>
                <a:cubicBezTo>
                  <a:pt x="116889" y="336600"/>
                  <a:pt x="115066" y="334777"/>
                  <a:pt x="115066" y="332527"/>
                </a:cubicBezTo>
                <a:lnTo>
                  <a:pt x="115066" y="259210"/>
                </a:lnTo>
                <a:cubicBezTo>
                  <a:pt x="115066" y="250212"/>
                  <a:pt x="122360" y="242917"/>
                  <a:pt x="131359" y="242917"/>
                </a:cubicBezTo>
                <a:close/>
                <a:moveTo>
                  <a:pt x="261701" y="185892"/>
                </a:moveTo>
                <a:cubicBezTo>
                  <a:pt x="270699" y="185892"/>
                  <a:pt x="277993" y="193187"/>
                  <a:pt x="277993" y="202185"/>
                </a:cubicBezTo>
                <a:lnTo>
                  <a:pt x="277993" y="332527"/>
                </a:lnTo>
                <a:cubicBezTo>
                  <a:pt x="277993" y="334777"/>
                  <a:pt x="276170" y="336600"/>
                  <a:pt x="273920" y="336600"/>
                </a:cubicBezTo>
                <a:lnTo>
                  <a:pt x="216896" y="336600"/>
                </a:lnTo>
                <a:cubicBezTo>
                  <a:pt x="214646" y="336600"/>
                  <a:pt x="212822" y="334777"/>
                  <a:pt x="212822" y="332527"/>
                </a:cubicBezTo>
                <a:lnTo>
                  <a:pt x="212822" y="202185"/>
                </a:lnTo>
                <a:cubicBezTo>
                  <a:pt x="212822" y="193187"/>
                  <a:pt x="220117" y="185892"/>
                  <a:pt x="229115" y="185892"/>
                </a:cubicBezTo>
                <a:close/>
                <a:moveTo>
                  <a:pt x="310579" y="332527"/>
                </a:moveTo>
                <a:lnTo>
                  <a:pt x="310579" y="137014"/>
                </a:lnTo>
                <a:cubicBezTo>
                  <a:pt x="310579" y="128016"/>
                  <a:pt x="317873" y="120721"/>
                  <a:pt x="326872" y="120721"/>
                </a:cubicBezTo>
                <a:lnTo>
                  <a:pt x="359457" y="120721"/>
                </a:lnTo>
                <a:cubicBezTo>
                  <a:pt x="368455" y="120721"/>
                  <a:pt x="375750" y="128016"/>
                  <a:pt x="375750" y="137014"/>
                </a:cubicBezTo>
                <a:lnTo>
                  <a:pt x="375750" y="332527"/>
                </a:lnTo>
                <a:cubicBezTo>
                  <a:pt x="375750" y="334777"/>
                  <a:pt x="373926" y="336600"/>
                  <a:pt x="371677" y="336600"/>
                </a:cubicBezTo>
                <a:lnTo>
                  <a:pt x="314652" y="336600"/>
                </a:lnTo>
                <a:cubicBezTo>
                  <a:pt x="312403" y="336600"/>
                  <a:pt x="310579" y="334777"/>
                  <a:pt x="310579" y="332527"/>
                </a:cubicBezTo>
                <a:close/>
                <a:moveTo>
                  <a:pt x="1016" y="644"/>
                </a:moveTo>
                <a:moveTo>
                  <a:pt x="292815" y="67469"/>
                </a:moveTo>
                <a:cubicBezTo>
                  <a:pt x="291742" y="67254"/>
                  <a:pt x="290628" y="67480"/>
                  <a:pt x="289724" y="68096"/>
                </a:cubicBezTo>
                <a:lnTo>
                  <a:pt x="58856" y="221899"/>
                </a:lnTo>
                <a:cubicBezTo>
                  <a:pt x="56232" y="223737"/>
                  <a:pt x="53098" y="224706"/>
                  <a:pt x="49895" y="224669"/>
                </a:cubicBezTo>
                <a:cubicBezTo>
                  <a:pt x="44475" y="224677"/>
                  <a:pt x="39407" y="221990"/>
                  <a:pt x="36372" y="217500"/>
                </a:cubicBezTo>
                <a:cubicBezTo>
                  <a:pt x="33962" y="213896"/>
                  <a:pt x="33089" y="209479"/>
                  <a:pt x="33945" y="205229"/>
                </a:cubicBezTo>
                <a:cubicBezTo>
                  <a:pt x="34801" y="200978"/>
                  <a:pt x="37316" y="197244"/>
                  <a:pt x="40934" y="194853"/>
                </a:cubicBezTo>
                <a:lnTo>
                  <a:pt x="271639" y="40724"/>
                </a:lnTo>
                <a:cubicBezTo>
                  <a:pt x="272545" y="40157"/>
                  <a:pt x="273179" y="39244"/>
                  <a:pt x="273394" y="38198"/>
                </a:cubicBezTo>
                <a:cubicBezTo>
                  <a:pt x="273610" y="37152"/>
                  <a:pt x="273388" y="36063"/>
                  <a:pt x="272780" y="35184"/>
                </a:cubicBezTo>
                <a:lnTo>
                  <a:pt x="267892" y="27690"/>
                </a:lnTo>
                <a:cubicBezTo>
                  <a:pt x="265545" y="24168"/>
                  <a:pt x="265187" y="19684"/>
                  <a:pt x="266946" y="15835"/>
                </a:cubicBezTo>
                <a:cubicBezTo>
                  <a:pt x="268704" y="11986"/>
                  <a:pt x="272329" y="9321"/>
                  <a:pt x="276527" y="8790"/>
                </a:cubicBezTo>
                <a:lnTo>
                  <a:pt x="341698" y="644"/>
                </a:lnTo>
                <a:cubicBezTo>
                  <a:pt x="346277" y="0"/>
                  <a:pt x="350807" y="2105"/>
                  <a:pt x="353266" y="6020"/>
                </a:cubicBezTo>
                <a:cubicBezTo>
                  <a:pt x="355709" y="9963"/>
                  <a:pt x="355709" y="14949"/>
                  <a:pt x="353266" y="18892"/>
                </a:cubicBezTo>
                <a:lnTo>
                  <a:pt x="320680" y="75916"/>
                </a:lnTo>
                <a:cubicBezTo>
                  <a:pt x="318629" y="79606"/>
                  <a:pt x="314798" y="81955"/>
                  <a:pt x="310579" y="82107"/>
                </a:cubicBezTo>
                <a:cubicBezTo>
                  <a:pt x="306522" y="82129"/>
                  <a:pt x="302725" y="80109"/>
                  <a:pt x="300477" y="76731"/>
                </a:cubicBezTo>
                <a:lnTo>
                  <a:pt x="295427" y="69236"/>
                </a:lnTo>
                <a:cubicBezTo>
                  <a:pt x="294829" y="68320"/>
                  <a:pt x="293887" y="67683"/>
                  <a:pt x="292815" y="67469"/>
                </a:cubicBezTo>
                <a:close/>
                <a:moveTo>
                  <a:pt x="1255" y="377935"/>
                </a:moveTo>
                <a:cubicBezTo>
                  <a:pt x="0" y="370038"/>
                  <a:pt x="4661" y="362396"/>
                  <a:pt x="12258" y="359899"/>
                </a:cubicBezTo>
                <a:cubicBezTo>
                  <a:pt x="13892" y="359378"/>
                  <a:pt x="15594" y="359104"/>
                  <a:pt x="17309" y="359084"/>
                </a:cubicBezTo>
                <a:lnTo>
                  <a:pt x="375750" y="359084"/>
                </a:lnTo>
                <a:cubicBezTo>
                  <a:pt x="377465" y="359104"/>
                  <a:pt x="379167" y="359378"/>
                  <a:pt x="380801" y="359899"/>
                </a:cubicBezTo>
                <a:cubicBezTo>
                  <a:pt x="388398" y="362396"/>
                  <a:pt x="393060" y="370037"/>
                  <a:pt x="391804" y="377935"/>
                </a:cubicBezTo>
                <a:cubicBezTo>
                  <a:pt x="390549" y="385833"/>
                  <a:pt x="383747" y="391652"/>
                  <a:pt x="375750" y="391670"/>
                </a:cubicBezTo>
                <a:lnTo>
                  <a:pt x="17309" y="391670"/>
                </a:lnTo>
                <a:cubicBezTo>
                  <a:pt x="9312" y="391652"/>
                  <a:pt x="2510" y="385833"/>
                  <a:pt x="1255" y="377935"/>
                </a:cubicBezTo>
                <a:close/>
              </a:path>
            </a:pathLst>
          </a:custGeom>
          <a:solidFill>
            <a:schemeClr val="accent5">
              <a:lumMod val="75000"/>
            </a:schemeClr>
          </a:solidFill>
          <a:ln>
            <a:solidFill>
              <a:schemeClr val="accent1">
                <a:lumMod val="7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a:p>
        </p:txBody>
      </p:sp>
      <p:sp>
        <p:nvSpPr>
          <p:cNvPr id="31" name="TextBox 44">
            <a:extLst>
              <a:ext uri="{FF2B5EF4-FFF2-40B4-BE49-F238E27FC236}">
                <a16:creationId xmlns:a16="http://schemas.microsoft.com/office/drawing/2014/main" id="{C74965F5-DF80-9371-E48B-220FA0EA773D}"/>
              </a:ext>
            </a:extLst>
          </p:cNvPr>
          <p:cNvSpPr txBox="1"/>
          <p:nvPr/>
        </p:nvSpPr>
        <p:spPr>
          <a:xfrm>
            <a:off x="599701" y="4319228"/>
            <a:ext cx="1025795" cy="61555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1" dirty="0">
                <a:solidFill>
                  <a:schemeClr val="accent5">
                    <a:lumMod val="75000"/>
                  </a:schemeClr>
                </a:solidFill>
              </a:rPr>
              <a:t>Optimize
Inventory</a:t>
            </a:r>
          </a:p>
        </p:txBody>
      </p:sp>
      <p:sp>
        <p:nvSpPr>
          <p:cNvPr id="32" name="TextBox 45">
            <a:extLst>
              <a:ext uri="{FF2B5EF4-FFF2-40B4-BE49-F238E27FC236}">
                <a16:creationId xmlns:a16="http://schemas.microsoft.com/office/drawing/2014/main" id="{8C9B0B84-46EA-EF40-61C5-78AAF9F3F5A2}"/>
              </a:ext>
            </a:extLst>
          </p:cNvPr>
          <p:cNvSpPr txBox="1"/>
          <p:nvPr/>
        </p:nvSpPr>
        <p:spPr>
          <a:xfrm>
            <a:off x="599701" y="4983960"/>
            <a:ext cx="1232767" cy="55399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1200" b="0" dirty="0">
                <a:solidFill>
                  <a:srgbClr val="484848"/>
                </a:solidFill>
              </a:rPr>
              <a:t>Reduce holding costs</a:t>
            </a:r>
            <a:r>
              <a:rPr lang="en-US" sz="1200" b="0" dirty="0">
                <a:solidFill>
                  <a:srgbClr val="484848"/>
                </a:solidFill>
              </a:rPr>
              <a:t> </a:t>
            </a:r>
            <a:r>
              <a:rPr sz="1200" b="0" dirty="0">
                <a:solidFill>
                  <a:srgbClr val="484848"/>
                </a:solidFill>
              </a:rPr>
              <a:t>and improve efficiency.</a:t>
            </a:r>
          </a:p>
        </p:txBody>
      </p:sp>
      <p:sp>
        <p:nvSpPr>
          <p:cNvPr id="34" name="TextBox 48">
            <a:extLst>
              <a:ext uri="{FF2B5EF4-FFF2-40B4-BE49-F238E27FC236}">
                <a16:creationId xmlns:a16="http://schemas.microsoft.com/office/drawing/2014/main" id="{0214CE9B-19BE-907B-8237-97C7AC96FEC4}"/>
              </a:ext>
            </a:extLst>
          </p:cNvPr>
          <p:cNvSpPr txBox="1"/>
          <p:nvPr/>
        </p:nvSpPr>
        <p:spPr>
          <a:xfrm>
            <a:off x="7432018" y="4763124"/>
            <a:ext cx="1431674"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1" dirty="0">
                <a:solidFill>
                  <a:schemeClr val="accent5">
                    <a:lumMod val="75000"/>
                  </a:schemeClr>
                </a:solidFill>
              </a:rPr>
              <a:t>Analyze Sales</a:t>
            </a:r>
          </a:p>
        </p:txBody>
      </p:sp>
      <p:sp>
        <p:nvSpPr>
          <p:cNvPr id="36" name="TextBox 50">
            <a:extLst>
              <a:ext uri="{FF2B5EF4-FFF2-40B4-BE49-F238E27FC236}">
                <a16:creationId xmlns:a16="http://schemas.microsoft.com/office/drawing/2014/main" id="{98E07505-9045-E0C8-CF93-4F4036AF5CE4}"/>
              </a:ext>
            </a:extLst>
          </p:cNvPr>
          <p:cNvSpPr txBox="1"/>
          <p:nvPr/>
        </p:nvSpPr>
        <p:spPr>
          <a:xfrm>
            <a:off x="7456379" y="2420665"/>
            <a:ext cx="1021946" cy="61555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1" dirty="0">
                <a:solidFill>
                  <a:schemeClr val="accent5">
                    <a:lumMod val="75000"/>
                  </a:schemeClr>
                </a:solidFill>
              </a:rPr>
              <a:t>Improve
Shipment</a:t>
            </a:r>
          </a:p>
        </p:txBody>
      </p:sp>
      <p:sp>
        <p:nvSpPr>
          <p:cNvPr id="37" name="TextBox 52">
            <a:extLst>
              <a:ext uri="{FF2B5EF4-FFF2-40B4-BE49-F238E27FC236}">
                <a16:creationId xmlns:a16="http://schemas.microsoft.com/office/drawing/2014/main" id="{231AEC6D-E93C-AC17-3BF8-803422F32391}"/>
              </a:ext>
            </a:extLst>
          </p:cNvPr>
          <p:cNvSpPr txBox="1"/>
          <p:nvPr/>
        </p:nvSpPr>
        <p:spPr>
          <a:xfrm>
            <a:off x="610961" y="6260779"/>
            <a:ext cx="981102" cy="61555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2000" b="1" dirty="0">
                <a:solidFill>
                  <a:schemeClr val="accent5">
                    <a:lumMod val="75000"/>
                  </a:schemeClr>
                </a:solidFill>
              </a:rPr>
              <a:t>Manage
Suppliers</a:t>
            </a:r>
          </a:p>
        </p:txBody>
      </p:sp>
      <p:sp>
        <p:nvSpPr>
          <p:cNvPr id="38" name="TextBox 53">
            <a:extLst>
              <a:ext uri="{FF2B5EF4-FFF2-40B4-BE49-F238E27FC236}">
                <a16:creationId xmlns:a16="http://schemas.microsoft.com/office/drawing/2014/main" id="{BA0300BE-3C46-F696-A35B-6BF3AB61EA16}"/>
              </a:ext>
            </a:extLst>
          </p:cNvPr>
          <p:cNvSpPr txBox="1"/>
          <p:nvPr/>
        </p:nvSpPr>
        <p:spPr>
          <a:xfrm>
            <a:off x="615410" y="2599875"/>
            <a:ext cx="1212704" cy="55399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1200" b="0" dirty="0">
                <a:solidFill>
                  <a:srgbClr val="484848"/>
                </a:solidFill>
              </a:rPr>
              <a:t>Use data to predict
future inventory needs.</a:t>
            </a:r>
          </a:p>
        </p:txBody>
      </p:sp>
      <p:sp>
        <p:nvSpPr>
          <p:cNvPr id="40" name="TextBox 55">
            <a:extLst>
              <a:ext uri="{FF2B5EF4-FFF2-40B4-BE49-F238E27FC236}">
                <a16:creationId xmlns:a16="http://schemas.microsoft.com/office/drawing/2014/main" id="{8E56AEE0-B044-CAA6-3FA2-F83B3C4E2C30}"/>
              </a:ext>
            </a:extLst>
          </p:cNvPr>
          <p:cNvSpPr txBox="1"/>
          <p:nvPr/>
        </p:nvSpPr>
        <p:spPr>
          <a:xfrm>
            <a:off x="5898283" y="2475909"/>
            <a:ext cx="65"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endParaRPr sz="1500" b="1" dirty="0">
              <a:solidFill>
                <a:srgbClr val="E55753"/>
              </a:solidFill>
            </a:endParaRPr>
          </a:p>
        </p:txBody>
      </p:sp>
      <p:sp>
        <p:nvSpPr>
          <p:cNvPr id="41" name="TextBox 56">
            <a:extLst>
              <a:ext uri="{FF2B5EF4-FFF2-40B4-BE49-F238E27FC236}">
                <a16:creationId xmlns:a16="http://schemas.microsoft.com/office/drawing/2014/main" id="{5DF44C2E-3BAA-91FA-4890-A2D0BBCE2C5C}"/>
              </a:ext>
            </a:extLst>
          </p:cNvPr>
          <p:cNvSpPr txBox="1"/>
          <p:nvPr/>
        </p:nvSpPr>
        <p:spPr>
          <a:xfrm>
            <a:off x="619764" y="1914344"/>
            <a:ext cx="1212704" cy="61555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sz="2000" b="1" dirty="0">
                <a:solidFill>
                  <a:schemeClr val="accent5">
                    <a:lumMod val="75000"/>
                  </a:schemeClr>
                </a:solidFill>
              </a:rPr>
              <a:t>Enable
Forecasting</a:t>
            </a:r>
          </a:p>
        </p:txBody>
      </p:sp>
      <p:sp>
        <p:nvSpPr>
          <p:cNvPr id="42" name="TextBox 57">
            <a:extLst>
              <a:ext uri="{FF2B5EF4-FFF2-40B4-BE49-F238E27FC236}">
                <a16:creationId xmlns:a16="http://schemas.microsoft.com/office/drawing/2014/main" id="{BA333504-567E-944C-2FA4-5AD2CCBF1862}"/>
              </a:ext>
            </a:extLst>
          </p:cNvPr>
          <p:cNvSpPr txBox="1"/>
          <p:nvPr/>
        </p:nvSpPr>
        <p:spPr>
          <a:xfrm>
            <a:off x="7505891" y="7471615"/>
            <a:ext cx="1367426"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1200" b="0" dirty="0">
                <a:solidFill>
                  <a:srgbClr val="484848"/>
                </a:solidFill>
              </a:rPr>
              <a:t>Monitor and maintain
accurate inventory
counts.</a:t>
            </a:r>
          </a:p>
        </p:txBody>
      </p:sp>
      <p:sp>
        <p:nvSpPr>
          <p:cNvPr id="44" name="TextBox 60">
            <a:extLst>
              <a:ext uri="{FF2B5EF4-FFF2-40B4-BE49-F238E27FC236}">
                <a16:creationId xmlns:a16="http://schemas.microsoft.com/office/drawing/2014/main" id="{E6AF7C62-1D2A-102F-4126-A2A64579C0F0}"/>
              </a:ext>
            </a:extLst>
          </p:cNvPr>
          <p:cNvSpPr txBox="1"/>
          <p:nvPr/>
        </p:nvSpPr>
        <p:spPr>
          <a:xfrm>
            <a:off x="7510560" y="6874110"/>
            <a:ext cx="1640193" cy="61555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b="1" dirty="0">
                <a:solidFill>
                  <a:schemeClr val="accent5">
                    <a:lumMod val="75000"/>
                  </a:schemeClr>
                </a:solidFill>
              </a:rPr>
              <a:t>Track Inventory
Levels</a:t>
            </a:r>
          </a:p>
        </p:txBody>
      </p:sp>
      <p:sp>
        <p:nvSpPr>
          <p:cNvPr id="45" name="TextBox 61">
            <a:extLst>
              <a:ext uri="{FF2B5EF4-FFF2-40B4-BE49-F238E27FC236}">
                <a16:creationId xmlns:a16="http://schemas.microsoft.com/office/drawing/2014/main" id="{837AC602-E82B-F85E-1141-143955EB5719}"/>
              </a:ext>
            </a:extLst>
          </p:cNvPr>
          <p:cNvSpPr txBox="1"/>
          <p:nvPr/>
        </p:nvSpPr>
        <p:spPr>
          <a:xfrm>
            <a:off x="615410" y="6958443"/>
            <a:ext cx="1212704" cy="73866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1200" b="0" dirty="0">
                <a:solidFill>
                  <a:srgbClr val="484848"/>
                </a:solidFill>
              </a:rPr>
              <a:t>Establish and maintain
strong supplier
relationships.</a:t>
            </a:r>
          </a:p>
        </p:txBody>
      </p:sp>
      <p:sp>
        <p:nvSpPr>
          <p:cNvPr id="70" name="TextBox 69">
            <a:extLst>
              <a:ext uri="{FF2B5EF4-FFF2-40B4-BE49-F238E27FC236}">
                <a16:creationId xmlns:a16="http://schemas.microsoft.com/office/drawing/2014/main" id="{6C13C991-6F24-DAED-1906-5D8F2585CB0D}"/>
              </a:ext>
            </a:extLst>
          </p:cNvPr>
          <p:cNvSpPr txBox="1"/>
          <p:nvPr/>
        </p:nvSpPr>
        <p:spPr>
          <a:xfrm>
            <a:off x="7456379" y="5088534"/>
            <a:ext cx="1415196" cy="553998"/>
          </a:xfrm>
          <a:prstGeom prst="rect">
            <a:avLst/>
          </a:prstGeom>
          <a:noFill/>
          <a:ln>
            <a:noFill/>
          </a:ln>
        </p:spPr>
        <p:txBody>
          <a:bodyPr wrap="none" lIns="0" tIns="0" rIns="0" bIns="0" anchor="t">
            <a:spAutoFit/>
          </a:bodyPr>
          <a:lstStyle/>
          <a:p>
            <a:pPr algn="just"/>
            <a:r>
              <a:rPr sz="1200" b="0" dirty="0">
                <a:solidFill>
                  <a:srgbClr val="484848"/>
                </a:solidFill>
              </a:rPr>
              <a:t>Evaluate sales data to
understand trends and
profitability.</a:t>
            </a:r>
          </a:p>
        </p:txBody>
      </p:sp>
      <p:sp>
        <p:nvSpPr>
          <p:cNvPr id="71" name="TextBox 70">
            <a:extLst>
              <a:ext uri="{FF2B5EF4-FFF2-40B4-BE49-F238E27FC236}">
                <a16:creationId xmlns:a16="http://schemas.microsoft.com/office/drawing/2014/main" id="{D84ED894-87D3-9A13-C1F9-0E99360FC124}"/>
              </a:ext>
            </a:extLst>
          </p:cNvPr>
          <p:cNvSpPr txBox="1"/>
          <p:nvPr/>
        </p:nvSpPr>
        <p:spPr>
          <a:xfrm>
            <a:off x="7433952" y="3045293"/>
            <a:ext cx="1577845" cy="369332"/>
          </a:xfrm>
          <a:prstGeom prst="rect">
            <a:avLst/>
          </a:prstGeom>
          <a:noFill/>
          <a:ln>
            <a:noFill/>
          </a:ln>
        </p:spPr>
        <p:txBody>
          <a:bodyPr wrap="square" lIns="0" tIns="0" rIns="0" bIns="0" anchor="t">
            <a:spAutoFit/>
          </a:bodyPr>
          <a:lstStyle/>
          <a:p>
            <a:pPr algn="just"/>
            <a:r>
              <a:rPr sz="1200" b="0" dirty="0">
                <a:solidFill>
                  <a:srgbClr val="484848"/>
                </a:solidFill>
              </a:rPr>
              <a:t>Streamline the shipping</a:t>
            </a:r>
            <a:r>
              <a:rPr lang="en-US" sz="1200" b="0" dirty="0">
                <a:solidFill>
                  <a:srgbClr val="484848"/>
                </a:solidFill>
              </a:rPr>
              <a:t> </a:t>
            </a:r>
            <a:r>
              <a:rPr sz="1200" b="0" dirty="0">
                <a:solidFill>
                  <a:srgbClr val="484848"/>
                </a:solidFill>
              </a:rPr>
              <a:t>and fulfillment process.</a:t>
            </a:r>
          </a:p>
        </p:txBody>
      </p:sp>
      <p:pic>
        <p:nvPicPr>
          <p:cNvPr id="73" name="Picture 72">
            <a:extLst>
              <a:ext uri="{FF2B5EF4-FFF2-40B4-BE49-F238E27FC236}">
                <a16:creationId xmlns:a16="http://schemas.microsoft.com/office/drawing/2014/main" id="{BB7DE63A-1124-F4CD-164B-0886C1ADCE0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851" b="90144" l="12580" r="82131">
                        <a14:foregroundMark x1="15865" y1="11899" x2="27484" y2="22837"/>
                        <a14:foregroundMark x1="27484" y1="22837" x2="35860" y2="39952"/>
                        <a14:foregroundMark x1="39939" y1="67831" x2="37132" y2="81406"/>
                        <a14:foregroundMark x1="11311" y1="96310" x2="7853" y2="96034"/>
                        <a14:foregroundMark x1="13236" y1="96463" x2="11331" y2="96311"/>
                        <a14:foregroundMark x1="7853" y1="96034" x2="1603" y2="90144"/>
                        <a14:foregroundMark x1="1603" y1="90144" x2="2885" y2="11779"/>
                        <a14:foregroundMark x1="2885" y1="11779" x2="12660" y2="6971"/>
                        <a14:foregroundMark x1="12660" y1="6971" x2="18109" y2="13462"/>
                        <a14:foregroundMark x1="18269" y1="45793" x2="19631" y2="52524"/>
                        <a14:foregroundMark x1="19631" y1="52524" x2="19631" y2="52644"/>
                        <a14:foregroundMark x1="26683" y1="48077" x2="26603" y2="69471"/>
                        <a14:foregroundMark x1="26603" y1="69471" x2="20397" y2="82503"/>
                        <a14:foregroundMark x1="24279" y1="48077" x2="24359" y2="55409"/>
                        <a14:foregroundMark x1="24359" y1="55409" x2="24359" y2="55409"/>
                        <a14:foregroundMark x1="18590" y1="46514" x2="23397" y2="47115"/>
                        <a14:foregroundMark x1="25080" y1="46034" x2="25080" y2="51322"/>
                        <a14:foregroundMark x1="30689" y1="51683" x2="32212" y2="57933"/>
                        <a14:foregroundMark x1="32212" y1="57933" x2="37580" y2="60216"/>
                        <a14:foregroundMark x1="37580" y1="60216" x2="36939" y2="52163"/>
                        <a14:foregroundMark x1="36939" y1="52163" x2="32692" y2="51322"/>
                        <a14:foregroundMark x1="27163" y1="73558" x2="27163" y2="78966"/>
                        <a14:foregroundMark x1="28926" y1="80930" x2="29808" y2="80048"/>
                        <a14:foregroundMark x1="48397" y1="46995" x2="46875" y2="56130"/>
                        <a14:foregroundMark x1="46875" y1="56130" x2="47997" y2="66707"/>
                        <a14:foregroundMark x1="50713" y1="70826" x2="55128" y2="77524"/>
                        <a14:foregroundMark x1="47997" y1="66707" x2="50695" y2="70800"/>
                        <a14:foregroundMark x1="55128" y1="77524" x2="55416" y2="77761"/>
                        <a14:foregroundMark x1="85581" y1="92725" x2="86441" y2="92567"/>
                        <a14:foregroundMark x1="92080" y1="78418" x2="95112" y2="53245"/>
                        <a14:foregroundMark x1="95112" y1="53245" x2="91506" y2="12500"/>
                        <a14:foregroundMark x1="91506" y1="12500" x2="82131" y2="9014"/>
                        <a14:foregroundMark x1="82131" y1="9014" x2="61939" y2="24038"/>
                        <a14:foregroundMark x1="61939" y1="24038" x2="46875" y2="48197"/>
                        <a14:foregroundMark x1="18590" y1="22596" x2="18910" y2="32813"/>
                        <a14:foregroundMark x1="32692" y1="53365" x2="27804" y2="59976"/>
                        <a14:foregroundMark x1="27804" y1="59976" x2="29247" y2="69591"/>
                        <a14:foregroundMark x1="29247" y1="69591" x2="37340" y2="67909"/>
                        <a14:foregroundMark x1="37340" y1="67909" x2="39718" y2="63200"/>
                        <a14:foregroundMark x1="38085" y1="53365" x2="35337" y2="52284"/>
                        <a14:foregroundMark x1="35337" y1="52284" x2="31891" y2="53125"/>
                        <a14:backgroundMark x1="37340" y1="36178" x2="42067" y2="64663"/>
                        <a14:backgroundMark x1="42067" y1="64663" x2="41827" y2="73918"/>
                        <a14:backgroundMark x1="41827" y1="73918" x2="44952" y2="80168"/>
                        <a14:backgroundMark x1="44952" y1="80168" x2="49920" y2="73558"/>
                        <a14:backgroundMark x1="49920" y1="73558" x2="46554" y2="66947"/>
                        <a14:backgroundMark x1="46554" y1="66947" x2="45994" y2="43269"/>
                        <a14:backgroundMark x1="45994" y1="43269" x2="51202" y2="35457"/>
                        <a14:backgroundMark x1="43429" y1="55409" x2="42228" y2="57091"/>
                        <a14:backgroundMark x1="15785" y1="86058" x2="26362" y2="83413"/>
                        <a14:backgroundMark x1="26362" y1="83413" x2="38782" y2="84135"/>
                        <a14:backgroundMark x1="38782" y1="84135" x2="38221" y2="91466"/>
                        <a14:backgroundMark x1="38221" y1="91466" x2="24119" y2="98798"/>
                        <a14:backgroundMark x1="24119" y1="98798" x2="11939" y2="93630"/>
                        <a14:backgroundMark x1="11939" y1="93630" x2="13221" y2="84135"/>
                        <a14:backgroundMark x1="13221" y1="84135" x2="17788" y2="83774"/>
                        <a14:backgroundMark x1="57692" y1="82692" x2="73317" y2="77885"/>
                        <a14:backgroundMark x1="73317" y1="77885" x2="91987" y2="81130"/>
                        <a14:backgroundMark x1="91987" y1="81130" x2="87420" y2="96875"/>
                        <a14:backgroundMark x1="87420" y1="96875" x2="58253" y2="89423"/>
                        <a14:backgroundMark x1="58253" y1="89423" x2="50801" y2="78966"/>
                        <a14:backgroundMark x1="50801" y1="78966" x2="59295" y2="82091"/>
                        <a14:backgroundMark x1="66026" y1="79808" x2="61939" y2="86899"/>
                        <a14:backgroundMark x1="61939" y1="86899" x2="74840" y2="96875"/>
                        <a14:backgroundMark x1="74840" y1="96875" x2="84375" y2="90264"/>
                        <a14:backgroundMark x1="84375" y1="90264" x2="78045" y2="80889"/>
                        <a14:backgroundMark x1="78045" y1="80889" x2="66026" y2="77885"/>
                        <a14:backgroundMark x1="66026" y1="77885" x2="62420" y2="83053"/>
                        <a14:backgroundMark x1="62420" y1="83053" x2="62420" y2="83053"/>
                        <a14:backgroundMark x1="74199" y1="84255" x2="66346" y2="88101"/>
                        <a14:backgroundMark x1="66346" y1="88101" x2="79407" y2="95793"/>
                        <a14:backgroundMark x1="79407" y1="95793" x2="84696" y2="94952"/>
                        <a14:backgroundMark x1="84696" y1="94952" x2="80529" y2="87500"/>
                        <a14:backgroundMark x1="80529" y1="87500" x2="67708" y2="78966"/>
                        <a14:backgroundMark x1="36458" y1="84736" x2="37580" y2="92067"/>
                        <a14:backgroundMark x1="37580" y1="92067" x2="35897" y2="88462"/>
                        <a14:backgroundMark x1="19311" y1="86659" x2="19311" y2="86058"/>
                        <a14:backgroundMark x1="18269" y1="88341" x2="17869" y2="95192"/>
                        <a14:backgroundMark x1="17869" y1="95192" x2="17628" y2="87380"/>
                        <a14:backgroundMark x1="17869" y1="87620" x2="17869" y2="87620"/>
                        <a14:backgroundMark x1="17869" y1="87620" x2="17788" y2="90625"/>
                      </a14:backgroundRemoval>
                    </a14:imgEffect>
                  </a14:imgLayer>
                </a14:imgProps>
              </a:ext>
            </a:extLst>
          </a:blip>
          <a:srcRect l="16178" t="3713" r="30812" b="-3942"/>
          <a:stretch>
            <a:fillRect/>
          </a:stretch>
        </p:blipFill>
        <p:spPr>
          <a:xfrm>
            <a:off x="9474897" y="1996464"/>
            <a:ext cx="5146360" cy="7341269"/>
          </a:xfrm>
          <a:prstGeom prst="rect">
            <a:avLst/>
          </a:prstGeom>
        </p:spPr>
      </p:pic>
      <p:sp>
        <p:nvSpPr>
          <p:cNvPr id="84" name="TextBox 83">
            <a:extLst>
              <a:ext uri="{FF2B5EF4-FFF2-40B4-BE49-F238E27FC236}">
                <a16:creationId xmlns:a16="http://schemas.microsoft.com/office/drawing/2014/main" id="{87692D27-034D-A355-371D-54444DE4EE71}"/>
              </a:ext>
            </a:extLst>
          </p:cNvPr>
          <p:cNvSpPr txBox="1"/>
          <p:nvPr/>
        </p:nvSpPr>
        <p:spPr>
          <a:xfrm>
            <a:off x="4907931" y="7164979"/>
            <a:ext cx="886627" cy="369332"/>
          </a:xfrm>
          <a:prstGeom prst="rect">
            <a:avLst/>
          </a:prstGeom>
          <a:noFill/>
        </p:spPr>
        <p:txBody>
          <a:bodyPr wrap="square" rtlCol="0">
            <a:spAutoFit/>
          </a:bodyPr>
          <a:lstStyle/>
          <a:p>
            <a:pPr algn="just"/>
            <a:r>
              <a:rPr lang="en-US" dirty="0"/>
              <a:t>WAY</a:t>
            </a:r>
            <a:endParaRPr lang="en-IN" dirty="0"/>
          </a:p>
        </p:txBody>
      </p:sp>
      <p:sp>
        <p:nvSpPr>
          <p:cNvPr id="85" name="TextBox 84">
            <a:extLst>
              <a:ext uri="{FF2B5EF4-FFF2-40B4-BE49-F238E27FC236}">
                <a16:creationId xmlns:a16="http://schemas.microsoft.com/office/drawing/2014/main" id="{EF2641D9-102B-A9C3-F5D8-230CE3F3DA8E}"/>
              </a:ext>
            </a:extLst>
          </p:cNvPr>
          <p:cNvSpPr txBox="1"/>
          <p:nvPr/>
        </p:nvSpPr>
        <p:spPr>
          <a:xfrm>
            <a:off x="4575104" y="2682275"/>
            <a:ext cx="1666547" cy="353943"/>
          </a:xfrm>
          <a:prstGeom prst="rect">
            <a:avLst/>
          </a:prstGeom>
          <a:noFill/>
        </p:spPr>
        <p:txBody>
          <a:bodyPr wrap="square" rtlCol="0">
            <a:spAutoFit/>
          </a:bodyPr>
          <a:lstStyle/>
          <a:p>
            <a:pPr algn="just"/>
            <a:r>
              <a:rPr lang="en-US" sz="1700" dirty="0"/>
              <a:t>MANAGEMENT</a:t>
            </a:r>
            <a:endParaRPr lang="en-IN" sz="1700" dirty="0"/>
          </a:p>
        </p:txBody>
      </p:sp>
      <p:sp>
        <p:nvSpPr>
          <p:cNvPr id="86" name="TextBox 85">
            <a:extLst>
              <a:ext uri="{FF2B5EF4-FFF2-40B4-BE49-F238E27FC236}">
                <a16:creationId xmlns:a16="http://schemas.microsoft.com/office/drawing/2014/main" id="{257234C7-7582-667A-1736-24FDEE2CD815}"/>
              </a:ext>
            </a:extLst>
          </p:cNvPr>
          <p:cNvSpPr txBox="1"/>
          <p:nvPr/>
        </p:nvSpPr>
        <p:spPr>
          <a:xfrm>
            <a:off x="3150814" y="3837432"/>
            <a:ext cx="1364202" cy="369332"/>
          </a:xfrm>
          <a:prstGeom prst="rect">
            <a:avLst/>
          </a:prstGeom>
          <a:noFill/>
        </p:spPr>
        <p:txBody>
          <a:bodyPr wrap="square" rtlCol="0">
            <a:spAutoFit/>
          </a:bodyPr>
          <a:lstStyle/>
          <a:p>
            <a:pPr algn="just"/>
            <a:r>
              <a:rPr lang="en-US" dirty="0"/>
              <a:t>INVENTORY</a:t>
            </a:r>
            <a:endParaRPr lang="en-IN" dirty="0"/>
          </a:p>
        </p:txBody>
      </p:sp>
      <p:sp>
        <p:nvSpPr>
          <p:cNvPr id="87" name="TextBox 86">
            <a:extLst>
              <a:ext uri="{FF2B5EF4-FFF2-40B4-BE49-F238E27FC236}">
                <a16:creationId xmlns:a16="http://schemas.microsoft.com/office/drawing/2014/main" id="{953B5024-3519-095C-99BD-BA564B015321}"/>
              </a:ext>
            </a:extLst>
          </p:cNvPr>
          <p:cNvSpPr txBox="1"/>
          <p:nvPr/>
        </p:nvSpPr>
        <p:spPr>
          <a:xfrm>
            <a:off x="4789399" y="4838128"/>
            <a:ext cx="886627" cy="369332"/>
          </a:xfrm>
          <a:prstGeom prst="rect">
            <a:avLst/>
          </a:prstGeom>
          <a:noFill/>
        </p:spPr>
        <p:txBody>
          <a:bodyPr wrap="square" rtlCol="0">
            <a:spAutoFit/>
          </a:bodyPr>
          <a:lstStyle/>
          <a:p>
            <a:pPr algn="just"/>
            <a:r>
              <a:rPr lang="en-US" dirty="0"/>
              <a:t>GOOD</a:t>
            </a:r>
            <a:endParaRPr lang="en-IN" dirty="0"/>
          </a:p>
        </p:txBody>
      </p:sp>
      <p:sp>
        <p:nvSpPr>
          <p:cNvPr id="88" name="TextBox 87">
            <a:extLst>
              <a:ext uri="{FF2B5EF4-FFF2-40B4-BE49-F238E27FC236}">
                <a16:creationId xmlns:a16="http://schemas.microsoft.com/office/drawing/2014/main" id="{FBDB013D-A093-34FE-08D9-474F24A9C19F}"/>
              </a:ext>
            </a:extLst>
          </p:cNvPr>
          <p:cNvSpPr txBox="1"/>
          <p:nvPr/>
        </p:nvSpPr>
        <p:spPr>
          <a:xfrm>
            <a:off x="3517043" y="6094585"/>
            <a:ext cx="886627" cy="369332"/>
          </a:xfrm>
          <a:prstGeom prst="rect">
            <a:avLst/>
          </a:prstGeom>
          <a:noFill/>
        </p:spPr>
        <p:txBody>
          <a:bodyPr wrap="square" rtlCol="0">
            <a:spAutoFit/>
          </a:bodyPr>
          <a:lstStyle/>
          <a:p>
            <a:pPr algn="just"/>
            <a:r>
              <a:rPr lang="en-US" dirty="0"/>
              <a:t>TO</a:t>
            </a:r>
            <a:endParaRPr lang="en-IN" dirty="0"/>
          </a:p>
        </p:txBody>
      </p:sp>
      <p:sp>
        <p:nvSpPr>
          <p:cNvPr id="89" name="TextBox 88">
            <a:extLst>
              <a:ext uri="{FF2B5EF4-FFF2-40B4-BE49-F238E27FC236}">
                <a16:creationId xmlns:a16="http://schemas.microsoft.com/office/drawing/2014/main" id="{68AE9400-DD1A-9357-10A4-7A058CD45128}"/>
              </a:ext>
            </a:extLst>
          </p:cNvPr>
          <p:cNvSpPr txBox="1"/>
          <p:nvPr/>
        </p:nvSpPr>
        <p:spPr>
          <a:xfrm>
            <a:off x="3071701" y="1686354"/>
            <a:ext cx="1282704" cy="369332"/>
          </a:xfrm>
          <a:prstGeom prst="rect">
            <a:avLst/>
          </a:prstGeom>
          <a:noFill/>
        </p:spPr>
        <p:txBody>
          <a:bodyPr wrap="square" rtlCol="0">
            <a:spAutoFit/>
          </a:bodyPr>
          <a:lstStyle/>
          <a:p>
            <a:pPr algn="just"/>
            <a:r>
              <a:rPr lang="en-US" dirty="0"/>
              <a:t>SYSTEM</a:t>
            </a:r>
            <a:endParaRPr lang="en-IN" dirty="0"/>
          </a:p>
        </p:txBody>
      </p:sp>
      <p:sp>
        <p:nvSpPr>
          <p:cNvPr id="9" name="Arrow: Up 8">
            <a:extLst>
              <a:ext uri="{FF2B5EF4-FFF2-40B4-BE49-F238E27FC236}">
                <a16:creationId xmlns:a16="http://schemas.microsoft.com/office/drawing/2014/main" id="{3EBD4001-BA34-7133-CE85-A4EBEBC83CD9}"/>
              </a:ext>
            </a:extLst>
          </p:cNvPr>
          <p:cNvSpPr/>
          <p:nvPr/>
        </p:nvSpPr>
        <p:spPr>
          <a:xfrm>
            <a:off x="11413181" y="2216202"/>
            <a:ext cx="1492521" cy="5419038"/>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dirty="0"/>
          </a:p>
        </p:txBody>
      </p:sp>
      <p:sp>
        <p:nvSpPr>
          <p:cNvPr id="18" name="TextBox 17">
            <a:extLst>
              <a:ext uri="{FF2B5EF4-FFF2-40B4-BE49-F238E27FC236}">
                <a16:creationId xmlns:a16="http://schemas.microsoft.com/office/drawing/2014/main" id="{0D855FEA-62BB-E200-A2F5-AFFCEAD939B7}"/>
              </a:ext>
            </a:extLst>
          </p:cNvPr>
          <p:cNvSpPr txBox="1"/>
          <p:nvPr/>
        </p:nvSpPr>
        <p:spPr>
          <a:xfrm>
            <a:off x="10390397" y="1601338"/>
            <a:ext cx="3858339" cy="461665"/>
          </a:xfrm>
          <a:prstGeom prst="rect">
            <a:avLst/>
          </a:prstGeom>
          <a:solidFill>
            <a:schemeClr val="accent5">
              <a:lumMod val="60000"/>
              <a:lumOff val="40000"/>
            </a:schemeClr>
          </a:solidFill>
          <a:ln>
            <a:solidFill>
              <a:schemeClr val="accent5">
                <a:lumMod val="50000"/>
              </a:schemeClr>
            </a:solidFill>
          </a:ln>
        </p:spPr>
        <p:txBody>
          <a:bodyPr wrap="square" rtlCol="0">
            <a:spAutoFit/>
          </a:bodyPr>
          <a:lstStyle/>
          <a:p>
            <a:pPr algn="just"/>
            <a:r>
              <a:rPr lang="en-US" sz="2400" dirty="0"/>
              <a:t>Good Inventory Management</a:t>
            </a:r>
            <a:endParaRPr lang="en-IN" sz="2400" dirty="0"/>
          </a:p>
        </p:txBody>
      </p:sp>
      <p:sp>
        <p:nvSpPr>
          <p:cNvPr id="20" name="TextBox 19">
            <a:extLst>
              <a:ext uri="{FF2B5EF4-FFF2-40B4-BE49-F238E27FC236}">
                <a16:creationId xmlns:a16="http://schemas.microsoft.com/office/drawing/2014/main" id="{64A5EF2C-3A73-1550-74B3-74D05ABB2624}"/>
              </a:ext>
            </a:extLst>
          </p:cNvPr>
          <p:cNvSpPr txBox="1"/>
          <p:nvPr/>
        </p:nvSpPr>
        <p:spPr>
          <a:xfrm>
            <a:off x="10390396" y="7765078"/>
            <a:ext cx="3858339" cy="461665"/>
          </a:xfrm>
          <a:prstGeom prst="rect">
            <a:avLst/>
          </a:prstGeom>
          <a:solidFill>
            <a:schemeClr val="accent5">
              <a:lumMod val="60000"/>
              <a:lumOff val="40000"/>
            </a:schemeClr>
          </a:solidFill>
          <a:ln>
            <a:solidFill>
              <a:schemeClr val="accent5">
                <a:lumMod val="50000"/>
              </a:schemeClr>
            </a:solidFill>
          </a:ln>
        </p:spPr>
        <p:txBody>
          <a:bodyPr wrap="square" rtlCol="0">
            <a:spAutoFit/>
          </a:bodyPr>
          <a:lstStyle/>
          <a:p>
            <a:pPr algn="just"/>
            <a:r>
              <a:rPr lang="en-US" sz="2400" dirty="0"/>
              <a:t>Bad Inventory Management</a:t>
            </a:r>
            <a:endParaRPr lang="en-IN" sz="2400" dirty="0"/>
          </a:p>
        </p:txBody>
      </p:sp>
      <p:sp>
        <p:nvSpPr>
          <p:cNvPr id="21" name="TextBox 20">
            <a:extLst>
              <a:ext uri="{FF2B5EF4-FFF2-40B4-BE49-F238E27FC236}">
                <a16:creationId xmlns:a16="http://schemas.microsoft.com/office/drawing/2014/main" id="{2FC3DE44-88E5-B5BE-64DE-8FD95EA364D4}"/>
              </a:ext>
            </a:extLst>
          </p:cNvPr>
          <p:cNvSpPr txBox="1"/>
          <p:nvPr/>
        </p:nvSpPr>
        <p:spPr>
          <a:xfrm rot="16200000">
            <a:off x="10047650" y="4025069"/>
            <a:ext cx="4633858" cy="1077218"/>
          </a:xfrm>
          <a:prstGeom prst="rect">
            <a:avLst/>
          </a:prstGeom>
          <a:noFill/>
        </p:spPr>
        <p:txBody>
          <a:bodyPr wrap="square" rtlCol="0">
            <a:spAutoFit/>
          </a:bodyPr>
          <a:lstStyle/>
          <a:p>
            <a:pPr algn="just"/>
            <a:r>
              <a:rPr lang="en-US" sz="3200" dirty="0"/>
              <a:t>From Chaos to Control</a:t>
            </a:r>
            <a:endParaRPr lang="en-IN" sz="3200" dirty="0"/>
          </a:p>
          <a:p>
            <a:pPr algn="just"/>
            <a:endParaRPr lang="en-I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500" fill="hold"/>
                                        <p:tgtEl>
                                          <p:spTgt spid="84"/>
                                        </p:tgtEl>
                                        <p:attrNameLst>
                                          <p:attrName>ppt_w</p:attrName>
                                        </p:attrNameLst>
                                      </p:cBhvr>
                                      <p:tavLst>
                                        <p:tav tm="0">
                                          <p:val>
                                            <p:fltVal val="0"/>
                                          </p:val>
                                        </p:tav>
                                        <p:tav tm="100000">
                                          <p:val>
                                            <p:strVal val="#ppt_w"/>
                                          </p:val>
                                        </p:tav>
                                      </p:tavLst>
                                    </p:anim>
                                    <p:anim calcmode="lin" valueType="num">
                                      <p:cBhvr>
                                        <p:cTn id="8" dur="500" fill="hold"/>
                                        <p:tgtEl>
                                          <p:spTgt spid="84"/>
                                        </p:tgtEl>
                                        <p:attrNameLst>
                                          <p:attrName>ppt_h</p:attrName>
                                        </p:attrNameLst>
                                      </p:cBhvr>
                                      <p:tavLst>
                                        <p:tav tm="0">
                                          <p:val>
                                            <p:fltVal val="0"/>
                                          </p:val>
                                        </p:tav>
                                        <p:tav tm="100000">
                                          <p:val>
                                            <p:strVal val="#ppt_h"/>
                                          </p:val>
                                        </p:tav>
                                      </p:tavLst>
                                    </p:anim>
                                    <p:animEffect transition="in" filter="fade">
                                      <p:cBhvr>
                                        <p:cTn id="9" dur="500"/>
                                        <p:tgtEl>
                                          <p:spTgt spid="84"/>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500" fill="hold"/>
                                        <p:tgtEl>
                                          <p:spTgt spid="88"/>
                                        </p:tgtEl>
                                        <p:attrNameLst>
                                          <p:attrName>ppt_w</p:attrName>
                                        </p:attrNameLst>
                                      </p:cBhvr>
                                      <p:tavLst>
                                        <p:tav tm="0">
                                          <p:val>
                                            <p:fltVal val="0"/>
                                          </p:val>
                                        </p:tav>
                                        <p:tav tm="100000">
                                          <p:val>
                                            <p:strVal val="#ppt_w"/>
                                          </p:val>
                                        </p:tav>
                                      </p:tavLst>
                                    </p:anim>
                                    <p:anim calcmode="lin" valueType="num">
                                      <p:cBhvr>
                                        <p:cTn id="40" dur="500" fill="hold"/>
                                        <p:tgtEl>
                                          <p:spTgt spid="88"/>
                                        </p:tgtEl>
                                        <p:attrNameLst>
                                          <p:attrName>ppt_h</p:attrName>
                                        </p:attrNameLst>
                                      </p:cBhvr>
                                      <p:tavLst>
                                        <p:tav tm="0">
                                          <p:val>
                                            <p:fltVal val="0"/>
                                          </p:val>
                                        </p:tav>
                                        <p:tav tm="100000">
                                          <p:val>
                                            <p:strVal val="#ppt_h"/>
                                          </p:val>
                                        </p:tav>
                                      </p:tavLst>
                                    </p:anim>
                                    <p:animEffect transition="in" filter="fade">
                                      <p:cBhvr>
                                        <p:cTn id="41" dur="500"/>
                                        <p:tgtEl>
                                          <p:spTgt spid="88"/>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p:cTn id="54" dur="500" fill="hold"/>
                                        <p:tgtEl>
                                          <p:spTgt spid="45"/>
                                        </p:tgtEl>
                                        <p:attrNameLst>
                                          <p:attrName>ppt_w</p:attrName>
                                        </p:attrNameLst>
                                      </p:cBhvr>
                                      <p:tavLst>
                                        <p:tav tm="0">
                                          <p:val>
                                            <p:fltVal val="0"/>
                                          </p:val>
                                        </p:tav>
                                        <p:tav tm="100000">
                                          <p:val>
                                            <p:strVal val="#ppt_w"/>
                                          </p:val>
                                        </p:tav>
                                      </p:tavLst>
                                    </p:anim>
                                    <p:anim calcmode="lin" valueType="num">
                                      <p:cBhvr>
                                        <p:cTn id="55" dur="500" fill="hold"/>
                                        <p:tgtEl>
                                          <p:spTgt spid="45"/>
                                        </p:tgtEl>
                                        <p:attrNameLst>
                                          <p:attrName>ppt_h</p:attrName>
                                        </p:attrNameLst>
                                      </p:cBhvr>
                                      <p:tavLst>
                                        <p:tav tm="0">
                                          <p:val>
                                            <p:fltVal val="0"/>
                                          </p:val>
                                        </p:tav>
                                        <p:tav tm="100000">
                                          <p:val>
                                            <p:strVal val="#ppt_h"/>
                                          </p:val>
                                        </p:tav>
                                      </p:tavLst>
                                    </p:anim>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Effect transition="in" filter="fade">
                                      <p:cBhvr>
                                        <p:cTn id="63" dur="500"/>
                                        <p:tgtEl>
                                          <p:spTgt spid="1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7"/>
                                        </p:tgtEl>
                                        <p:attrNameLst>
                                          <p:attrName>style.visibility</p:attrName>
                                        </p:attrNameLst>
                                      </p:cBhvr>
                                      <p:to>
                                        <p:strVal val="visible"/>
                                      </p:to>
                                    </p:set>
                                    <p:anim calcmode="lin" valueType="num">
                                      <p:cBhvr>
                                        <p:cTn id="66" dur="500" fill="hold"/>
                                        <p:tgtEl>
                                          <p:spTgt spid="87"/>
                                        </p:tgtEl>
                                        <p:attrNameLst>
                                          <p:attrName>ppt_w</p:attrName>
                                        </p:attrNameLst>
                                      </p:cBhvr>
                                      <p:tavLst>
                                        <p:tav tm="0">
                                          <p:val>
                                            <p:fltVal val="0"/>
                                          </p:val>
                                        </p:tav>
                                        <p:tav tm="100000">
                                          <p:val>
                                            <p:strVal val="#ppt_w"/>
                                          </p:val>
                                        </p:tav>
                                      </p:tavLst>
                                    </p:anim>
                                    <p:anim calcmode="lin" valueType="num">
                                      <p:cBhvr>
                                        <p:cTn id="67" dur="500" fill="hold"/>
                                        <p:tgtEl>
                                          <p:spTgt spid="87"/>
                                        </p:tgtEl>
                                        <p:attrNameLst>
                                          <p:attrName>ppt_h</p:attrName>
                                        </p:attrNameLst>
                                      </p:cBhvr>
                                      <p:tavLst>
                                        <p:tav tm="0">
                                          <p:val>
                                            <p:fltVal val="0"/>
                                          </p:val>
                                        </p:tav>
                                        <p:tav tm="100000">
                                          <p:val>
                                            <p:strVal val="#ppt_h"/>
                                          </p:val>
                                        </p:tav>
                                      </p:tavLst>
                                    </p:anim>
                                    <p:animEffect transition="in" filter="fade">
                                      <p:cBhvr>
                                        <p:cTn id="68" dur="500"/>
                                        <p:tgtEl>
                                          <p:spTgt spid="87"/>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Effect transition="in" filter="fade">
                                      <p:cBhvr>
                                        <p:cTn id="73" dur="500"/>
                                        <p:tgtEl>
                                          <p:spTgt spid="29"/>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p:cTn id="76" dur="500" fill="hold"/>
                                        <p:tgtEl>
                                          <p:spTgt spid="34"/>
                                        </p:tgtEl>
                                        <p:attrNameLst>
                                          <p:attrName>ppt_w</p:attrName>
                                        </p:attrNameLst>
                                      </p:cBhvr>
                                      <p:tavLst>
                                        <p:tav tm="0">
                                          <p:val>
                                            <p:fltVal val="0"/>
                                          </p:val>
                                        </p:tav>
                                        <p:tav tm="100000">
                                          <p:val>
                                            <p:strVal val="#ppt_w"/>
                                          </p:val>
                                        </p:tav>
                                      </p:tavLst>
                                    </p:anim>
                                    <p:anim calcmode="lin" valueType="num">
                                      <p:cBhvr>
                                        <p:cTn id="77" dur="500" fill="hold"/>
                                        <p:tgtEl>
                                          <p:spTgt spid="34"/>
                                        </p:tgtEl>
                                        <p:attrNameLst>
                                          <p:attrName>ppt_h</p:attrName>
                                        </p:attrNameLst>
                                      </p:cBhvr>
                                      <p:tavLst>
                                        <p:tav tm="0">
                                          <p:val>
                                            <p:fltVal val="0"/>
                                          </p:val>
                                        </p:tav>
                                        <p:tav tm="100000">
                                          <p:val>
                                            <p:strVal val="#ppt_h"/>
                                          </p:val>
                                        </p:tav>
                                      </p:tavLst>
                                    </p:anim>
                                    <p:animEffect transition="in" filter="fade">
                                      <p:cBhvr>
                                        <p:cTn id="78" dur="500"/>
                                        <p:tgtEl>
                                          <p:spTgt spid="3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anim calcmode="lin" valueType="num">
                                      <p:cBhvr>
                                        <p:cTn id="81" dur="500" fill="hold"/>
                                        <p:tgtEl>
                                          <p:spTgt spid="70"/>
                                        </p:tgtEl>
                                        <p:attrNameLst>
                                          <p:attrName>ppt_w</p:attrName>
                                        </p:attrNameLst>
                                      </p:cBhvr>
                                      <p:tavLst>
                                        <p:tav tm="0">
                                          <p:val>
                                            <p:fltVal val="0"/>
                                          </p:val>
                                        </p:tav>
                                        <p:tav tm="100000">
                                          <p:val>
                                            <p:strVal val="#ppt_w"/>
                                          </p:val>
                                        </p:tav>
                                      </p:tavLst>
                                    </p:anim>
                                    <p:anim calcmode="lin" valueType="num">
                                      <p:cBhvr>
                                        <p:cTn id="82" dur="500" fill="hold"/>
                                        <p:tgtEl>
                                          <p:spTgt spid="70"/>
                                        </p:tgtEl>
                                        <p:attrNameLst>
                                          <p:attrName>ppt_h</p:attrName>
                                        </p:attrNameLst>
                                      </p:cBhvr>
                                      <p:tavLst>
                                        <p:tav tm="0">
                                          <p:val>
                                            <p:fltVal val="0"/>
                                          </p:val>
                                        </p:tav>
                                        <p:tav tm="100000">
                                          <p:val>
                                            <p:strVal val="#ppt_h"/>
                                          </p:val>
                                        </p:tav>
                                      </p:tavLst>
                                    </p:anim>
                                    <p:animEffect transition="in" filter="fade">
                                      <p:cBhvr>
                                        <p:cTn id="83" dur="500"/>
                                        <p:tgtEl>
                                          <p:spTgt spid="70"/>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14"/>
                                        </p:tgtEl>
                                        <p:attrNameLst>
                                          <p:attrName>style.visibility</p:attrName>
                                        </p:attrNameLst>
                                      </p:cBhvr>
                                      <p:to>
                                        <p:strVal val="visible"/>
                                      </p:to>
                                    </p:set>
                                    <p:anim calcmode="lin" valueType="num">
                                      <p:cBhvr>
                                        <p:cTn id="88" dur="500" fill="hold"/>
                                        <p:tgtEl>
                                          <p:spTgt spid="14"/>
                                        </p:tgtEl>
                                        <p:attrNameLst>
                                          <p:attrName>ppt_w</p:attrName>
                                        </p:attrNameLst>
                                      </p:cBhvr>
                                      <p:tavLst>
                                        <p:tav tm="0">
                                          <p:val>
                                            <p:fltVal val="0"/>
                                          </p:val>
                                        </p:tav>
                                        <p:tav tm="100000">
                                          <p:val>
                                            <p:strVal val="#ppt_w"/>
                                          </p:val>
                                        </p:tav>
                                      </p:tavLst>
                                    </p:anim>
                                    <p:anim calcmode="lin" valueType="num">
                                      <p:cBhvr>
                                        <p:cTn id="89" dur="500" fill="hold"/>
                                        <p:tgtEl>
                                          <p:spTgt spid="14"/>
                                        </p:tgtEl>
                                        <p:attrNameLst>
                                          <p:attrName>ppt_h</p:attrName>
                                        </p:attrNameLst>
                                      </p:cBhvr>
                                      <p:tavLst>
                                        <p:tav tm="0">
                                          <p:val>
                                            <p:fltVal val="0"/>
                                          </p:val>
                                        </p:tav>
                                        <p:tav tm="100000">
                                          <p:val>
                                            <p:strVal val="#ppt_h"/>
                                          </p:val>
                                        </p:tav>
                                      </p:tavLst>
                                    </p:anim>
                                    <p:animEffect transition="in" filter="fade">
                                      <p:cBhvr>
                                        <p:cTn id="90" dur="500"/>
                                        <p:tgtEl>
                                          <p:spTgt spid="14"/>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86"/>
                                        </p:tgtEl>
                                        <p:attrNameLst>
                                          <p:attrName>style.visibility</p:attrName>
                                        </p:attrNameLst>
                                      </p:cBhvr>
                                      <p:to>
                                        <p:strVal val="visible"/>
                                      </p:to>
                                    </p:set>
                                    <p:anim calcmode="lin" valueType="num">
                                      <p:cBhvr>
                                        <p:cTn id="93" dur="500" fill="hold"/>
                                        <p:tgtEl>
                                          <p:spTgt spid="86"/>
                                        </p:tgtEl>
                                        <p:attrNameLst>
                                          <p:attrName>ppt_w</p:attrName>
                                        </p:attrNameLst>
                                      </p:cBhvr>
                                      <p:tavLst>
                                        <p:tav tm="0">
                                          <p:val>
                                            <p:fltVal val="0"/>
                                          </p:val>
                                        </p:tav>
                                        <p:tav tm="100000">
                                          <p:val>
                                            <p:strVal val="#ppt_w"/>
                                          </p:val>
                                        </p:tav>
                                      </p:tavLst>
                                    </p:anim>
                                    <p:anim calcmode="lin" valueType="num">
                                      <p:cBhvr>
                                        <p:cTn id="94" dur="500" fill="hold"/>
                                        <p:tgtEl>
                                          <p:spTgt spid="86"/>
                                        </p:tgtEl>
                                        <p:attrNameLst>
                                          <p:attrName>ppt_h</p:attrName>
                                        </p:attrNameLst>
                                      </p:cBhvr>
                                      <p:tavLst>
                                        <p:tav tm="0">
                                          <p:val>
                                            <p:fltVal val="0"/>
                                          </p:val>
                                        </p:tav>
                                        <p:tav tm="100000">
                                          <p:val>
                                            <p:strVal val="#ppt_h"/>
                                          </p:val>
                                        </p:tav>
                                      </p:tavLst>
                                    </p:anim>
                                    <p:animEffect transition="in" filter="fade">
                                      <p:cBhvr>
                                        <p:cTn id="95" dur="500"/>
                                        <p:tgtEl>
                                          <p:spTgt spid="86"/>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 calcmode="lin" valueType="num">
                                      <p:cBhvr>
                                        <p:cTn id="98" dur="500" fill="hold"/>
                                        <p:tgtEl>
                                          <p:spTgt spid="31"/>
                                        </p:tgtEl>
                                        <p:attrNameLst>
                                          <p:attrName>ppt_w</p:attrName>
                                        </p:attrNameLst>
                                      </p:cBhvr>
                                      <p:tavLst>
                                        <p:tav tm="0">
                                          <p:val>
                                            <p:fltVal val="0"/>
                                          </p:val>
                                        </p:tav>
                                        <p:tav tm="100000">
                                          <p:val>
                                            <p:strVal val="#ppt_w"/>
                                          </p:val>
                                        </p:tav>
                                      </p:tavLst>
                                    </p:anim>
                                    <p:anim calcmode="lin" valueType="num">
                                      <p:cBhvr>
                                        <p:cTn id="99" dur="500" fill="hold"/>
                                        <p:tgtEl>
                                          <p:spTgt spid="31"/>
                                        </p:tgtEl>
                                        <p:attrNameLst>
                                          <p:attrName>ppt_h</p:attrName>
                                        </p:attrNameLst>
                                      </p:cBhvr>
                                      <p:tavLst>
                                        <p:tav tm="0">
                                          <p:val>
                                            <p:fltVal val="0"/>
                                          </p:val>
                                        </p:tav>
                                        <p:tav tm="100000">
                                          <p:val>
                                            <p:strVal val="#ppt_h"/>
                                          </p:val>
                                        </p:tav>
                                      </p:tavLst>
                                    </p:anim>
                                    <p:animEffect transition="in" filter="fade">
                                      <p:cBhvr>
                                        <p:cTn id="100" dur="500"/>
                                        <p:tgtEl>
                                          <p:spTgt spid="31"/>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500" fill="hold"/>
                                        <p:tgtEl>
                                          <p:spTgt spid="28"/>
                                        </p:tgtEl>
                                        <p:attrNameLst>
                                          <p:attrName>ppt_w</p:attrName>
                                        </p:attrNameLst>
                                      </p:cBhvr>
                                      <p:tavLst>
                                        <p:tav tm="0">
                                          <p:val>
                                            <p:fltVal val="0"/>
                                          </p:val>
                                        </p:tav>
                                        <p:tav tm="100000">
                                          <p:val>
                                            <p:strVal val="#ppt_w"/>
                                          </p:val>
                                        </p:tav>
                                      </p:tavLst>
                                    </p:anim>
                                    <p:anim calcmode="lin" valueType="num">
                                      <p:cBhvr>
                                        <p:cTn id="104" dur="500" fill="hold"/>
                                        <p:tgtEl>
                                          <p:spTgt spid="28"/>
                                        </p:tgtEl>
                                        <p:attrNameLst>
                                          <p:attrName>ppt_h</p:attrName>
                                        </p:attrNameLst>
                                      </p:cBhvr>
                                      <p:tavLst>
                                        <p:tav tm="0">
                                          <p:val>
                                            <p:fltVal val="0"/>
                                          </p:val>
                                        </p:tav>
                                        <p:tav tm="100000">
                                          <p:val>
                                            <p:strVal val="#ppt_h"/>
                                          </p:val>
                                        </p:tav>
                                      </p:tavLst>
                                    </p:anim>
                                    <p:animEffect transition="in" filter="fade">
                                      <p:cBhvr>
                                        <p:cTn id="105" dur="500"/>
                                        <p:tgtEl>
                                          <p:spTgt spid="28"/>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 calcmode="lin" valueType="num">
                                      <p:cBhvr>
                                        <p:cTn id="108" dur="500" fill="hold"/>
                                        <p:tgtEl>
                                          <p:spTgt spid="32"/>
                                        </p:tgtEl>
                                        <p:attrNameLst>
                                          <p:attrName>ppt_w</p:attrName>
                                        </p:attrNameLst>
                                      </p:cBhvr>
                                      <p:tavLst>
                                        <p:tav tm="0">
                                          <p:val>
                                            <p:fltVal val="0"/>
                                          </p:val>
                                        </p:tav>
                                        <p:tav tm="100000">
                                          <p:val>
                                            <p:strVal val="#ppt_w"/>
                                          </p:val>
                                        </p:tav>
                                      </p:tavLst>
                                    </p:anim>
                                    <p:anim calcmode="lin" valueType="num">
                                      <p:cBhvr>
                                        <p:cTn id="109" dur="500" fill="hold"/>
                                        <p:tgtEl>
                                          <p:spTgt spid="32"/>
                                        </p:tgtEl>
                                        <p:attrNameLst>
                                          <p:attrName>ppt_h</p:attrName>
                                        </p:attrNameLst>
                                      </p:cBhvr>
                                      <p:tavLst>
                                        <p:tav tm="0">
                                          <p:val>
                                            <p:fltVal val="0"/>
                                          </p:val>
                                        </p:tav>
                                        <p:tav tm="100000">
                                          <p:val>
                                            <p:strVal val="#ppt_h"/>
                                          </p:val>
                                        </p:tav>
                                      </p:tavLst>
                                    </p:anim>
                                    <p:animEffect transition="in" filter="fade">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nodeType="clickEffect">
                                  <p:stCondLst>
                                    <p:cond delay="0"/>
                                  </p:stCondLst>
                                  <p:childTnLst>
                                    <p:set>
                                      <p:cBhvr>
                                        <p:cTn id="114" dur="1" fill="hold">
                                          <p:stCondLst>
                                            <p:cond delay="0"/>
                                          </p:stCondLst>
                                        </p:cTn>
                                        <p:tgtEl>
                                          <p:spTgt spid="13"/>
                                        </p:tgtEl>
                                        <p:attrNameLst>
                                          <p:attrName>style.visibility</p:attrName>
                                        </p:attrNameLst>
                                      </p:cBhvr>
                                      <p:to>
                                        <p:strVal val="visible"/>
                                      </p:to>
                                    </p:set>
                                    <p:anim calcmode="lin" valueType="num">
                                      <p:cBhvr>
                                        <p:cTn id="115" dur="500" fill="hold"/>
                                        <p:tgtEl>
                                          <p:spTgt spid="13"/>
                                        </p:tgtEl>
                                        <p:attrNameLst>
                                          <p:attrName>ppt_w</p:attrName>
                                        </p:attrNameLst>
                                      </p:cBhvr>
                                      <p:tavLst>
                                        <p:tav tm="0">
                                          <p:val>
                                            <p:fltVal val="0"/>
                                          </p:val>
                                        </p:tav>
                                        <p:tav tm="100000">
                                          <p:val>
                                            <p:strVal val="#ppt_w"/>
                                          </p:val>
                                        </p:tav>
                                      </p:tavLst>
                                    </p:anim>
                                    <p:anim calcmode="lin" valueType="num">
                                      <p:cBhvr>
                                        <p:cTn id="116" dur="500" fill="hold"/>
                                        <p:tgtEl>
                                          <p:spTgt spid="13"/>
                                        </p:tgtEl>
                                        <p:attrNameLst>
                                          <p:attrName>ppt_h</p:attrName>
                                        </p:attrNameLst>
                                      </p:cBhvr>
                                      <p:tavLst>
                                        <p:tav tm="0">
                                          <p:val>
                                            <p:fltVal val="0"/>
                                          </p:val>
                                        </p:tav>
                                        <p:tav tm="100000">
                                          <p:val>
                                            <p:strVal val="#ppt_h"/>
                                          </p:val>
                                        </p:tav>
                                      </p:tavLst>
                                    </p:anim>
                                    <p:animEffect transition="in" filter="fade">
                                      <p:cBhvr>
                                        <p:cTn id="117" dur="500"/>
                                        <p:tgtEl>
                                          <p:spTgt spid="13"/>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85"/>
                                        </p:tgtEl>
                                        <p:attrNameLst>
                                          <p:attrName>style.visibility</p:attrName>
                                        </p:attrNameLst>
                                      </p:cBhvr>
                                      <p:to>
                                        <p:strVal val="visible"/>
                                      </p:to>
                                    </p:set>
                                    <p:anim calcmode="lin" valueType="num">
                                      <p:cBhvr>
                                        <p:cTn id="120" dur="500" fill="hold"/>
                                        <p:tgtEl>
                                          <p:spTgt spid="85"/>
                                        </p:tgtEl>
                                        <p:attrNameLst>
                                          <p:attrName>ppt_w</p:attrName>
                                        </p:attrNameLst>
                                      </p:cBhvr>
                                      <p:tavLst>
                                        <p:tav tm="0">
                                          <p:val>
                                            <p:fltVal val="0"/>
                                          </p:val>
                                        </p:tav>
                                        <p:tav tm="100000">
                                          <p:val>
                                            <p:strVal val="#ppt_w"/>
                                          </p:val>
                                        </p:tav>
                                      </p:tavLst>
                                    </p:anim>
                                    <p:anim calcmode="lin" valueType="num">
                                      <p:cBhvr>
                                        <p:cTn id="121" dur="500" fill="hold"/>
                                        <p:tgtEl>
                                          <p:spTgt spid="85"/>
                                        </p:tgtEl>
                                        <p:attrNameLst>
                                          <p:attrName>ppt_h</p:attrName>
                                        </p:attrNameLst>
                                      </p:cBhvr>
                                      <p:tavLst>
                                        <p:tav tm="0">
                                          <p:val>
                                            <p:fltVal val="0"/>
                                          </p:val>
                                        </p:tav>
                                        <p:tav tm="100000">
                                          <p:val>
                                            <p:strVal val="#ppt_h"/>
                                          </p:val>
                                        </p:tav>
                                      </p:tavLst>
                                    </p:anim>
                                    <p:animEffect transition="in" filter="fade">
                                      <p:cBhvr>
                                        <p:cTn id="122" dur="500"/>
                                        <p:tgtEl>
                                          <p:spTgt spid="85"/>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26"/>
                                        </p:tgtEl>
                                        <p:attrNameLst>
                                          <p:attrName>style.visibility</p:attrName>
                                        </p:attrNameLst>
                                      </p:cBhvr>
                                      <p:to>
                                        <p:strVal val="visible"/>
                                      </p:to>
                                    </p:set>
                                    <p:anim calcmode="lin" valueType="num">
                                      <p:cBhvr>
                                        <p:cTn id="125" dur="500" fill="hold"/>
                                        <p:tgtEl>
                                          <p:spTgt spid="26"/>
                                        </p:tgtEl>
                                        <p:attrNameLst>
                                          <p:attrName>ppt_w</p:attrName>
                                        </p:attrNameLst>
                                      </p:cBhvr>
                                      <p:tavLst>
                                        <p:tav tm="0">
                                          <p:val>
                                            <p:fltVal val="0"/>
                                          </p:val>
                                        </p:tav>
                                        <p:tav tm="100000">
                                          <p:val>
                                            <p:strVal val="#ppt_w"/>
                                          </p:val>
                                        </p:tav>
                                      </p:tavLst>
                                    </p:anim>
                                    <p:anim calcmode="lin" valueType="num">
                                      <p:cBhvr>
                                        <p:cTn id="126" dur="500" fill="hold"/>
                                        <p:tgtEl>
                                          <p:spTgt spid="26"/>
                                        </p:tgtEl>
                                        <p:attrNameLst>
                                          <p:attrName>ppt_h</p:attrName>
                                        </p:attrNameLst>
                                      </p:cBhvr>
                                      <p:tavLst>
                                        <p:tav tm="0">
                                          <p:val>
                                            <p:fltVal val="0"/>
                                          </p:val>
                                        </p:tav>
                                        <p:tav tm="100000">
                                          <p:val>
                                            <p:strVal val="#ppt_h"/>
                                          </p:val>
                                        </p:tav>
                                      </p:tavLst>
                                    </p:anim>
                                    <p:animEffect transition="in" filter="fade">
                                      <p:cBhvr>
                                        <p:cTn id="127" dur="500"/>
                                        <p:tgtEl>
                                          <p:spTgt spid="26"/>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36"/>
                                        </p:tgtEl>
                                        <p:attrNameLst>
                                          <p:attrName>style.visibility</p:attrName>
                                        </p:attrNameLst>
                                      </p:cBhvr>
                                      <p:to>
                                        <p:strVal val="visible"/>
                                      </p:to>
                                    </p:set>
                                    <p:anim calcmode="lin" valueType="num">
                                      <p:cBhvr>
                                        <p:cTn id="130" dur="500" fill="hold"/>
                                        <p:tgtEl>
                                          <p:spTgt spid="36"/>
                                        </p:tgtEl>
                                        <p:attrNameLst>
                                          <p:attrName>ppt_w</p:attrName>
                                        </p:attrNameLst>
                                      </p:cBhvr>
                                      <p:tavLst>
                                        <p:tav tm="0">
                                          <p:val>
                                            <p:fltVal val="0"/>
                                          </p:val>
                                        </p:tav>
                                        <p:tav tm="100000">
                                          <p:val>
                                            <p:strVal val="#ppt_w"/>
                                          </p:val>
                                        </p:tav>
                                      </p:tavLst>
                                    </p:anim>
                                    <p:anim calcmode="lin" valueType="num">
                                      <p:cBhvr>
                                        <p:cTn id="131" dur="500" fill="hold"/>
                                        <p:tgtEl>
                                          <p:spTgt spid="36"/>
                                        </p:tgtEl>
                                        <p:attrNameLst>
                                          <p:attrName>ppt_h</p:attrName>
                                        </p:attrNameLst>
                                      </p:cBhvr>
                                      <p:tavLst>
                                        <p:tav tm="0">
                                          <p:val>
                                            <p:fltVal val="0"/>
                                          </p:val>
                                        </p:tav>
                                        <p:tav tm="100000">
                                          <p:val>
                                            <p:strVal val="#ppt_h"/>
                                          </p:val>
                                        </p:tav>
                                      </p:tavLst>
                                    </p:anim>
                                    <p:animEffect transition="in" filter="fade">
                                      <p:cBhvr>
                                        <p:cTn id="132" dur="500"/>
                                        <p:tgtEl>
                                          <p:spTgt spid="36"/>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71"/>
                                        </p:tgtEl>
                                        <p:attrNameLst>
                                          <p:attrName>style.visibility</p:attrName>
                                        </p:attrNameLst>
                                      </p:cBhvr>
                                      <p:to>
                                        <p:strVal val="visible"/>
                                      </p:to>
                                    </p:set>
                                    <p:anim calcmode="lin" valueType="num">
                                      <p:cBhvr>
                                        <p:cTn id="135" dur="500" fill="hold"/>
                                        <p:tgtEl>
                                          <p:spTgt spid="71"/>
                                        </p:tgtEl>
                                        <p:attrNameLst>
                                          <p:attrName>ppt_w</p:attrName>
                                        </p:attrNameLst>
                                      </p:cBhvr>
                                      <p:tavLst>
                                        <p:tav tm="0">
                                          <p:val>
                                            <p:fltVal val="0"/>
                                          </p:val>
                                        </p:tav>
                                        <p:tav tm="100000">
                                          <p:val>
                                            <p:strVal val="#ppt_w"/>
                                          </p:val>
                                        </p:tav>
                                      </p:tavLst>
                                    </p:anim>
                                    <p:anim calcmode="lin" valueType="num">
                                      <p:cBhvr>
                                        <p:cTn id="136" dur="500" fill="hold"/>
                                        <p:tgtEl>
                                          <p:spTgt spid="71"/>
                                        </p:tgtEl>
                                        <p:attrNameLst>
                                          <p:attrName>ppt_h</p:attrName>
                                        </p:attrNameLst>
                                      </p:cBhvr>
                                      <p:tavLst>
                                        <p:tav tm="0">
                                          <p:val>
                                            <p:fltVal val="0"/>
                                          </p:val>
                                        </p:tav>
                                        <p:tav tm="100000">
                                          <p:val>
                                            <p:strVal val="#ppt_h"/>
                                          </p:val>
                                        </p:tav>
                                      </p:tavLst>
                                    </p:anim>
                                    <p:animEffect transition="in" filter="fade">
                                      <p:cBhvr>
                                        <p:cTn id="137" dur="500"/>
                                        <p:tgtEl>
                                          <p:spTgt spid="71"/>
                                        </p:tgtEl>
                                      </p:cBhvr>
                                    </p:animEffect>
                                  </p:childTnLst>
                                </p:cTn>
                              </p:par>
                            </p:childTnLst>
                          </p:cTn>
                        </p:par>
                      </p:childTnLst>
                    </p:cTn>
                  </p:par>
                  <p:par>
                    <p:cTn id="138" fill="hold">
                      <p:stCondLst>
                        <p:cond delay="indefinite"/>
                      </p:stCondLst>
                      <p:childTnLst>
                        <p:par>
                          <p:cTn id="139" fill="hold">
                            <p:stCondLst>
                              <p:cond delay="0"/>
                            </p:stCondLst>
                            <p:childTnLst>
                              <p:par>
                                <p:cTn id="140" presetID="53" presetClass="entr" presetSubtype="16" fill="hold" nodeType="clickEffect">
                                  <p:stCondLst>
                                    <p:cond delay="0"/>
                                  </p:stCondLst>
                                  <p:childTnLst>
                                    <p:set>
                                      <p:cBhvr>
                                        <p:cTn id="141" dur="1" fill="hold">
                                          <p:stCondLst>
                                            <p:cond delay="0"/>
                                          </p:stCondLst>
                                        </p:cTn>
                                        <p:tgtEl>
                                          <p:spTgt spid="12"/>
                                        </p:tgtEl>
                                        <p:attrNameLst>
                                          <p:attrName>style.visibility</p:attrName>
                                        </p:attrNameLst>
                                      </p:cBhvr>
                                      <p:to>
                                        <p:strVal val="visible"/>
                                      </p:to>
                                    </p:set>
                                    <p:anim calcmode="lin" valueType="num">
                                      <p:cBhvr>
                                        <p:cTn id="142" dur="500" fill="hold"/>
                                        <p:tgtEl>
                                          <p:spTgt spid="12"/>
                                        </p:tgtEl>
                                        <p:attrNameLst>
                                          <p:attrName>ppt_w</p:attrName>
                                        </p:attrNameLst>
                                      </p:cBhvr>
                                      <p:tavLst>
                                        <p:tav tm="0">
                                          <p:val>
                                            <p:fltVal val="0"/>
                                          </p:val>
                                        </p:tav>
                                        <p:tav tm="100000">
                                          <p:val>
                                            <p:strVal val="#ppt_w"/>
                                          </p:val>
                                        </p:tav>
                                      </p:tavLst>
                                    </p:anim>
                                    <p:anim calcmode="lin" valueType="num">
                                      <p:cBhvr>
                                        <p:cTn id="143" dur="500" fill="hold"/>
                                        <p:tgtEl>
                                          <p:spTgt spid="12"/>
                                        </p:tgtEl>
                                        <p:attrNameLst>
                                          <p:attrName>ppt_h</p:attrName>
                                        </p:attrNameLst>
                                      </p:cBhvr>
                                      <p:tavLst>
                                        <p:tav tm="0">
                                          <p:val>
                                            <p:fltVal val="0"/>
                                          </p:val>
                                        </p:tav>
                                        <p:tav tm="100000">
                                          <p:val>
                                            <p:strVal val="#ppt_h"/>
                                          </p:val>
                                        </p:tav>
                                      </p:tavLst>
                                    </p:anim>
                                    <p:animEffect transition="in" filter="fade">
                                      <p:cBhvr>
                                        <p:cTn id="144" dur="500"/>
                                        <p:tgtEl>
                                          <p:spTgt spid="12"/>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89"/>
                                        </p:tgtEl>
                                        <p:attrNameLst>
                                          <p:attrName>style.visibility</p:attrName>
                                        </p:attrNameLst>
                                      </p:cBhvr>
                                      <p:to>
                                        <p:strVal val="visible"/>
                                      </p:to>
                                    </p:set>
                                    <p:anim calcmode="lin" valueType="num">
                                      <p:cBhvr>
                                        <p:cTn id="147" dur="500" fill="hold"/>
                                        <p:tgtEl>
                                          <p:spTgt spid="89"/>
                                        </p:tgtEl>
                                        <p:attrNameLst>
                                          <p:attrName>ppt_w</p:attrName>
                                        </p:attrNameLst>
                                      </p:cBhvr>
                                      <p:tavLst>
                                        <p:tav tm="0">
                                          <p:val>
                                            <p:fltVal val="0"/>
                                          </p:val>
                                        </p:tav>
                                        <p:tav tm="100000">
                                          <p:val>
                                            <p:strVal val="#ppt_w"/>
                                          </p:val>
                                        </p:tav>
                                      </p:tavLst>
                                    </p:anim>
                                    <p:anim calcmode="lin" valueType="num">
                                      <p:cBhvr>
                                        <p:cTn id="148" dur="500" fill="hold"/>
                                        <p:tgtEl>
                                          <p:spTgt spid="89"/>
                                        </p:tgtEl>
                                        <p:attrNameLst>
                                          <p:attrName>ppt_h</p:attrName>
                                        </p:attrNameLst>
                                      </p:cBhvr>
                                      <p:tavLst>
                                        <p:tav tm="0">
                                          <p:val>
                                            <p:fltVal val="0"/>
                                          </p:val>
                                        </p:tav>
                                        <p:tav tm="100000">
                                          <p:val>
                                            <p:strVal val="#ppt_h"/>
                                          </p:val>
                                        </p:tav>
                                      </p:tavLst>
                                    </p:anim>
                                    <p:animEffect transition="in" filter="fade">
                                      <p:cBhvr>
                                        <p:cTn id="149" dur="500"/>
                                        <p:tgtEl>
                                          <p:spTgt spid="89"/>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25"/>
                                        </p:tgtEl>
                                        <p:attrNameLst>
                                          <p:attrName>style.visibility</p:attrName>
                                        </p:attrNameLst>
                                      </p:cBhvr>
                                      <p:to>
                                        <p:strVal val="visible"/>
                                      </p:to>
                                    </p:set>
                                    <p:anim calcmode="lin" valueType="num">
                                      <p:cBhvr>
                                        <p:cTn id="152" dur="500" fill="hold"/>
                                        <p:tgtEl>
                                          <p:spTgt spid="25"/>
                                        </p:tgtEl>
                                        <p:attrNameLst>
                                          <p:attrName>ppt_w</p:attrName>
                                        </p:attrNameLst>
                                      </p:cBhvr>
                                      <p:tavLst>
                                        <p:tav tm="0">
                                          <p:val>
                                            <p:fltVal val="0"/>
                                          </p:val>
                                        </p:tav>
                                        <p:tav tm="100000">
                                          <p:val>
                                            <p:strVal val="#ppt_w"/>
                                          </p:val>
                                        </p:tav>
                                      </p:tavLst>
                                    </p:anim>
                                    <p:anim calcmode="lin" valueType="num">
                                      <p:cBhvr>
                                        <p:cTn id="153" dur="500" fill="hold"/>
                                        <p:tgtEl>
                                          <p:spTgt spid="25"/>
                                        </p:tgtEl>
                                        <p:attrNameLst>
                                          <p:attrName>ppt_h</p:attrName>
                                        </p:attrNameLst>
                                      </p:cBhvr>
                                      <p:tavLst>
                                        <p:tav tm="0">
                                          <p:val>
                                            <p:fltVal val="0"/>
                                          </p:val>
                                        </p:tav>
                                        <p:tav tm="100000">
                                          <p:val>
                                            <p:strVal val="#ppt_h"/>
                                          </p:val>
                                        </p:tav>
                                      </p:tavLst>
                                    </p:anim>
                                    <p:animEffect transition="in" filter="fade">
                                      <p:cBhvr>
                                        <p:cTn id="154" dur="500"/>
                                        <p:tgtEl>
                                          <p:spTgt spid="25"/>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38"/>
                                        </p:tgtEl>
                                        <p:attrNameLst>
                                          <p:attrName>style.visibility</p:attrName>
                                        </p:attrNameLst>
                                      </p:cBhvr>
                                      <p:to>
                                        <p:strVal val="visible"/>
                                      </p:to>
                                    </p:set>
                                    <p:anim calcmode="lin" valueType="num">
                                      <p:cBhvr>
                                        <p:cTn id="162" dur="500" fill="hold"/>
                                        <p:tgtEl>
                                          <p:spTgt spid="38"/>
                                        </p:tgtEl>
                                        <p:attrNameLst>
                                          <p:attrName>ppt_w</p:attrName>
                                        </p:attrNameLst>
                                      </p:cBhvr>
                                      <p:tavLst>
                                        <p:tav tm="0">
                                          <p:val>
                                            <p:fltVal val="0"/>
                                          </p:val>
                                        </p:tav>
                                        <p:tav tm="100000">
                                          <p:val>
                                            <p:strVal val="#ppt_w"/>
                                          </p:val>
                                        </p:tav>
                                      </p:tavLst>
                                    </p:anim>
                                    <p:anim calcmode="lin" valueType="num">
                                      <p:cBhvr>
                                        <p:cTn id="163" dur="500" fill="hold"/>
                                        <p:tgtEl>
                                          <p:spTgt spid="38"/>
                                        </p:tgtEl>
                                        <p:attrNameLst>
                                          <p:attrName>ppt_h</p:attrName>
                                        </p:attrNameLst>
                                      </p:cBhvr>
                                      <p:tavLst>
                                        <p:tav tm="0">
                                          <p:val>
                                            <p:fltVal val="0"/>
                                          </p:val>
                                        </p:tav>
                                        <p:tav tm="100000">
                                          <p:val>
                                            <p:strVal val="#ppt_h"/>
                                          </p:val>
                                        </p:tav>
                                      </p:tavLst>
                                    </p:anim>
                                    <p:animEffect transition="in" filter="fade">
                                      <p:cBhvr>
                                        <p:cTn id="164" dur="500"/>
                                        <p:tgtEl>
                                          <p:spTgt spid="38"/>
                                        </p:tgtEl>
                                      </p:cBhvr>
                                    </p:animEffect>
                                  </p:childTnLst>
                                </p:cTn>
                              </p:par>
                            </p:childTnLst>
                          </p:cTn>
                        </p:par>
                      </p:childTnLst>
                    </p:cTn>
                  </p:par>
                  <p:par>
                    <p:cTn id="165" fill="hold">
                      <p:stCondLst>
                        <p:cond delay="indefinite"/>
                      </p:stCondLst>
                      <p:childTnLst>
                        <p:par>
                          <p:cTn id="166" fill="hold">
                            <p:stCondLst>
                              <p:cond delay="0"/>
                            </p:stCondLst>
                            <p:childTnLst>
                              <p:par>
                                <p:cTn id="167" presetID="53" presetClass="entr" presetSubtype="16" fill="hold" grpId="0" nodeType="clickEffect">
                                  <p:stCondLst>
                                    <p:cond delay="0"/>
                                  </p:stCondLst>
                                  <p:childTnLst>
                                    <p:set>
                                      <p:cBhvr>
                                        <p:cTn id="168" dur="1" fill="hold">
                                          <p:stCondLst>
                                            <p:cond delay="0"/>
                                          </p:stCondLst>
                                        </p:cTn>
                                        <p:tgtEl>
                                          <p:spTgt spid="20"/>
                                        </p:tgtEl>
                                        <p:attrNameLst>
                                          <p:attrName>style.visibility</p:attrName>
                                        </p:attrNameLst>
                                      </p:cBhvr>
                                      <p:to>
                                        <p:strVal val="visible"/>
                                      </p:to>
                                    </p:set>
                                    <p:anim calcmode="lin" valueType="num">
                                      <p:cBhvr>
                                        <p:cTn id="169" dur="500" fill="hold"/>
                                        <p:tgtEl>
                                          <p:spTgt spid="20"/>
                                        </p:tgtEl>
                                        <p:attrNameLst>
                                          <p:attrName>ppt_w</p:attrName>
                                        </p:attrNameLst>
                                      </p:cBhvr>
                                      <p:tavLst>
                                        <p:tav tm="0">
                                          <p:val>
                                            <p:fltVal val="0"/>
                                          </p:val>
                                        </p:tav>
                                        <p:tav tm="100000">
                                          <p:val>
                                            <p:strVal val="#ppt_w"/>
                                          </p:val>
                                        </p:tav>
                                      </p:tavLst>
                                    </p:anim>
                                    <p:anim calcmode="lin" valueType="num">
                                      <p:cBhvr>
                                        <p:cTn id="170" dur="500" fill="hold"/>
                                        <p:tgtEl>
                                          <p:spTgt spid="20"/>
                                        </p:tgtEl>
                                        <p:attrNameLst>
                                          <p:attrName>ppt_h</p:attrName>
                                        </p:attrNameLst>
                                      </p:cBhvr>
                                      <p:tavLst>
                                        <p:tav tm="0">
                                          <p:val>
                                            <p:fltVal val="0"/>
                                          </p:val>
                                        </p:tav>
                                        <p:tav tm="100000">
                                          <p:val>
                                            <p:strVal val="#ppt_h"/>
                                          </p:val>
                                        </p:tav>
                                      </p:tavLst>
                                    </p:anim>
                                    <p:animEffect transition="in" filter="fade">
                                      <p:cBhvr>
                                        <p:cTn id="171" dur="500"/>
                                        <p:tgtEl>
                                          <p:spTgt spid="20"/>
                                        </p:tgtEl>
                                      </p:cBhvr>
                                    </p:animEffect>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21"/>
                                        </p:tgtEl>
                                        <p:attrNameLst>
                                          <p:attrName>style.visibility</p:attrName>
                                        </p:attrNameLst>
                                      </p:cBhvr>
                                      <p:to>
                                        <p:strVal val="visible"/>
                                      </p:to>
                                    </p:set>
                                    <p:anim calcmode="lin" valueType="num">
                                      <p:cBhvr additive="base">
                                        <p:cTn id="176" dur="500" fill="hold"/>
                                        <p:tgtEl>
                                          <p:spTgt spid="21"/>
                                        </p:tgtEl>
                                        <p:attrNameLst>
                                          <p:attrName>ppt_x</p:attrName>
                                        </p:attrNameLst>
                                      </p:cBhvr>
                                      <p:tavLst>
                                        <p:tav tm="0">
                                          <p:val>
                                            <p:strVal val="#ppt_x"/>
                                          </p:val>
                                        </p:tav>
                                        <p:tav tm="100000">
                                          <p:val>
                                            <p:strVal val="#ppt_x"/>
                                          </p:val>
                                        </p:tav>
                                      </p:tavLst>
                                    </p:anim>
                                    <p:anim calcmode="lin" valueType="num">
                                      <p:cBhvr additive="base">
                                        <p:cTn id="177" dur="500" fill="hold"/>
                                        <p:tgtEl>
                                          <p:spTgt spid="21"/>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9"/>
                                        </p:tgtEl>
                                        <p:attrNameLst>
                                          <p:attrName>style.visibility</p:attrName>
                                        </p:attrNameLst>
                                      </p:cBhvr>
                                      <p:to>
                                        <p:strVal val="visible"/>
                                      </p:to>
                                    </p:set>
                                    <p:anim calcmode="lin" valueType="num">
                                      <p:cBhvr additive="base">
                                        <p:cTn id="180" dur="500" fill="hold"/>
                                        <p:tgtEl>
                                          <p:spTgt spid="9"/>
                                        </p:tgtEl>
                                        <p:attrNameLst>
                                          <p:attrName>ppt_x</p:attrName>
                                        </p:attrNameLst>
                                      </p:cBhvr>
                                      <p:tavLst>
                                        <p:tav tm="0">
                                          <p:val>
                                            <p:strVal val="#ppt_x"/>
                                          </p:val>
                                        </p:tav>
                                        <p:tav tm="100000">
                                          <p:val>
                                            <p:strVal val="#ppt_x"/>
                                          </p:val>
                                        </p:tav>
                                      </p:tavLst>
                                    </p:anim>
                                    <p:anim calcmode="lin" valueType="num">
                                      <p:cBhvr additive="base">
                                        <p:cTn id="18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grpId="0" nodeType="clickEffect">
                                  <p:stCondLst>
                                    <p:cond delay="0"/>
                                  </p:stCondLst>
                                  <p:childTnLst>
                                    <p:set>
                                      <p:cBhvr>
                                        <p:cTn id="185" dur="1" fill="hold">
                                          <p:stCondLst>
                                            <p:cond delay="0"/>
                                          </p:stCondLst>
                                        </p:cTn>
                                        <p:tgtEl>
                                          <p:spTgt spid="18"/>
                                        </p:tgtEl>
                                        <p:attrNameLst>
                                          <p:attrName>style.visibility</p:attrName>
                                        </p:attrNameLst>
                                      </p:cBhvr>
                                      <p:to>
                                        <p:strVal val="visible"/>
                                      </p:to>
                                    </p:set>
                                    <p:anim calcmode="lin" valueType="num">
                                      <p:cBhvr>
                                        <p:cTn id="186" dur="500" fill="hold"/>
                                        <p:tgtEl>
                                          <p:spTgt spid="18"/>
                                        </p:tgtEl>
                                        <p:attrNameLst>
                                          <p:attrName>ppt_w</p:attrName>
                                        </p:attrNameLst>
                                      </p:cBhvr>
                                      <p:tavLst>
                                        <p:tav tm="0">
                                          <p:val>
                                            <p:fltVal val="0"/>
                                          </p:val>
                                        </p:tav>
                                        <p:tav tm="100000">
                                          <p:val>
                                            <p:strVal val="#ppt_w"/>
                                          </p:val>
                                        </p:tav>
                                      </p:tavLst>
                                    </p:anim>
                                    <p:anim calcmode="lin" valueType="num">
                                      <p:cBhvr>
                                        <p:cTn id="187" dur="500" fill="hold"/>
                                        <p:tgtEl>
                                          <p:spTgt spid="18"/>
                                        </p:tgtEl>
                                        <p:attrNameLst>
                                          <p:attrName>ppt_h</p:attrName>
                                        </p:attrNameLst>
                                      </p:cBhvr>
                                      <p:tavLst>
                                        <p:tav tm="0">
                                          <p:val>
                                            <p:fltVal val="0"/>
                                          </p:val>
                                        </p:tav>
                                        <p:tav tm="100000">
                                          <p:val>
                                            <p:strVal val="#ppt_h"/>
                                          </p:val>
                                        </p:tav>
                                      </p:tavLst>
                                    </p:anim>
                                    <p:animEffect transition="in" filter="fade">
                                      <p:cBhvr>
                                        <p:cTn id="18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1" grpId="0"/>
      <p:bldP spid="32" grpId="0"/>
      <p:bldP spid="34" grpId="0"/>
      <p:bldP spid="36" grpId="0"/>
      <p:bldP spid="37" grpId="0"/>
      <p:bldP spid="38" grpId="0"/>
      <p:bldP spid="41" grpId="0"/>
      <p:bldP spid="42" grpId="0"/>
      <p:bldP spid="44" grpId="0"/>
      <p:bldP spid="45" grpId="0"/>
      <p:bldP spid="70" grpId="0"/>
      <p:bldP spid="71" grpId="0"/>
      <p:bldP spid="84" grpId="0"/>
      <p:bldP spid="85" grpId="0"/>
      <p:bldP spid="86" grpId="0"/>
      <p:bldP spid="87" grpId="0"/>
      <p:bldP spid="88" grpId="0"/>
      <p:bldP spid="89" grpId="0"/>
      <p:bldP spid="9" grpId="0" animBg="1"/>
      <p:bldP spid="18"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692404" y="1270956"/>
            <a:ext cx="12984480" cy="36576"/>
          </a:xfrm>
          <a:prstGeom prst="rect">
            <a:avLst/>
          </a:prstGeom>
        </p:spPr>
      </p:pic>
      <p:sp>
        <p:nvSpPr>
          <p:cNvPr id="5" name="Text 0"/>
          <p:cNvSpPr/>
          <p:nvPr/>
        </p:nvSpPr>
        <p:spPr>
          <a:xfrm>
            <a:off x="832104" y="53126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 1"/>
          <p:cNvSpPr/>
          <p:nvPr/>
        </p:nvSpPr>
        <p:spPr>
          <a:xfrm>
            <a:off x="832104" y="3456432"/>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7" name="Text 2"/>
          <p:cNvSpPr/>
          <p:nvPr/>
        </p:nvSpPr>
        <p:spPr>
          <a:xfrm>
            <a:off x="832104" y="2834640"/>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9" name="Text 4"/>
          <p:cNvSpPr/>
          <p:nvPr/>
        </p:nvSpPr>
        <p:spPr>
          <a:xfrm>
            <a:off x="832104" y="470001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0" name="Text 5"/>
          <p:cNvSpPr/>
          <p:nvPr/>
        </p:nvSpPr>
        <p:spPr>
          <a:xfrm>
            <a:off x="832104" y="407822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1" name="Text 6"/>
          <p:cNvSpPr/>
          <p:nvPr/>
        </p:nvSpPr>
        <p:spPr>
          <a:xfrm>
            <a:off x="832104" y="923544"/>
            <a:ext cx="12984480" cy="1655064"/>
          </a:xfrm>
          <a:prstGeom prst="rect">
            <a:avLst/>
          </a:prstGeom>
          <a:noFill/>
          <a:ln/>
        </p:spPr>
        <p:txBody>
          <a:bodyPr wrap="none" lIns="0" tIns="0" rIns="0" bIns="0" rtlCol="0" anchor="ctr"/>
          <a:lstStyle/>
          <a:p>
            <a:pPr marL="0" indent="0" algn="l">
              <a:lnSpc>
                <a:spcPts val="13000"/>
              </a:lnSpc>
              <a:buNone/>
            </a:pPr>
            <a:endParaRPr lang="en-US" sz="9290" dirty="0"/>
          </a:p>
        </p:txBody>
      </p:sp>
      <p:sp>
        <p:nvSpPr>
          <p:cNvPr id="12" name="TextBox 11">
            <a:extLst>
              <a:ext uri="{FF2B5EF4-FFF2-40B4-BE49-F238E27FC236}">
                <a16:creationId xmlns:a16="http://schemas.microsoft.com/office/drawing/2014/main" id="{DF2CA1CD-3629-B96D-89F4-D897A3E8160E}"/>
              </a:ext>
            </a:extLst>
          </p:cNvPr>
          <p:cNvSpPr txBox="1"/>
          <p:nvPr/>
        </p:nvSpPr>
        <p:spPr>
          <a:xfrm>
            <a:off x="482600" y="-191595"/>
            <a:ext cx="11023600" cy="1569660"/>
          </a:xfrm>
          <a:prstGeom prst="rect">
            <a:avLst/>
          </a:prstGeom>
          <a:noFill/>
        </p:spPr>
        <p:txBody>
          <a:bodyPr wrap="square" rtlCol="0">
            <a:spAutoFit/>
          </a:bodyPr>
          <a:lstStyle/>
          <a:p>
            <a:r>
              <a:rPr lang="en-US" sz="9450" b="1" dirty="0">
                <a:solidFill>
                  <a:srgbClr val="011C2A"/>
                </a:solidFill>
                <a:ea typeface="思源黑体-思源黑体-Bold" pitchFamily="34" charset="-122"/>
                <a:cs typeface="思源黑体-思源黑体-Bold" pitchFamily="34" charset="-120"/>
              </a:rPr>
              <a:t>04 </a:t>
            </a:r>
            <a:r>
              <a:rPr lang="en-US" sz="5400" b="1" dirty="0">
                <a:solidFill>
                  <a:srgbClr val="011C2A"/>
                </a:solidFill>
                <a:ea typeface="思源黑体-思源黑体-Bold" pitchFamily="34" charset="-122"/>
                <a:cs typeface="思源黑体-思源黑体-Bold" pitchFamily="34" charset="-120"/>
              </a:rPr>
              <a:t>Data Schema used in Project</a:t>
            </a:r>
            <a:endParaRPr lang="en-IN" b="1" dirty="0"/>
          </a:p>
        </p:txBody>
      </p:sp>
      <p:sp>
        <p:nvSpPr>
          <p:cNvPr id="54" name="TextBox 53">
            <a:extLst>
              <a:ext uri="{FF2B5EF4-FFF2-40B4-BE49-F238E27FC236}">
                <a16:creationId xmlns:a16="http://schemas.microsoft.com/office/drawing/2014/main" id="{C1E7AA98-9DBA-0959-B4E0-F6ACFC1DB878}"/>
              </a:ext>
            </a:extLst>
          </p:cNvPr>
          <p:cNvSpPr txBox="1"/>
          <p:nvPr/>
        </p:nvSpPr>
        <p:spPr>
          <a:xfrm>
            <a:off x="1128848" y="3659630"/>
            <a:ext cx="64" cy="276999"/>
          </a:xfrm>
          <a:prstGeom prst="rect">
            <a:avLst/>
          </a:prstGeom>
          <a:noFill/>
          <a:ln>
            <a:noFill/>
          </a:ln>
        </p:spPr>
        <p:txBody>
          <a:bodyPr wrap="none" lIns="0" tIns="0" rIns="0" bIns="0" anchor="t">
            <a:spAutoFit/>
          </a:bodyPr>
          <a:lstStyle/>
          <a:p>
            <a:pPr algn="ctr"/>
            <a:endParaRPr sz="1800" b="1" dirty="0">
              <a:solidFill>
                <a:srgbClr val="92BD39"/>
              </a:solidFill>
            </a:endParaRPr>
          </a:p>
        </p:txBody>
      </p:sp>
      <p:sp>
        <p:nvSpPr>
          <p:cNvPr id="60" name="TextBox 59">
            <a:extLst>
              <a:ext uri="{FF2B5EF4-FFF2-40B4-BE49-F238E27FC236}">
                <a16:creationId xmlns:a16="http://schemas.microsoft.com/office/drawing/2014/main" id="{F2023C5F-B289-4274-9AAA-20F8B713EF25}"/>
              </a:ext>
            </a:extLst>
          </p:cNvPr>
          <p:cNvSpPr txBox="1"/>
          <p:nvPr/>
        </p:nvSpPr>
        <p:spPr>
          <a:xfrm>
            <a:off x="1137965" y="5015094"/>
            <a:ext cx="64" cy="276999"/>
          </a:xfrm>
          <a:prstGeom prst="rect">
            <a:avLst/>
          </a:prstGeom>
          <a:noFill/>
          <a:ln>
            <a:noFill/>
          </a:ln>
        </p:spPr>
        <p:txBody>
          <a:bodyPr wrap="none" lIns="0" tIns="0" rIns="0" bIns="0" anchor="t">
            <a:spAutoFit/>
          </a:bodyPr>
          <a:lstStyle/>
          <a:p>
            <a:pPr algn="ctr"/>
            <a:endParaRPr sz="1800" b="1" dirty="0">
              <a:solidFill>
                <a:srgbClr val="DE8431"/>
              </a:solidFill>
            </a:endParaRPr>
          </a:p>
        </p:txBody>
      </p:sp>
      <p:sp>
        <p:nvSpPr>
          <p:cNvPr id="135" name="Rounded Rectangle 72">
            <a:extLst>
              <a:ext uri="{FF2B5EF4-FFF2-40B4-BE49-F238E27FC236}">
                <a16:creationId xmlns:a16="http://schemas.microsoft.com/office/drawing/2014/main" id="{E7BEBC68-EC78-E04D-1D55-D9B1208E6739}"/>
              </a:ext>
            </a:extLst>
          </p:cNvPr>
          <p:cNvSpPr/>
          <p:nvPr/>
        </p:nvSpPr>
        <p:spPr>
          <a:xfrm>
            <a:off x="1353279" y="7014747"/>
            <a:ext cx="656201" cy="546485"/>
          </a:xfrm>
          <a:custGeom>
            <a:avLst/>
            <a:gdLst/>
            <a:ahLst/>
            <a:cxnLst/>
            <a:rect l="0" t="0" r="0" b="0"/>
            <a:pathLst>
              <a:path w="251117" h="124382">
                <a:moveTo>
                  <a:pt x="41244" y="10751"/>
                </a:moveTo>
                <a:cubicBezTo>
                  <a:pt x="41244" y="4807"/>
                  <a:pt x="46094" y="0"/>
                  <a:pt x="52070" y="0"/>
                </a:cubicBezTo>
                <a:lnTo>
                  <a:pt x="169891" y="0"/>
                </a:lnTo>
                <a:cubicBezTo>
                  <a:pt x="178562" y="0"/>
                  <a:pt x="186130" y="6888"/>
                  <a:pt x="186130" y="14752"/>
                </a:cubicBezTo>
                <a:lnTo>
                  <a:pt x="186130" y="65061"/>
                </a:lnTo>
                <a:cubicBezTo>
                  <a:pt x="172794" y="66605"/>
                  <a:pt x="161267" y="75080"/>
                  <a:pt x="155817" y="87349"/>
                </a:cubicBezTo>
                <a:cubicBezTo>
                  <a:pt x="148144" y="70033"/>
                  <a:pt x="128868" y="61037"/>
                  <a:pt x="110668" y="66277"/>
                </a:cubicBezTo>
                <a:cubicBezTo>
                  <a:pt x="92467" y="71517"/>
                  <a:pt x="80926" y="89385"/>
                  <a:pt x="83634" y="108131"/>
                </a:cubicBezTo>
                <a:lnTo>
                  <a:pt x="66122" y="108131"/>
                </a:lnTo>
                <a:cubicBezTo>
                  <a:pt x="65832" y="108132"/>
                  <a:pt x="65541" y="108121"/>
                  <a:pt x="65252" y="108099"/>
                </a:cubicBezTo>
                <a:cubicBezTo>
                  <a:pt x="64962" y="108121"/>
                  <a:pt x="64672" y="108132"/>
                  <a:pt x="64381" y="108131"/>
                </a:cubicBezTo>
                <a:lnTo>
                  <a:pt x="10825" y="108131"/>
                </a:lnTo>
                <a:cubicBezTo>
                  <a:pt x="4846" y="108131"/>
                  <a:pt x="0" y="103284"/>
                  <a:pt x="0" y="97305"/>
                </a:cubicBezTo>
                <a:cubicBezTo>
                  <a:pt x="0" y="91326"/>
                  <a:pt x="4846" y="86479"/>
                  <a:pt x="10825" y="86479"/>
                </a:cubicBezTo>
                <a:lnTo>
                  <a:pt x="55498" y="86479"/>
                </a:lnTo>
                <a:lnTo>
                  <a:pt x="55498" y="86436"/>
                </a:lnTo>
                <a:cubicBezTo>
                  <a:pt x="61138" y="86003"/>
                  <a:pt x="65494" y="81300"/>
                  <a:pt x="65494" y="75642"/>
                </a:cubicBezTo>
                <a:cubicBezTo>
                  <a:pt x="65494" y="69985"/>
                  <a:pt x="61138" y="65282"/>
                  <a:pt x="55498" y="64848"/>
                </a:cubicBezTo>
                <a:lnTo>
                  <a:pt x="55498" y="64817"/>
                </a:lnTo>
                <a:lnTo>
                  <a:pt x="28677" y="64817"/>
                </a:lnTo>
                <a:cubicBezTo>
                  <a:pt x="22696" y="64816"/>
                  <a:pt x="17847" y="59967"/>
                  <a:pt x="17847" y="53986"/>
                </a:cubicBezTo>
                <a:cubicBezTo>
                  <a:pt x="17847" y="48004"/>
                  <a:pt x="22696" y="43155"/>
                  <a:pt x="28677" y="43154"/>
                </a:cubicBezTo>
                <a:lnTo>
                  <a:pt x="52176" y="43154"/>
                </a:lnTo>
                <a:lnTo>
                  <a:pt x="55498" y="43154"/>
                </a:lnTo>
                <a:lnTo>
                  <a:pt x="66324" y="43154"/>
                </a:lnTo>
                <a:cubicBezTo>
                  <a:pt x="72303" y="43154"/>
                  <a:pt x="77150" y="38307"/>
                  <a:pt x="77150" y="32329"/>
                </a:cubicBezTo>
                <a:cubicBezTo>
                  <a:pt x="77150" y="26350"/>
                  <a:pt x="72303" y="21503"/>
                  <a:pt x="66324" y="21503"/>
                </a:cubicBezTo>
                <a:lnTo>
                  <a:pt x="52080" y="21503"/>
                </a:lnTo>
                <a:cubicBezTo>
                  <a:pt x="46119" y="21526"/>
                  <a:pt x="41267" y="16712"/>
                  <a:pt x="41244" y="10751"/>
                </a:cubicBezTo>
                <a:close/>
                <a:moveTo>
                  <a:pt x="202379" y="66727"/>
                </a:moveTo>
                <a:lnTo>
                  <a:pt x="202379" y="14752"/>
                </a:lnTo>
                <a:cubicBezTo>
                  <a:pt x="202379" y="14285"/>
                  <a:pt x="202368" y="13829"/>
                  <a:pt x="202347" y="13373"/>
                </a:cubicBezTo>
                <a:lnTo>
                  <a:pt x="218628" y="13373"/>
                </a:lnTo>
                <a:cubicBezTo>
                  <a:pt x="233360" y="13373"/>
                  <a:pt x="245322" y="21672"/>
                  <a:pt x="249503" y="33687"/>
                </a:cubicBezTo>
                <a:lnTo>
                  <a:pt x="227427" y="33687"/>
                </a:lnTo>
                <a:cubicBezTo>
                  <a:pt x="222943" y="33687"/>
                  <a:pt x="219308" y="37322"/>
                  <a:pt x="219308" y="41806"/>
                </a:cubicBezTo>
                <a:cubicBezTo>
                  <a:pt x="219308" y="46291"/>
                  <a:pt x="222943" y="49926"/>
                  <a:pt x="227427" y="49926"/>
                </a:cubicBezTo>
                <a:lnTo>
                  <a:pt x="251117" y="49926"/>
                </a:lnTo>
                <a:lnTo>
                  <a:pt x="251117" y="93165"/>
                </a:lnTo>
                <a:cubicBezTo>
                  <a:pt x="251117" y="101147"/>
                  <a:pt x="243539" y="108131"/>
                  <a:pt x="234878" y="108131"/>
                </a:cubicBezTo>
                <a:lnTo>
                  <a:pt x="227990" y="108131"/>
                </a:lnTo>
                <a:cubicBezTo>
                  <a:pt x="230608" y="89948"/>
                  <a:pt x="219817" y="72503"/>
                  <a:pt x="202379" y="66727"/>
                </a:cubicBezTo>
                <a:close/>
                <a:moveTo>
                  <a:pt x="142816" y="102718"/>
                </a:moveTo>
                <a:cubicBezTo>
                  <a:pt x="142817" y="114682"/>
                  <a:pt x="133118" y="124382"/>
                  <a:pt x="121153" y="124382"/>
                </a:cubicBezTo>
                <a:cubicBezTo>
                  <a:pt x="109189" y="124382"/>
                  <a:pt x="99490" y="114682"/>
                  <a:pt x="99491" y="102718"/>
                </a:cubicBezTo>
                <a:cubicBezTo>
                  <a:pt x="99492" y="90755"/>
                  <a:pt x="109190" y="81057"/>
                  <a:pt x="121153" y="81057"/>
                </a:cubicBezTo>
                <a:cubicBezTo>
                  <a:pt x="133116" y="81057"/>
                  <a:pt x="142815" y="90755"/>
                  <a:pt x="142816" y="102718"/>
                </a:cubicBezTo>
                <a:close/>
                <a:moveTo>
                  <a:pt x="212122" y="102718"/>
                </a:moveTo>
                <a:cubicBezTo>
                  <a:pt x="212122" y="114676"/>
                  <a:pt x="202429" y="124369"/>
                  <a:pt x="190471" y="124369"/>
                </a:cubicBezTo>
                <a:cubicBezTo>
                  <a:pt x="178513" y="124369"/>
                  <a:pt x="168819" y="114676"/>
                  <a:pt x="168819" y="102718"/>
                </a:cubicBezTo>
                <a:cubicBezTo>
                  <a:pt x="168819" y="90760"/>
                  <a:pt x="178513" y="81066"/>
                  <a:pt x="190471" y="81066"/>
                </a:cubicBezTo>
                <a:cubicBezTo>
                  <a:pt x="202428" y="81066"/>
                  <a:pt x="212122" y="90760"/>
                  <a:pt x="212122" y="102718"/>
                </a:cubicBezTo>
                <a:close/>
              </a:path>
            </a:pathLst>
          </a:custGeom>
          <a:solidFill>
            <a:schemeClr val="accent5">
              <a:lumMod val="75000"/>
            </a:schemeClr>
          </a:solidFill>
          <a:ln>
            <a:solidFill>
              <a:schemeClr val="accent1">
                <a:lumMod val="75000"/>
              </a:schemeClr>
            </a:solidFill>
          </a:ln>
        </p:spPr>
        <p:txBody>
          <a:bodyPr rtlCol="0" anchor="ctr"/>
          <a:lstStyle/>
          <a:p>
            <a:pPr algn="ctr"/>
            <a:endParaRPr/>
          </a:p>
        </p:txBody>
      </p:sp>
      <p:sp>
        <p:nvSpPr>
          <p:cNvPr id="136" name="Rounded Rectangle 73">
            <a:extLst>
              <a:ext uri="{FF2B5EF4-FFF2-40B4-BE49-F238E27FC236}">
                <a16:creationId xmlns:a16="http://schemas.microsoft.com/office/drawing/2014/main" id="{10D3DB41-D7AE-420E-5F7D-7A7FCCF03280}"/>
              </a:ext>
            </a:extLst>
          </p:cNvPr>
          <p:cNvSpPr/>
          <p:nvPr/>
        </p:nvSpPr>
        <p:spPr>
          <a:xfrm>
            <a:off x="1353279" y="5906349"/>
            <a:ext cx="622700" cy="546485"/>
          </a:xfrm>
          <a:custGeom>
            <a:avLst/>
            <a:gdLst/>
            <a:ahLst/>
            <a:cxnLst/>
            <a:rect l="0" t="0" r="0" b="0"/>
            <a:pathLst>
              <a:path w="254725" h="252178">
                <a:moveTo>
                  <a:pt x="252072" y="204417"/>
                </a:moveTo>
                <a:cubicBezTo>
                  <a:pt x="253497" y="204416"/>
                  <a:pt x="254668" y="205540"/>
                  <a:pt x="254725" y="206964"/>
                </a:cubicBezTo>
                <a:lnTo>
                  <a:pt x="254725" y="236258"/>
                </a:lnTo>
                <a:cubicBezTo>
                  <a:pt x="254725" y="245050"/>
                  <a:pt x="247597" y="252178"/>
                  <a:pt x="238805" y="252178"/>
                </a:cubicBezTo>
                <a:lnTo>
                  <a:pt x="15920" y="252178"/>
                </a:lnTo>
                <a:cubicBezTo>
                  <a:pt x="7127" y="252178"/>
                  <a:pt x="0" y="245050"/>
                  <a:pt x="0" y="236258"/>
                </a:cubicBezTo>
                <a:lnTo>
                  <a:pt x="0" y="206964"/>
                </a:lnTo>
                <a:cubicBezTo>
                  <a:pt x="57" y="205540"/>
                  <a:pt x="1228" y="204416"/>
                  <a:pt x="2653" y="204417"/>
                </a:cubicBezTo>
                <a:close/>
                <a:moveTo>
                  <a:pt x="103482" y="230951"/>
                </a:moveTo>
                <a:cubicBezTo>
                  <a:pt x="103540" y="235306"/>
                  <a:pt x="107087" y="238805"/>
                  <a:pt x="111442" y="238805"/>
                </a:cubicBezTo>
                <a:lnTo>
                  <a:pt x="143283" y="238805"/>
                </a:lnTo>
                <a:cubicBezTo>
                  <a:pt x="147638" y="238805"/>
                  <a:pt x="151185" y="235306"/>
                  <a:pt x="151243" y="230951"/>
                </a:cubicBezTo>
                <a:cubicBezTo>
                  <a:pt x="151243" y="226537"/>
                  <a:pt x="147696" y="222943"/>
                  <a:pt x="143283" y="222885"/>
                </a:cubicBezTo>
                <a:lnTo>
                  <a:pt x="111442" y="222885"/>
                </a:lnTo>
                <a:cubicBezTo>
                  <a:pt x="107029" y="222943"/>
                  <a:pt x="103481" y="226537"/>
                  <a:pt x="103482" y="230951"/>
                </a:cubicBezTo>
                <a:close/>
                <a:moveTo>
                  <a:pt x="3927" y="193803"/>
                </a:moveTo>
                <a:cubicBezTo>
                  <a:pt x="3019" y="193771"/>
                  <a:pt x="2186" y="193295"/>
                  <a:pt x="1698" y="192530"/>
                </a:cubicBezTo>
                <a:cubicBezTo>
                  <a:pt x="1282" y="191769"/>
                  <a:pt x="1282" y="190849"/>
                  <a:pt x="1698" y="190089"/>
                </a:cubicBezTo>
                <a:cubicBezTo>
                  <a:pt x="1658" y="189771"/>
                  <a:pt x="1658" y="189450"/>
                  <a:pt x="1698" y="189133"/>
                </a:cubicBezTo>
                <a:lnTo>
                  <a:pt x="31840" y="129379"/>
                </a:lnTo>
                <a:cubicBezTo>
                  <a:pt x="31935" y="128996"/>
                  <a:pt x="31935" y="128595"/>
                  <a:pt x="31840" y="128211"/>
                </a:cubicBezTo>
                <a:lnTo>
                  <a:pt x="31840" y="77054"/>
                </a:lnTo>
                <a:cubicBezTo>
                  <a:pt x="31708" y="69023"/>
                  <a:pt x="37578" y="62151"/>
                  <a:pt x="45532" y="61028"/>
                </a:cubicBezTo>
                <a:cubicBezTo>
                  <a:pt x="46829" y="60817"/>
                  <a:pt x="47777" y="59689"/>
                  <a:pt x="47761" y="58374"/>
                </a:cubicBezTo>
                <a:lnTo>
                  <a:pt x="47761" y="26533"/>
                </a:lnTo>
                <a:cubicBezTo>
                  <a:pt x="47791" y="19237"/>
                  <a:pt x="52777" y="12895"/>
                  <a:pt x="59860" y="11144"/>
                </a:cubicBezTo>
                <a:lnTo>
                  <a:pt x="91701" y="3184"/>
                </a:lnTo>
                <a:cubicBezTo>
                  <a:pt x="96460" y="2007"/>
                  <a:pt x="101495" y="3089"/>
                  <a:pt x="105352" y="6115"/>
                </a:cubicBezTo>
                <a:cubicBezTo>
                  <a:pt x="109208" y="9142"/>
                  <a:pt x="111455" y="13777"/>
                  <a:pt x="111442" y="18679"/>
                </a:cubicBezTo>
                <a:lnTo>
                  <a:pt x="111442" y="58374"/>
                </a:lnTo>
                <a:cubicBezTo>
                  <a:pt x="111441" y="59858"/>
                  <a:pt x="112613" y="61077"/>
                  <a:pt x="114095" y="61134"/>
                </a:cubicBezTo>
                <a:lnTo>
                  <a:pt x="172470" y="61134"/>
                </a:lnTo>
                <a:cubicBezTo>
                  <a:pt x="173952" y="61077"/>
                  <a:pt x="175124" y="59858"/>
                  <a:pt x="175123" y="58374"/>
                </a:cubicBezTo>
                <a:lnTo>
                  <a:pt x="175123" y="50520"/>
                </a:lnTo>
                <a:cubicBezTo>
                  <a:pt x="175124" y="49037"/>
                  <a:pt x="173952" y="47818"/>
                  <a:pt x="172470" y="47761"/>
                </a:cubicBezTo>
                <a:lnTo>
                  <a:pt x="164510" y="47761"/>
                </a:lnTo>
                <a:cubicBezTo>
                  <a:pt x="154293" y="47761"/>
                  <a:pt x="145994" y="39510"/>
                  <a:pt x="145936" y="29293"/>
                </a:cubicBezTo>
                <a:lnTo>
                  <a:pt x="145936" y="18679"/>
                </a:lnTo>
                <a:cubicBezTo>
                  <a:pt x="145936" y="8404"/>
                  <a:pt x="154235" y="58"/>
                  <a:pt x="164510" y="0"/>
                </a:cubicBezTo>
                <a:lnTo>
                  <a:pt x="206964" y="0"/>
                </a:lnTo>
                <a:cubicBezTo>
                  <a:pt x="217239" y="58"/>
                  <a:pt x="225538" y="8404"/>
                  <a:pt x="225538" y="18679"/>
                </a:cubicBezTo>
                <a:lnTo>
                  <a:pt x="225538" y="29293"/>
                </a:lnTo>
                <a:cubicBezTo>
                  <a:pt x="225479" y="39510"/>
                  <a:pt x="217181" y="47761"/>
                  <a:pt x="206964" y="47761"/>
                </a:cubicBezTo>
                <a:lnTo>
                  <a:pt x="199004" y="47761"/>
                </a:lnTo>
                <a:cubicBezTo>
                  <a:pt x="197521" y="47818"/>
                  <a:pt x="196349" y="49037"/>
                  <a:pt x="196351" y="50520"/>
                </a:cubicBezTo>
                <a:lnTo>
                  <a:pt x="196351" y="58374"/>
                </a:lnTo>
                <a:cubicBezTo>
                  <a:pt x="196349" y="59858"/>
                  <a:pt x="197521" y="61077"/>
                  <a:pt x="199004" y="61134"/>
                </a:cubicBezTo>
                <a:lnTo>
                  <a:pt x="206964" y="61134"/>
                </a:lnTo>
                <a:cubicBezTo>
                  <a:pt x="215757" y="61134"/>
                  <a:pt x="222884" y="68261"/>
                  <a:pt x="222884" y="77054"/>
                </a:cubicBezTo>
                <a:lnTo>
                  <a:pt x="222884" y="128211"/>
                </a:lnTo>
                <a:cubicBezTo>
                  <a:pt x="222790" y="128595"/>
                  <a:pt x="222790" y="128996"/>
                  <a:pt x="222884" y="129379"/>
                </a:cubicBezTo>
                <a:lnTo>
                  <a:pt x="253239" y="189133"/>
                </a:lnTo>
                <a:cubicBezTo>
                  <a:pt x="253279" y="189450"/>
                  <a:pt x="253279" y="189771"/>
                  <a:pt x="253239" y="190089"/>
                </a:cubicBezTo>
                <a:cubicBezTo>
                  <a:pt x="253655" y="190849"/>
                  <a:pt x="253655" y="191769"/>
                  <a:pt x="253239" y="192530"/>
                </a:cubicBezTo>
                <a:cubicBezTo>
                  <a:pt x="252751" y="193295"/>
                  <a:pt x="251918" y="193771"/>
                  <a:pt x="251010" y="193803"/>
                </a:cubicBezTo>
                <a:close/>
                <a:moveTo>
                  <a:pt x="58905" y="82361"/>
                </a:moveTo>
                <a:cubicBezTo>
                  <a:pt x="55615" y="82361"/>
                  <a:pt x="53067" y="85863"/>
                  <a:pt x="53067" y="90215"/>
                </a:cubicBezTo>
                <a:lnTo>
                  <a:pt x="53067" y="106135"/>
                </a:lnTo>
                <a:cubicBezTo>
                  <a:pt x="53067" y="110593"/>
                  <a:pt x="55615" y="114202"/>
                  <a:pt x="58905" y="114202"/>
                </a:cubicBezTo>
                <a:lnTo>
                  <a:pt x="196351" y="114202"/>
                </a:lnTo>
                <a:cubicBezTo>
                  <a:pt x="199535" y="114202"/>
                  <a:pt x="202188" y="110593"/>
                  <a:pt x="202188" y="106135"/>
                </a:cubicBezTo>
                <a:lnTo>
                  <a:pt x="202188" y="90215"/>
                </a:lnTo>
                <a:cubicBezTo>
                  <a:pt x="202188" y="85863"/>
                  <a:pt x="199535" y="82361"/>
                  <a:pt x="196351" y="82361"/>
                </a:cubicBezTo>
                <a:close/>
                <a:moveTo>
                  <a:pt x="79601" y="148696"/>
                </a:moveTo>
                <a:lnTo>
                  <a:pt x="68988" y="148696"/>
                </a:lnTo>
                <a:cubicBezTo>
                  <a:pt x="63126" y="148696"/>
                  <a:pt x="58374" y="153447"/>
                  <a:pt x="58374" y="159309"/>
                </a:cubicBezTo>
                <a:cubicBezTo>
                  <a:pt x="58374" y="165171"/>
                  <a:pt x="63126" y="169923"/>
                  <a:pt x="68988" y="169923"/>
                </a:cubicBezTo>
                <a:lnTo>
                  <a:pt x="79601" y="169923"/>
                </a:lnTo>
                <a:cubicBezTo>
                  <a:pt x="85463" y="169923"/>
                  <a:pt x="90215" y="165171"/>
                  <a:pt x="90215" y="159309"/>
                </a:cubicBezTo>
                <a:cubicBezTo>
                  <a:pt x="90215" y="153447"/>
                  <a:pt x="85463" y="148696"/>
                  <a:pt x="79601" y="148696"/>
                </a:cubicBezTo>
                <a:close/>
                <a:moveTo>
                  <a:pt x="143283" y="159309"/>
                </a:moveTo>
                <a:cubicBezTo>
                  <a:pt x="143283" y="153447"/>
                  <a:pt x="138531" y="148696"/>
                  <a:pt x="132669" y="148696"/>
                </a:cubicBezTo>
                <a:lnTo>
                  <a:pt x="122056" y="148696"/>
                </a:lnTo>
                <a:cubicBezTo>
                  <a:pt x="116194" y="148696"/>
                  <a:pt x="111442" y="153447"/>
                  <a:pt x="111442" y="159309"/>
                </a:cubicBezTo>
                <a:cubicBezTo>
                  <a:pt x="111442" y="165171"/>
                  <a:pt x="116194" y="169923"/>
                  <a:pt x="122056" y="169923"/>
                </a:cubicBezTo>
                <a:lnTo>
                  <a:pt x="132669" y="169923"/>
                </a:lnTo>
                <a:cubicBezTo>
                  <a:pt x="138531" y="169923"/>
                  <a:pt x="143283" y="165171"/>
                  <a:pt x="143283" y="159309"/>
                </a:cubicBezTo>
                <a:close/>
                <a:moveTo>
                  <a:pt x="201657" y="159309"/>
                </a:moveTo>
                <a:cubicBezTo>
                  <a:pt x="201657" y="153447"/>
                  <a:pt x="196906" y="148696"/>
                  <a:pt x="191044" y="148696"/>
                </a:cubicBezTo>
                <a:lnTo>
                  <a:pt x="180430" y="148696"/>
                </a:lnTo>
                <a:cubicBezTo>
                  <a:pt x="174568" y="148696"/>
                  <a:pt x="169817" y="153447"/>
                  <a:pt x="169817" y="159309"/>
                </a:cubicBezTo>
                <a:cubicBezTo>
                  <a:pt x="169817" y="165171"/>
                  <a:pt x="174568" y="169923"/>
                  <a:pt x="180430" y="169923"/>
                </a:cubicBezTo>
                <a:lnTo>
                  <a:pt x="191044" y="169923"/>
                </a:lnTo>
                <a:cubicBezTo>
                  <a:pt x="196906" y="169923"/>
                  <a:pt x="201657" y="165171"/>
                  <a:pt x="201657" y="159309"/>
                </a:cubicBezTo>
                <a:close/>
                <a:moveTo>
                  <a:pt x="68988" y="58374"/>
                </a:moveTo>
                <a:cubicBezTo>
                  <a:pt x="68987" y="59858"/>
                  <a:pt x="70159" y="61077"/>
                  <a:pt x="71641" y="61134"/>
                </a:cubicBezTo>
                <a:lnTo>
                  <a:pt x="87561" y="61134"/>
                </a:lnTo>
                <a:cubicBezTo>
                  <a:pt x="89044" y="61077"/>
                  <a:pt x="90216" y="59858"/>
                  <a:pt x="90215" y="58374"/>
                </a:cubicBezTo>
                <a:lnTo>
                  <a:pt x="90215" y="29081"/>
                </a:lnTo>
                <a:cubicBezTo>
                  <a:pt x="90168" y="28287"/>
                  <a:pt x="89781" y="27552"/>
                  <a:pt x="89154" y="27064"/>
                </a:cubicBezTo>
                <a:cubicBezTo>
                  <a:pt x="88545" y="26528"/>
                  <a:pt x="87710" y="26329"/>
                  <a:pt x="86925" y="26533"/>
                </a:cubicBezTo>
                <a:lnTo>
                  <a:pt x="71004" y="30567"/>
                </a:lnTo>
                <a:cubicBezTo>
                  <a:pt x="69951" y="30846"/>
                  <a:pt x="69161" y="31719"/>
                  <a:pt x="68988" y="32795"/>
                </a:cubicBezTo>
                <a:close/>
              </a:path>
            </a:pathLst>
          </a:custGeom>
          <a:solidFill>
            <a:schemeClr val="accent5">
              <a:lumMod val="75000"/>
            </a:schemeClr>
          </a:solidFill>
          <a:ln>
            <a:solidFill>
              <a:schemeClr val="accent1">
                <a:lumMod val="75000"/>
              </a:schemeClr>
            </a:solidFill>
          </a:ln>
        </p:spPr>
        <p:txBody>
          <a:bodyPr rtlCol="0" anchor="ctr"/>
          <a:lstStyle/>
          <a:p>
            <a:pPr algn="ctr"/>
            <a:endParaRPr/>
          </a:p>
        </p:txBody>
      </p:sp>
      <p:sp>
        <p:nvSpPr>
          <p:cNvPr id="137" name="Rounded Rectangle 74">
            <a:extLst>
              <a:ext uri="{FF2B5EF4-FFF2-40B4-BE49-F238E27FC236}">
                <a16:creationId xmlns:a16="http://schemas.microsoft.com/office/drawing/2014/main" id="{F0FA8FFA-89C1-7B78-0D86-16FBA51550DD}"/>
              </a:ext>
            </a:extLst>
          </p:cNvPr>
          <p:cNvSpPr/>
          <p:nvPr/>
        </p:nvSpPr>
        <p:spPr>
          <a:xfrm>
            <a:off x="1353279" y="1682994"/>
            <a:ext cx="524977" cy="582458"/>
          </a:xfrm>
          <a:custGeom>
            <a:avLst/>
            <a:gdLst/>
            <a:ahLst/>
            <a:cxnLst/>
            <a:rect l="0" t="0" r="0" b="0"/>
            <a:pathLst>
              <a:path w="254963" h="254725">
                <a:moveTo>
                  <a:pt x="103" y="0"/>
                </a:moveTo>
                <a:moveTo>
                  <a:pt x="69091" y="66334"/>
                </a:moveTo>
                <a:lnTo>
                  <a:pt x="69091" y="130016"/>
                </a:lnTo>
                <a:cubicBezTo>
                  <a:pt x="69033" y="140250"/>
                  <a:pt x="60751" y="148531"/>
                  <a:pt x="50518" y="148590"/>
                </a:cubicBezTo>
                <a:lnTo>
                  <a:pt x="18677" y="148590"/>
                </a:lnTo>
                <a:cubicBezTo>
                  <a:pt x="13704" y="148562"/>
                  <a:pt x="8948" y="146552"/>
                  <a:pt x="5461" y="143006"/>
                </a:cubicBezTo>
                <a:cubicBezTo>
                  <a:pt x="1975" y="139460"/>
                  <a:pt x="46" y="134670"/>
                  <a:pt x="103" y="129697"/>
                </a:cubicBezTo>
                <a:lnTo>
                  <a:pt x="103" y="66016"/>
                </a:lnTo>
                <a:cubicBezTo>
                  <a:pt x="0" y="65241"/>
                  <a:pt x="0" y="64456"/>
                  <a:pt x="103" y="63681"/>
                </a:cubicBezTo>
                <a:lnTo>
                  <a:pt x="10717" y="30673"/>
                </a:lnTo>
                <a:lnTo>
                  <a:pt x="10717" y="7960"/>
                </a:lnTo>
                <a:cubicBezTo>
                  <a:pt x="10717" y="3563"/>
                  <a:pt x="14281" y="0"/>
                  <a:pt x="18677" y="0"/>
                </a:cubicBezTo>
                <a:cubicBezTo>
                  <a:pt x="23073" y="0"/>
                  <a:pt x="26637" y="3563"/>
                  <a:pt x="26637" y="7960"/>
                </a:cubicBezTo>
                <a:lnTo>
                  <a:pt x="26637" y="31840"/>
                </a:lnTo>
                <a:cubicBezTo>
                  <a:pt x="26741" y="32615"/>
                  <a:pt x="26741" y="33400"/>
                  <a:pt x="26637" y="34175"/>
                </a:cubicBezTo>
                <a:lnTo>
                  <a:pt x="16023" y="67502"/>
                </a:lnTo>
                <a:lnTo>
                  <a:pt x="16023" y="130016"/>
                </a:lnTo>
                <a:cubicBezTo>
                  <a:pt x="16023" y="131481"/>
                  <a:pt x="17211" y="132669"/>
                  <a:pt x="18677" y="132669"/>
                </a:cubicBezTo>
                <a:lnTo>
                  <a:pt x="50518" y="132669"/>
                </a:lnTo>
                <a:cubicBezTo>
                  <a:pt x="51983" y="132669"/>
                  <a:pt x="53171" y="131481"/>
                  <a:pt x="53171" y="130016"/>
                </a:cubicBezTo>
                <a:lnTo>
                  <a:pt x="53171" y="67502"/>
                </a:lnTo>
                <a:lnTo>
                  <a:pt x="42557" y="34175"/>
                </a:lnTo>
                <a:cubicBezTo>
                  <a:pt x="42454" y="33400"/>
                  <a:pt x="42454" y="32615"/>
                  <a:pt x="42557" y="31840"/>
                </a:cubicBezTo>
                <a:lnTo>
                  <a:pt x="42557" y="7960"/>
                </a:lnTo>
                <a:cubicBezTo>
                  <a:pt x="43311" y="4250"/>
                  <a:pt x="46573" y="1584"/>
                  <a:pt x="50358" y="1584"/>
                </a:cubicBezTo>
                <a:cubicBezTo>
                  <a:pt x="54144" y="1584"/>
                  <a:pt x="57406" y="4250"/>
                  <a:pt x="58159" y="7960"/>
                </a:cubicBezTo>
                <a:lnTo>
                  <a:pt x="58159" y="30354"/>
                </a:lnTo>
                <a:lnTo>
                  <a:pt x="68773" y="63681"/>
                </a:lnTo>
                <a:cubicBezTo>
                  <a:pt x="69013" y="64544"/>
                  <a:pt x="69121" y="65439"/>
                  <a:pt x="69091" y="66334"/>
                </a:cubicBezTo>
                <a:close/>
                <a:moveTo>
                  <a:pt x="103" y="0"/>
                </a:moveTo>
                <a:moveTo>
                  <a:pt x="161960" y="66334"/>
                </a:moveTo>
                <a:lnTo>
                  <a:pt x="161960" y="130016"/>
                </a:lnTo>
                <a:cubicBezTo>
                  <a:pt x="161902" y="140250"/>
                  <a:pt x="153620" y="148531"/>
                  <a:pt x="143386" y="148590"/>
                </a:cubicBezTo>
                <a:lnTo>
                  <a:pt x="111546" y="148590"/>
                </a:lnTo>
                <a:cubicBezTo>
                  <a:pt x="101312" y="148358"/>
                  <a:pt x="93171" y="139933"/>
                  <a:pt x="93290" y="129697"/>
                </a:cubicBezTo>
                <a:lnTo>
                  <a:pt x="93290" y="66016"/>
                </a:lnTo>
                <a:cubicBezTo>
                  <a:pt x="93187" y="65241"/>
                  <a:pt x="93187" y="64456"/>
                  <a:pt x="93290" y="63681"/>
                </a:cubicBezTo>
                <a:lnTo>
                  <a:pt x="103267" y="30673"/>
                </a:lnTo>
                <a:lnTo>
                  <a:pt x="103267" y="7960"/>
                </a:lnTo>
                <a:cubicBezTo>
                  <a:pt x="103267" y="3563"/>
                  <a:pt x="106831" y="0"/>
                  <a:pt x="111227" y="0"/>
                </a:cubicBezTo>
                <a:cubicBezTo>
                  <a:pt x="115623" y="0"/>
                  <a:pt x="119187" y="3563"/>
                  <a:pt x="119187" y="7960"/>
                </a:cubicBezTo>
                <a:lnTo>
                  <a:pt x="119187" y="31840"/>
                </a:lnTo>
                <a:cubicBezTo>
                  <a:pt x="119291" y="32615"/>
                  <a:pt x="119291" y="33400"/>
                  <a:pt x="119187" y="34175"/>
                </a:cubicBezTo>
                <a:lnTo>
                  <a:pt x="114942" y="47761"/>
                </a:lnTo>
                <a:lnTo>
                  <a:pt x="139353" y="47761"/>
                </a:lnTo>
                <a:lnTo>
                  <a:pt x="135108" y="34175"/>
                </a:lnTo>
                <a:cubicBezTo>
                  <a:pt x="135004" y="33400"/>
                  <a:pt x="135004" y="32615"/>
                  <a:pt x="135108" y="31840"/>
                </a:cubicBezTo>
                <a:lnTo>
                  <a:pt x="135108" y="7960"/>
                </a:lnTo>
                <a:cubicBezTo>
                  <a:pt x="135108" y="3563"/>
                  <a:pt x="138672" y="0"/>
                  <a:pt x="143068" y="0"/>
                </a:cubicBezTo>
                <a:cubicBezTo>
                  <a:pt x="147464" y="0"/>
                  <a:pt x="151028" y="3563"/>
                  <a:pt x="151028" y="7960"/>
                </a:cubicBezTo>
                <a:lnTo>
                  <a:pt x="151028" y="30354"/>
                </a:lnTo>
                <a:lnTo>
                  <a:pt x="161642" y="63681"/>
                </a:lnTo>
                <a:cubicBezTo>
                  <a:pt x="161882" y="64544"/>
                  <a:pt x="161989" y="65439"/>
                  <a:pt x="161960" y="66334"/>
                </a:cubicBezTo>
                <a:close/>
                <a:moveTo>
                  <a:pt x="103" y="0"/>
                </a:moveTo>
                <a:moveTo>
                  <a:pt x="254829" y="66334"/>
                </a:moveTo>
                <a:lnTo>
                  <a:pt x="254829" y="130016"/>
                </a:lnTo>
                <a:cubicBezTo>
                  <a:pt x="254771" y="140250"/>
                  <a:pt x="246489" y="148531"/>
                  <a:pt x="236255" y="148590"/>
                </a:cubicBezTo>
                <a:lnTo>
                  <a:pt x="204414" y="148590"/>
                </a:lnTo>
                <a:cubicBezTo>
                  <a:pt x="194181" y="148358"/>
                  <a:pt x="186040" y="139933"/>
                  <a:pt x="186159" y="129697"/>
                </a:cubicBezTo>
                <a:lnTo>
                  <a:pt x="186159" y="66016"/>
                </a:lnTo>
                <a:cubicBezTo>
                  <a:pt x="186055" y="65241"/>
                  <a:pt x="186055" y="64456"/>
                  <a:pt x="186159" y="63681"/>
                </a:cubicBezTo>
                <a:lnTo>
                  <a:pt x="196454" y="30673"/>
                </a:lnTo>
                <a:lnTo>
                  <a:pt x="196454" y="15920"/>
                </a:lnTo>
                <a:cubicBezTo>
                  <a:pt x="192082" y="15863"/>
                  <a:pt x="188551" y="12332"/>
                  <a:pt x="188494" y="7960"/>
                </a:cubicBezTo>
                <a:cubicBezTo>
                  <a:pt x="188551" y="3587"/>
                  <a:pt x="192082" y="57"/>
                  <a:pt x="196454" y="0"/>
                </a:cubicBezTo>
                <a:lnTo>
                  <a:pt x="244215" y="0"/>
                </a:lnTo>
                <a:cubicBezTo>
                  <a:pt x="248588" y="57"/>
                  <a:pt x="252118" y="3587"/>
                  <a:pt x="252175" y="7960"/>
                </a:cubicBezTo>
                <a:cubicBezTo>
                  <a:pt x="252118" y="12332"/>
                  <a:pt x="248588" y="15863"/>
                  <a:pt x="244215" y="15920"/>
                </a:cubicBezTo>
                <a:lnTo>
                  <a:pt x="244215" y="30673"/>
                </a:lnTo>
                <a:lnTo>
                  <a:pt x="254829" y="63681"/>
                </a:lnTo>
                <a:cubicBezTo>
                  <a:pt x="254963" y="64560"/>
                  <a:pt x="254963" y="65455"/>
                  <a:pt x="254829" y="66334"/>
                </a:cubicBezTo>
                <a:close/>
                <a:moveTo>
                  <a:pt x="212375" y="34175"/>
                </a:moveTo>
                <a:lnTo>
                  <a:pt x="207811" y="47761"/>
                </a:lnTo>
                <a:lnTo>
                  <a:pt x="232540" y="47761"/>
                </a:lnTo>
                <a:lnTo>
                  <a:pt x="228295" y="34175"/>
                </a:lnTo>
                <a:cubicBezTo>
                  <a:pt x="228191" y="33400"/>
                  <a:pt x="228191" y="32615"/>
                  <a:pt x="228295" y="31840"/>
                </a:cubicBezTo>
                <a:lnTo>
                  <a:pt x="228295" y="15920"/>
                </a:lnTo>
                <a:lnTo>
                  <a:pt x="212375" y="15920"/>
                </a:lnTo>
                <a:lnTo>
                  <a:pt x="212375" y="31840"/>
                </a:lnTo>
                <a:cubicBezTo>
                  <a:pt x="212478" y="32615"/>
                  <a:pt x="212478" y="33400"/>
                  <a:pt x="212375" y="34175"/>
                </a:cubicBezTo>
                <a:close/>
                <a:moveTo>
                  <a:pt x="254829" y="212271"/>
                </a:moveTo>
                <a:cubicBezTo>
                  <a:pt x="254829" y="235718"/>
                  <a:pt x="235821" y="254725"/>
                  <a:pt x="212375" y="254725"/>
                </a:cubicBezTo>
                <a:lnTo>
                  <a:pt x="42557" y="254725"/>
                </a:lnTo>
                <a:cubicBezTo>
                  <a:pt x="19111" y="254725"/>
                  <a:pt x="103" y="235718"/>
                  <a:pt x="103" y="212271"/>
                </a:cubicBezTo>
                <a:cubicBezTo>
                  <a:pt x="103" y="188824"/>
                  <a:pt x="19111" y="169817"/>
                  <a:pt x="42557" y="169817"/>
                </a:cubicBezTo>
                <a:lnTo>
                  <a:pt x="212375" y="169817"/>
                </a:lnTo>
                <a:cubicBezTo>
                  <a:pt x="235821" y="169817"/>
                  <a:pt x="254829" y="188824"/>
                  <a:pt x="254829" y="212271"/>
                </a:cubicBezTo>
                <a:close/>
                <a:moveTo>
                  <a:pt x="79811" y="208344"/>
                </a:moveTo>
                <a:lnTo>
                  <a:pt x="70789" y="192424"/>
                </a:lnTo>
                <a:cubicBezTo>
                  <a:pt x="68621" y="188584"/>
                  <a:pt x="63750" y="187230"/>
                  <a:pt x="59911" y="189399"/>
                </a:cubicBezTo>
                <a:cubicBezTo>
                  <a:pt x="56071" y="191567"/>
                  <a:pt x="54717" y="196438"/>
                  <a:pt x="56886" y="200278"/>
                </a:cubicBezTo>
                <a:lnTo>
                  <a:pt x="63785" y="212271"/>
                </a:lnTo>
                <a:lnTo>
                  <a:pt x="56780" y="224477"/>
                </a:lnTo>
                <a:cubicBezTo>
                  <a:pt x="54765" y="228239"/>
                  <a:pt x="56076" y="232921"/>
                  <a:pt x="59751" y="235090"/>
                </a:cubicBezTo>
                <a:cubicBezTo>
                  <a:pt x="60944" y="235783"/>
                  <a:pt x="62299" y="236149"/>
                  <a:pt x="63678" y="236151"/>
                </a:cubicBezTo>
                <a:cubicBezTo>
                  <a:pt x="66561" y="236137"/>
                  <a:pt x="69223" y="234604"/>
                  <a:pt x="70683" y="232118"/>
                </a:cubicBezTo>
                <a:lnTo>
                  <a:pt x="79705" y="216198"/>
                </a:lnTo>
                <a:cubicBezTo>
                  <a:pt x="81234" y="213814"/>
                  <a:pt x="81276" y="210768"/>
                  <a:pt x="79811" y="208344"/>
                </a:cubicBezTo>
                <a:close/>
                <a:moveTo>
                  <a:pt x="141157" y="208344"/>
                </a:moveTo>
                <a:lnTo>
                  <a:pt x="132030" y="192424"/>
                </a:lnTo>
                <a:cubicBezTo>
                  <a:pt x="130750" y="189727"/>
                  <a:pt x="128068" y="187973"/>
                  <a:pt x="125084" y="187881"/>
                </a:cubicBezTo>
                <a:cubicBezTo>
                  <a:pt x="122101" y="187789"/>
                  <a:pt x="119316" y="189374"/>
                  <a:pt x="117872" y="191986"/>
                </a:cubicBezTo>
                <a:cubicBezTo>
                  <a:pt x="116428" y="194599"/>
                  <a:pt x="116567" y="197800"/>
                  <a:pt x="118232" y="200278"/>
                </a:cubicBezTo>
                <a:lnTo>
                  <a:pt x="125025" y="212271"/>
                </a:lnTo>
                <a:lnTo>
                  <a:pt x="118232" y="224477"/>
                </a:lnTo>
                <a:cubicBezTo>
                  <a:pt x="116157" y="228232"/>
                  <a:pt x="117481" y="232958"/>
                  <a:pt x="121204" y="235090"/>
                </a:cubicBezTo>
                <a:cubicBezTo>
                  <a:pt x="122391" y="235797"/>
                  <a:pt x="123749" y="236164"/>
                  <a:pt x="125131" y="236152"/>
                </a:cubicBezTo>
                <a:cubicBezTo>
                  <a:pt x="127982" y="236121"/>
                  <a:pt x="130604" y="234587"/>
                  <a:pt x="132030" y="232118"/>
                </a:cubicBezTo>
                <a:lnTo>
                  <a:pt x="141157" y="216198"/>
                </a:lnTo>
                <a:cubicBezTo>
                  <a:pt x="142539" y="213762"/>
                  <a:pt x="142539" y="210780"/>
                  <a:pt x="141157" y="208344"/>
                </a:cubicBezTo>
                <a:close/>
                <a:moveTo>
                  <a:pt x="202504" y="208344"/>
                </a:moveTo>
                <a:lnTo>
                  <a:pt x="193482" y="192424"/>
                </a:lnTo>
                <a:cubicBezTo>
                  <a:pt x="191314" y="188584"/>
                  <a:pt x="186443" y="187230"/>
                  <a:pt x="182603" y="189399"/>
                </a:cubicBezTo>
                <a:cubicBezTo>
                  <a:pt x="178764" y="191567"/>
                  <a:pt x="177410" y="196438"/>
                  <a:pt x="179579" y="200278"/>
                </a:cubicBezTo>
                <a:lnTo>
                  <a:pt x="186477" y="212271"/>
                </a:lnTo>
                <a:lnTo>
                  <a:pt x="179579" y="224264"/>
                </a:lnTo>
                <a:cubicBezTo>
                  <a:pt x="178174" y="226741"/>
                  <a:pt x="178199" y="229780"/>
                  <a:pt x="179644" y="232233"/>
                </a:cubicBezTo>
                <a:cubicBezTo>
                  <a:pt x="181090" y="234686"/>
                  <a:pt x="183736" y="236180"/>
                  <a:pt x="186584" y="236151"/>
                </a:cubicBezTo>
                <a:cubicBezTo>
                  <a:pt x="189434" y="236121"/>
                  <a:pt x="192057" y="234587"/>
                  <a:pt x="193482" y="232118"/>
                </a:cubicBezTo>
                <a:lnTo>
                  <a:pt x="202504" y="216198"/>
                </a:lnTo>
                <a:cubicBezTo>
                  <a:pt x="204001" y="213794"/>
                  <a:pt x="204001" y="210748"/>
                  <a:pt x="202504" y="208344"/>
                </a:cubicBezTo>
                <a:close/>
              </a:path>
            </a:pathLst>
          </a:custGeom>
          <a:solidFill>
            <a:schemeClr val="accent5">
              <a:lumMod val="75000"/>
            </a:schemeClr>
          </a:solidFill>
          <a:ln>
            <a:solidFill>
              <a:schemeClr val="accent1">
                <a:lumMod val="75000"/>
              </a:schemeClr>
            </a:solidFill>
          </a:ln>
        </p:spPr>
        <p:txBody>
          <a:bodyPr rtlCol="0" anchor="ctr"/>
          <a:lstStyle/>
          <a:p>
            <a:pPr algn="ctr"/>
            <a:endParaRPr/>
          </a:p>
        </p:txBody>
      </p:sp>
      <p:sp>
        <p:nvSpPr>
          <p:cNvPr id="138" name="Rounded Rectangle 75">
            <a:extLst>
              <a:ext uri="{FF2B5EF4-FFF2-40B4-BE49-F238E27FC236}">
                <a16:creationId xmlns:a16="http://schemas.microsoft.com/office/drawing/2014/main" id="{3D0FBF25-7B91-EFFB-0DCB-8D6F1CA45BB5}"/>
              </a:ext>
            </a:extLst>
          </p:cNvPr>
          <p:cNvSpPr/>
          <p:nvPr/>
        </p:nvSpPr>
        <p:spPr>
          <a:xfrm>
            <a:off x="1353279" y="4865255"/>
            <a:ext cx="593247" cy="535573"/>
          </a:xfrm>
          <a:custGeom>
            <a:avLst/>
            <a:gdLst/>
            <a:ahLst/>
            <a:cxnLst/>
            <a:rect l="0" t="0" r="0" b="0"/>
            <a:pathLst>
              <a:path w="256704" h="249446">
                <a:moveTo>
                  <a:pt x="256704" y="30148"/>
                </a:moveTo>
                <a:cubicBezTo>
                  <a:pt x="256704" y="36009"/>
                  <a:pt x="251952" y="40761"/>
                  <a:pt x="246091" y="40761"/>
                </a:cubicBezTo>
                <a:lnTo>
                  <a:pt x="224864" y="40761"/>
                </a:lnTo>
                <a:cubicBezTo>
                  <a:pt x="223571" y="40585"/>
                  <a:pt x="222331" y="41337"/>
                  <a:pt x="221892" y="42566"/>
                </a:cubicBezTo>
                <a:lnTo>
                  <a:pt x="184532" y="201769"/>
                </a:lnTo>
                <a:cubicBezTo>
                  <a:pt x="184220" y="202768"/>
                  <a:pt x="184610" y="203852"/>
                  <a:pt x="185487" y="204423"/>
                </a:cubicBezTo>
                <a:cubicBezTo>
                  <a:pt x="194613" y="211034"/>
                  <a:pt x="197875" y="223125"/>
                  <a:pt x="193313" y="233429"/>
                </a:cubicBezTo>
                <a:cubicBezTo>
                  <a:pt x="188751" y="243733"/>
                  <a:pt x="177607" y="249446"/>
                  <a:pt x="166577" y="247134"/>
                </a:cubicBezTo>
                <a:cubicBezTo>
                  <a:pt x="155548" y="244822"/>
                  <a:pt x="147636" y="235114"/>
                  <a:pt x="147597" y="223845"/>
                </a:cubicBezTo>
                <a:cubicBezTo>
                  <a:pt x="147597" y="222380"/>
                  <a:pt x="146409" y="221192"/>
                  <a:pt x="144943" y="221192"/>
                </a:cubicBezTo>
                <a:lnTo>
                  <a:pt x="81262" y="221192"/>
                </a:lnTo>
                <a:cubicBezTo>
                  <a:pt x="80581" y="221164"/>
                  <a:pt x="79922" y="221436"/>
                  <a:pt x="79458" y="221935"/>
                </a:cubicBezTo>
                <a:cubicBezTo>
                  <a:pt x="78925" y="222429"/>
                  <a:pt x="78618" y="223119"/>
                  <a:pt x="78608" y="223845"/>
                </a:cubicBezTo>
                <a:cubicBezTo>
                  <a:pt x="78605" y="236964"/>
                  <a:pt x="68020" y="247624"/>
                  <a:pt x="54901" y="247719"/>
                </a:cubicBezTo>
                <a:cubicBezTo>
                  <a:pt x="41782" y="247814"/>
                  <a:pt x="31043" y="237309"/>
                  <a:pt x="30850" y="224191"/>
                </a:cubicBezTo>
                <a:cubicBezTo>
                  <a:pt x="30657" y="211074"/>
                  <a:pt x="41082" y="200256"/>
                  <a:pt x="54197" y="199965"/>
                </a:cubicBezTo>
                <a:lnTo>
                  <a:pt x="160545" y="199965"/>
                </a:lnTo>
                <a:cubicBezTo>
                  <a:pt x="161812" y="199950"/>
                  <a:pt x="162906" y="199075"/>
                  <a:pt x="163199" y="197842"/>
                </a:cubicBezTo>
                <a:lnTo>
                  <a:pt x="164366" y="192535"/>
                </a:lnTo>
                <a:cubicBezTo>
                  <a:pt x="164680" y="191825"/>
                  <a:pt x="164680" y="191016"/>
                  <a:pt x="164366" y="190306"/>
                </a:cubicBezTo>
                <a:cubicBezTo>
                  <a:pt x="163844" y="189678"/>
                  <a:pt x="163060" y="189326"/>
                  <a:pt x="162244" y="189351"/>
                </a:cubicBezTo>
                <a:lnTo>
                  <a:pt x="41886" y="189351"/>
                </a:lnTo>
                <a:cubicBezTo>
                  <a:pt x="37294" y="189348"/>
                  <a:pt x="33226" y="186393"/>
                  <a:pt x="31803" y="182028"/>
                </a:cubicBezTo>
                <a:lnTo>
                  <a:pt x="3464" y="97119"/>
                </a:lnTo>
                <a:cubicBezTo>
                  <a:pt x="2397" y="93881"/>
                  <a:pt x="2950" y="90328"/>
                  <a:pt x="4950" y="87567"/>
                </a:cubicBezTo>
                <a:cubicBezTo>
                  <a:pt x="6955" y="84824"/>
                  <a:pt x="10150" y="83207"/>
                  <a:pt x="13547" y="83216"/>
                </a:cubicBezTo>
                <a:lnTo>
                  <a:pt x="188459" y="83216"/>
                </a:lnTo>
                <a:cubicBezTo>
                  <a:pt x="189726" y="83201"/>
                  <a:pt x="190820" y="82326"/>
                  <a:pt x="191112" y="81093"/>
                </a:cubicBezTo>
                <a:lnTo>
                  <a:pt x="203000" y="31740"/>
                </a:lnTo>
                <a:cubicBezTo>
                  <a:pt x="204684" y="24554"/>
                  <a:pt x="211115" y="19488"/>
                  <a:pt x="218495" y="19534"/>
                </a:cubicBezTo>
                <a:lnTo>
                  <a:pt x="246091" y="19534"/>
                </a:lnTo>
                <a:cubicBezTo>
                  <a:pt x="251952" y="19534"/>
                  <a:pt x="256704" y="24286"/>
                  <a:pt x="256704" y="30148"/>
                </a:cubicBezTo>
                <a:close/>
                <a:moveTo>
                  <a:pt x="96156" y="66128"/>
                </a:moveTo>
                <a:cubicBezTo>
                  <a:pt x="94485" y="62182"/>
                  <a:pt x="95350" y="57619"/>
                  <a:pt x="98350" y="54559"/>
                </a:cubicBezTo>
                <a:lnTo>
                  <a:pt x="124565" y="27600"/>
                </a:lnTo>
                <a:cubicBezTo>
                  <a:pt x="131279" y="20893"/>
                  <a:pt x="142157" y="20893"/>
                  <a:pt x="148870" y="27600"/>
                </a:cubicBezTo>
                <a:lnTo>
                  <a:pt x="149826" y="28768"/>
                </a:lnTo>
                <a:lnTo>
                  <a:pt x="170840" y="55514"/>
                </a:lnTo>
                <a:cubicBezTo>
                  <a:pt x="173249" y="58746"/>
                  <a:pt x="173619" y="63064"/>
                  <a:pt x="171796" y="66658"/>
                </a:cubicBezTo>
                <a:cubicBezTo>
                  <a:pt x="169993" y="70338"/>
                  <a:pt x="166234" y="72651"/>
                  <a:pt x="162137" y="72602"/>
                </a:cubicBezTo>
                <a:lnTo>
                  <a:pt x="105992" y="72602"/>
                </a:lnTo>
                <a:cubicBezTo>
                  <a:pt x="101707" y="72627"/>
                  <a:pt x="97827" y="70073"/>
                  <a:pt x="96156" y="66128"/>
                </a:cubicBezTo>
                <a:close/>
                <a:moveTo>
                  <a:pt x="3677" y="36940"/>
                </a:moveTo>
                <a:cubicBezTo>
                  <a:pt x="0" y="28144"/>
                  <a:pt x="3939" y="18016"/>
                  <a:pt x="12592" y="14015"/>
                </a:cubicBezTo>
                <a:lnTo>
                  <a:pt x="37109" y="2765"/>
                </a:lnTo>
                <a:cubicBezTo>
                  <a:pt x="41102" y="604"/>
                  <a:pt x="45752" y="0"/>
                  <a:pt x="50164" y="1067"/>
                </a:cubicBezTo>
                <a:cubicBezTo>
                  <a:pt x="54850" y="2442"/>
                  <a:pt x="58717" y="5767"/>
                  <a:pt x="60778" y="10194"/>
                </a:cubicBezTo>
                <a:lnTo>
                  <a:pt x="82005" y="57106"/>
                </a:lnTo>
                <a:cubicBezTo>
                  <a:pt x="83645" y="60540"/>
                  <a:pt x="83321" y="64590"/>
                  <a:pt x="81156" y="67720"/>
                </a:cubicBezTo>
                <a:cubicBezTo>
                  <a:pt x="79228" y="70726"/>
                  <a:pt x="75917" y="72560"/>
                  <a:pt x="72347" y="72602"/>
                </a:cubicBezTo>
                <a:lnTo>
                  <a:pt x="26602" y="72602"/>
                </a:lnTo>
                <a:cubicBezTo>
                  <a:pt x="22368" y="72617"/>
                  <a:pt x="18531" y="70114"/>
                  <a:pt x="16838" y="66234"/>
                </a:cubicBezTo>
                <a:close/>
              </a:path>
            </a:pathLst>
          </a:custGeom>
          <a:solidFill>
            <a:schemeClr val="accent5">
              <a:lumMod val="75000"/>
            </a:schemeClr>
          </a:solidFill>
          <a:ln>
            <a:solidFill>
              <a:schemeClr val="accent1">
                <a:lumMod val="75000"/>
              </a:schemeClr>
            </a:solidFill>
          </a:ln>
        </p:spPr>
        <p:txBody>
          <a:bodyPr rtlCol="0" anchor="ctr"/>
          <a:lstStyle/>
          <a:p>
            <a:pPr algn="ctr"/>
            <a:endParaRPr/>
          </a:p>
        </p:txBody>
      </p:sp>
      <p:sp>
        <p:nvSpPr>
          <p:cNvPr id="139" name="Rounded Rectangle 76">
            <a:extLst>
              <a:ext uri="{FF2B5EF4-FFF2-40B4-BE49-F238E27FC236}">
                <a16:creationId xmlns:a16="http://schemas.microsoft.com/office/drawing/2014/main" id="{BB38996C-AF94-27FA-62E4-592BEE66D53E}"/>
              </a:ext>
            </a:extLst>
          </p:cNvPr>
          <p:cNvSpPr/>
          <p:nvPr/>
        </p:nvSpPr>
        <p:spPr>
          <a:xfrm>
            <a:off x="1353280" y="2843785"/>
            <a:ext cx="602884" cy="520968"/>
          </a:xfrm>
          <a:custGeom>
            <a:avLst/>
            <a:gdLst/>
            <a:ahLst/>
            <a:cxnLst/>
            <a:rect l="0" t="0" r="0" b="0"/>
            <a:pathLst>
              <a:path w="254725" h="254725">
                <a:moveTo>
                  <a:pt x="165359" y="206009"/>
                </a:moveTo>
                <a:cubicBezTo>
                  <a:pt x="171746" y="211586"/>
                  <a:pt x="175324" y="219714"/>
                  <a:pt x="175123" y="228191"/>
                </a:cubicBezTo>
                <a:cubicBezTo>
                  <a:pt x="176375" y="241317"/>
                  <a:pt x="166977" y="253065"/>
                  <a:pt x="153896" y="254725"/>
                </a:cubicBezTo>
                <a:cubicBezTo>
                  <a:pt x="140816" y="253065"/>
                  <a:pt x="131418" y="241317"/>
                  <a:pt x="132669" y="228191"/>
                </a:cubicBezTo>
                <a:cubicBezTo>
                  <a:pt x="132468" y="219714"/>
                  <a:pt x="136046" y="211586"/>
                  <a:pt x="142434" y="206009"/>
                </a:cubicBezTo>
                <a:cubicBezTo>
                  <a:pt x="142985" y="205575"/>
                  <a:pt x="143300" y="204906"/>
                  <a:pt x="143283" y="204205"/>
                </a:cubicBezTo>
                <a:lnTo>
                  <a:pt x="143283" y="177777"/>
                </a:lnTo>
                <a:cubicBezTo>
                  <a:pt x="143283" y="171915"/>
                  <a:pt x="148035" y="167163"/>
                  <a:pt x="153896" y="167163"/>
                </a:cubicBezTo>
                <a:cubicBezTo>
                  <a:pt x="159758" y="167163"/>
                  <a:pt x="164510" y="171915"/>
                  <a:pt x="164510" y="177777"/>
                </a:cubicBezTo>
                <a:lnTo>
                  <a:pt x="164510" y="204205"/>
                </a:lnTo>
                <a:cubicBezTo>
                  <a:pt x="164493" y="204906"/>
                  <a:pt x="164808" y="205575"/>
                  <a:pt x="165359" y="206009"/>
                </a:cubicBezTo>
                <a:close/>
                <a:moveTo>
                  <a:pt x="10613" y="37147"/>
                </a:moveTo>
                <a:lnTo>
                  <a:pt x="53067" y="37147"/>
                </a:lnTo>
                <a:cubicBezTo>
                  <a:pt x="54043" y="37037"/>
                  <a:pt x="54869" y="36377"/>
                  <a:pt x="55190" y="35449"/>
                </a:cubicBezTo>
                <a:cubicBezTo>
                  <a:pt x="55640" y="34458"/>
                  <a:pt x="55380" y="33290"/>
                  <a:pt x="54553" y="32583"/>
                </a:cubicBezTo>
                <a:cubicBezTo>
                  <a:pt x="46852" y="25605"/>
                  <a:pt x="42458" y="15698"/>
                  <a:pt x="42454" y="5306"/>
                </a:cubicBezTo>
                <a:cubicBezTo>
                  <a:pt x="42454" y="2375"/>
                  <a:pt x="44830" y="0"/>
                  <a:pt x="47761" y="0"/>
                </a:cubicBezTo>
                <a:lnTo>
                  <a:pt x="122056" y="0"/>
                </a:lnTo>
                <a:cubicBezTo>
                  <a:pt x="124986" y="0"/>
                  <a:pt x="127362" y="2375"/>
                  <a:pt x="127362" y="5306"/>
                </a:cubicBezTo>
                <a:cubicBezTo>
                  <a:pt x="127277" y="15748"/>
                  <a:pt x="122763" y="25662"/>
                  <a:pt x="114944" y="32583"/>
                </a:cubicBezTo>
                <a:cubicBezTo>
                  <a:pt x="114117" y="33290"/>
                  <a:pt x="113858" y="34458"/>
                  <a:pt x="114308" y="35449"/>
                </a:cubicBezTo>
                <a:cubicBezTo>
                  <a:pt x="114672" y="36480"/>
                  <a:pt x="115655" y="37164"/>
                  <a:pt x="116749" y="37147"/>
                </a:cubicBezTo>
                <a:lnTo>
                  <a:pt x="244112" y="37147"/>
                </a:lnTo>
                <a:cubicBezTo>
                  <a:pt x="249973" y="37147"/>
                  <a:pt x="254725" y="41899"/>
                  <a:pt x="254725" y="47761"/>
                </a:cubicBezTo>
                <a:cubicBezTo>
                  <a:pt x="254725" y="53622"/>
                  <a:pt x="249973" y="58374"/>
                  <a:pt x="244112" y="58374"/>
                </a:cubicBezTo>
                <a:lnTo>
                  <a:pt x="10613" y="58374"/>
                </a:lnTo>
                <a:cubicBezTo>
                  <a:pt x="4751" y="58374"/>
                  <a:pt x="0" y="53622"/>
                  <a:pt x="0" y="47761"/>
                </a:cubicBezTo>
                <a:cubicBezTo>
                  <a:pt x="0" y="41899"/>
                  <a:pt x="4751" y="37147"/>
                  <a:pt x="10613" y="37147"/>
                </a:cubicBezTo>
                <a:close/>
                <a:moveTo>
                  <a:pt x="244112" y="153896"/>
                </a:moveTo>
                <a:lnTo>
                  <a:pt x="10613" y="153896"/>
                </a:lnTo>
                <a:cubicBezTo>
                  <a:pt x="4751" y="153896"/>
                  <a:pt x="0" y="149144"/>
                  <a:pt x="0" y="143283"/>
                </a:cubicBezTo>
                <a:cubicBezTo>
                  <a:pt x="0" y="137421"/>
                  <a:pt x="4751" y="132669"/>
                  <a:pt x="10613" y="132669"/>
                </a:cubicBezTo>
                <a:lnTo>
                  <a:pt x="31840" y="132669"/>
                </a:lnTo>
                <a:cubicBezTo>
                  <a:pt x="32816" y="132559"/>
                  <a:pt x="33642" y="131899"/>
                  <a:pt x="33963" y="130971"/>
                </a:cubicBezTo>
                <a:cubicBezTo>
                  <a:pt x="34413" y="129981"/>
                  <a:pt x="34153" y="128812"/>
                  <a:pt x="33326" y="128105"/>
                </a:cubicBezTo>
                <a:cubicBezTo>
                  <a:pt x="25625" y="121127"/>
                  <a:pt x="21231" y="111221"/>
                  <a:pt x="21227" y="100828"/>
                </a:cubicBezTo>
                <a:cubicBezTo>
                  <a:pt x="21227" y="97898"/>
                  <a:pt x="23603" y="95522"/>
                  <a:pt x="26533" y="95522"/>
                </a:cubicBezTo>
                <a:lnTo>
                  <a:pt x="100828" y="95522"/>
                </a:lnTo>
                <a:cubicBezTo>
                  <a:pt x="103759" y="95522"/>
                  <a:pt x="106135" y="97898"/>
                  <a:pt x="106135" y="100828"/>
                </a:cubicBezTo>
                <a:cubicBezTo>
                  <a:pt x="106050" y="111270"/>
                  <a:pt x="101536" y="121184"/>
                  <a:pt x="93717" y="128105"/>
                </a:cubicBezTo>
                <a:cubicBezTo>
                  <a:pt x="92890" y="128812"/>
                  <a:pt x="92631" y="129981"/>
                  <a:pt x="93081" y="130971"/>
                </a:cubicBezTo>
                <a:cubicBezTo>
                  <a:pt x="93445" y="132003"/>
                  <a:pt x="94428" y="132686"/>
                  <a:pt x="95522" y="132669"/>
                </a:cubicBezTo>
                <a:lnTo>
                  <a:pt x="132669" y="132669"/>
                </a:lnTo>
                <a:cubicBezTo>
                  <a:pt x="134135" y="132669"/>
                  <a:pt x="135323" y="131481"/>
                  <a:pt x="135323" y="130016"/>
                </a:cubicBezTo>
                <a:lnTo>
                  <a:pt x="135323" y="90215"/>
                </a:lnTo>
                <a:cubicBezTo>
                  <a:pt x="135323" y="82888"/>
                  <a:pt x="141262" y="76948"/>
                  <a:pt x="148590" y="76948"/>
                </a:cubicBezTo>
                <a:lnTo>
                  <a:pt x="191044" y="76948"/>
                </a:lnTo>
                <a:cubicBezTo>
                  <a:pt x="196537" y="77020"/>
                  <a:pt x="201387" y="80551"/>
                  <a:pt x="203143" y="85757"/>
                </a:cubicBezTo>
                <a:cubicBezTo>
                  <a:pt x="203538" y="86827"/>
                  <a:pt x="204550" y="87544"/>
                  <a:pt x="205691" y="87561"/>
                </a:cubicBezTo>
                <a:lnTo>
                  <a:pt x="216304" y="87561"/>
                </a:lnTo>
                <a:cubicBezTo>
                  <a:pt x="226421" y="87448"/>
                  <a:pt x="235003" y="94962"/>
                  <a:pt x="236228" y="105005"/>
                </a:cubicBezTo>
                <a:cubicBezTo>
                  <a:pt x="237453" y="115048"/>
                  <a:pt x="230927" y="124404"/>
                  <a:pt x="221080" y="126726"/>
                </a:cubicBezTo>
                <a:lnTo>
                  <a:pt x="218957" y="127575"/>
                </a:lnTo>
                <a:cubicBezTo>
                  <a:pt x="217726" y="127935"/>
                  <a:pt x="216984" y="129187"/>
                  <a:pt x="217259" y="130440"/>
                </a:cubicBezTo>
                <a:cubicBezTo>
                  <a:pt x="217463" y="131699"/>
                  <a:pt x="218532" y="132635"/>
                  <a:pt x="219807" y="132669"/>
                </a:cubicBezTo>
                <a:lnTo>
                  <a:pt x="244112" y="132669"/>
                </a:lnTo>
                <a:cubicBezTo>
                  <a:pt x="249973" y="132669"/>
                  <a:pt x="254725" y="137421"/>
                  <a:pt x="254725" y="143283"/>
                </a:cubicBezTo>
                <a:cubicBezTo>
                  <a:pt x="254725" y="149144"/>
                  <a:pt x="249973" y="153896"/>
                  <a:pt x="244112" y="153896"/>
                </a:cubicBezTo>
                <a:close/>
                <a:moveTo>
                  <a:pt x="216304" y="103482"/>
                </a:moveTo>
                <a:lnTo>
                  <a:pt x="206964" y="103482"/>
                </a:lnTo>
                <a:cubicBezTo>
                  <a:pt x="205499" y="103482"/>
                  <a:pt x="204311" y="104670"/>
                  <a:pt x="204311" y="106135"/>
                </a:cubicBezTo>
                <a:lnTo>
                  <a:pt x="204311" y="112503"/>
                </a:lnTo>
                <a:cubicBezTo>
                  <a:pt x="204297" y="113368"/>
                  <a:pt x="204741" y="114175"/>
                  <a:pt x="205478" y="114626"/>
                </a:cubicBezTo>
                <a:cubicBezTo>
                  <a:pt x="206234" y="115062"/>
                  <a:pt x="207164" y="115062"/>
                  <a:pt x="207919" y="114626"/>
                </a:cubicBezTo>
                <a:lnTo>
                  <a:pt x="216410" y="111548"/>
                </a:lnTo>
                <a:cubicBezTo>
                  <a:pt x="218957" y="110805"/>
                  <a:pt x="220231" y="109213"/>
                  <a:pt x="220231" y="107409"/>
                </a:cubicBezTo>
                <a:cubicBezTo>
                  <a:pt x="220175" y="105264"/>
                  <a:pt x="218449" y="103538"/>
                  <a:pt x="216304" y="103482"/>
                </a:cubicBezTo>
                <a:close/>
                <a:moveTo>
                  <a:pt x="229040" y="206009"/>
                </a:moveTo>
                <a:cubicBezTo>
                  <a:pt x="235428" y="211586"/>
                  <a:pt x="239006" y="219714"/>
                  <a:pt x="238805" y="228191"/>
                </a:cubicBezTo>
                <a:cubicBezTo>
                  <a:pt x="240056" y="241317"/>
                  <a:pt x="230658" y="253065"/>
                  <a:pt x="217578" y="254725"/>
                </a:cubicBezTo>
                <a:cubicBezTo>
                  <a:pt x="204497" y="253065"/>
                  <a:pt x="195099" y="241317"/>
                  <a:pt x="196351" y="228191"/>
                </a:cubicBezTo>
                <a:cubicBezTo>
                  <a:pt x="196150" y="219714"/>
                  <a:pt x="199728" y="211586"/>
                  <a:pt x="206115" y="206009"/>
                </a:cubicBezTo>
                <a:cubicBezTo>
                  <a:pt x="206666" y="205575"/>
                  <a:pt x="206981" y="204906"/>
                  <a:pt x="206964" y="204205"/>
                </a:cubicBezTo>
                <a:lnTo>
                  <a:pt x="206964" y="177777"/>
                </a:lnTo>
                <a:cubicBezTo>
                  <a:pt x="206964" y="171915"/>
                  <a:pt x="211716" y="167163"/>
                  <a:pt x="217578" y="167163"/>
                </a:cubicBezTo>
                <a:cubicBezTo>
                  <a:pt x="223439" y="167163"/>
                  <a:pt x="228191" y="171915"/>
                  <a:pt x="228191" y="177777"/>
                </a:cubicBezTo>
                <a:lnTo>
                  <a:pt x="228191" y="204205"/>
                </a:lnTo>
                <a:cubicBezTo>
                  <a:pt x="228174" y="204906"/>
                  <a:pt x="228489" y="205575"/>
                  <a:pt x="229040" y="206009"/>
                </a:cubicBezTo>
                <a:close/>
                <a:moveTo>
                  <a:pt x="106135" y="225538"/>
                </a:moveTo>
                <a:cubicBezTo>
                  <a:pt x="106135" y="241658"/>
                  <a:pt x="93068" y="254725"/>
                  <a:pt x="76948" y="254725"/>
                </a:cubicBezTo>
                <a:cubicBezTo>
                  <a:pt x="60828" y="254725"/>
                  <a:pt x="47761" y="241658"/>
                  <a:pt x="47761" y="225538"/>
                </a:cubicBezTo>
                <a:cubicBezTo>
                  <a:pt x="47761" y="218211"/>
                  <a:pt x="53700" y="212271"/>
                  <a:pt x="61028" y="212271"/>
                </a:cubicBezTo>
                <a:lnTo>
                  <a:pt x="82255" y="212271"/>
                </a:lnTo>
                <a:cubicBezTo>
                  <a:pt x="83720" y="212271"/>
                  <a:pt x="84908" y="211083"/>
                  <a:pt x="84908" y="209618"/>
                </a:cubicBezTo>
                <a:lnTo>
                  <a:pt x="84908" y="177777"/>
                </a:lnTo>
                <a:cubicBezTo>
                  <a:pt x="84908" y="171915"/>
                  <a:pt x="89660" y="167163"/>
                  <a:pt x="95522" y="167163"/>
                </a:cubicBezTo>
                <a:cubicBezTo>
                  <a:pt x="101383" y="167163"/>
                  <a:pt x="106135" y="171915"/>
                  <a:pt x="106135" y="177777"/>
                </a:cubicBezTo>
                <a:close/>
              </a:path>
            </a:pathLst>
          </a:custGeom>
          <a:solidFill>
            <a:schemeClr val="accent5">
              <a:lumMod val="75000"/>
            </a:schemeClr>
          </a:solidFill>
          <a:ln>
            <a:solidFill>
              <a:schemeClr val="accent1">
                <a:lumMod val="75000"/>
              </a:schemeClr>
            </a:solidFill>
          </a:ln>
        </p:spPr>
        <p:txBody>
          <a:bodyPr rtlCol="0" anchor="ctr"/>
          <a:lstStyle/>
          <a:p>
            <a:pPr algn="ctr"/>
            <a:endParaRPr/>
          </a:p>
        </p:txBody>
      </p:sp>
      <p:sp>
        <p:nvSpPr>
          <p:cNvPr id="140" name="Rounded Rectangle 77">
            <a:extLst>
              <a:ext uri="{FF2B5EF4-FFF2-40B4-BE49-F238E27FC236}">
                <a16:creationId xmlns:a16="http://schemas.microsoft.com/office/drawing/2014/main" id="{4CB8EC30-D5C1-DB25-CE13-441852319DE0}"/>
              </a:ext>
            </a:extLst>
          </p:cNvPr>
          <p:cNvSpPr/>
          <p:nvPr/>
        </p:nvSpPr>
        <p:spPr>
          <a:xfrm>
            <a:off x="1406657" y="3858708"/>
            <a:ext cx="563278" cy="529747"/>
          </a:xfrm>
          <a:custGeom>
            <a:avLst/>
            <a:gdLst/>
            <a:ahLst/>
            <a:cxnLst/>
            <a:rect l="0" t="0" r="0" b="0"/>
            <a:pathLst>
              <a:path w="206964" h="254711">
                <a:moveTo>
                  <a:pt x="23986" y="16"/>
                </a:moveTo>
                <a:lnTo>
                  <a:pt x="145936" y="16"/>
                </a:lnTo>
                <a:cubicBezTo>
                  <a:pt x="148809" y="0"/>
                  <a:pt x="151567" y="1148"/>
                  <a:pt x="153578" y="3200"/>
                </a:cubicBezTo>
                <a:lnTo>
                  <a:pt x="190725" y="40348"/>
                </a:lnTo>
                <a:cubicBezTo>
                  <a:pt x="192686" y="42325"/>
                  <a:pt x="193792" y="44993"/>
                  <a:pt x="193803" y="47777"/>
                </a:cubicBezTo>
                <a:lnTo>
                  <a:pt x="193803" y="132686"/>
                </a:lnTo>
                <a:cubicBezTo>
                  <a:pt x="193803" y="138548"/>
                  <a:pt x="189051" y="143299"/>
                  <a:pt x="183190" y="143299"/>
                </a:cubicBezTo>
                <a:cubicBezTo>
                  <a:pt x="177328" y="143299"/>
                  <a:pt x="172576" y="138548"/>
                  <a:pt x="172576" y="132686"/>
                </a:cubicBezTo>
                <a:lnTo>
                  <a:pt x="172576" y="54358"/>
                </a:lnTo>
                <a:cubicBezTo>
                  <a:pt x="172568" y="52955"/>
                  <a:pt x="171994" y="51616"/>
                  <a:pt x="170984" y="50643"/>
                </a:cubicBezTo>
                <a:lnTo>
                  <a:pt x="143177" y="22835"/>
                </a:lnTo>
                <a:cubicBezTo>
                  <a:pt x="142190" y="21845"/>
                  <a:pt x="140859" y="21275"/>
                  <a:pt x="139462" y="21243"/>
                </a:cubicBezTo>
                <a:lnTo>
                  <a:pt x="39907" y="21243"/>
                </a:lnTo>
                <a:cubicBezTo>
                  <a:pt x="36976" y="21243"/>
                  <a:pt x="34600" y="23619"/>
                  <a:pt x="34600" y="26550"/>
                </a:cubicBezTo>
                <a:lnTo>
                  <a:pt x="34600" y="132686"/>
                </a:lnTo>
                <a:cubicBezTo>
                  <a:pt x="34600" y="138548"/>
                  <a:pt x="29848" y="143299"/>
                  <a:pt x="23986" y="143299"/>
                </a:cubicBezTo>
                <a:cubicBezTo>
                  <a:pt x="18124" y="143299"/>
                  <a:pt x="13373" y="138548"/>
                  <a:pt x="13373" y="132686"/>
                </a:cubicBezTo>
                <a:lnTo>
                  <a:pt x="13373" y="10630"/>
                </a:lnTo>
                <a:cubicBezTo>
                  <a:pt x="13373" y="4768"/>
                  <a:pt x="18124" y="16"/>
                  <a:pt x="23986" y="16"/>
                </a:cubicBezTo>
                <a:close/>
                <a:moveTo>
                  <a:pt x="150712" y="224493"/>
                </a:moveTo>
                <a:lnTo>
                  <a:pt x="123966" y="229906"/>
                </a:lnTo>
                <a:cubicBezTo>
                  <a:pt x="123542" y="229993"/>
                  <a:pt x="123143" y="230174"/>
                  <a:pt x="122799" y="230437"/>
                </a:cubicBezTo>
                <a:lnTo>
                  <a:pt x="99449" y="249647"/>
                </a:lnTo>
                <a:cubicBezTo>
                  <a:pt x="93396" y="254711"/>
                  <a:pt x="84462" y="254248"/>
                  <a:pt x="78964" y="248586"/>
                </a:cubicBezTo>
                <a:lnTo>
                  <a:pt x="57737" y="231817"/>
                </a:lnTo>
                <a:cubicBezTo>
                  <a:pt x="57264" y="231412"/>
                  <a:pt x="56662" y="231186"/>
                  <a:pt x="56039" y="231180"/>
                </a:cubicBezTo>
                <a:lnTo>
                  <a:pt x="52643" y="231180"/>
                </a:lnTo>
                <a:cubicBezTo>
                  <a:pt x="51695" y="231168"/>
                  <a:pt x="50826" y="231706"/>
                  <a:pt x="50414" y="232560"/>
                </a:cubicBezTo>
                <a:cubicBezTo>
                  <a:pt x="47150" y="238301"/>
                  <a:pt x="41097" y="241893"/>
                  <a:pt x="34494" y="242006"/>
                </a:cubicBezTo>
                <a:lnTo>
                  <a:pt x="7960" y="242006"/>
                </a:lnTo>
                <a:cubicBezTo>
                  <a:pt x="3563" y="242006"/>
                  <a:pt x="0" y="238442"/>
                  <a:pt x="0" y="234046"/>
                </a:cubicBezTo>
                <a:lnTo>
                  <a:pt x="0" y="159751"/>
                </a:lnTo>
                <a:cubicBezTo>
                  <a:pt x="57" y="155378"/>
                  <a:pt x="3587" y="151848"/>
                  <a:pt x="7960" y="151790"/>
                </a:cubicBezTo>
                <a:lnTo>
                  <a:pt x="34494" y="151790"/>
                </a:lnTo>
                <a:cubicBezTo>
                  <a:pt x="39885" y="151800"/>
                  <a:pt x="45002" y="154165"/>
                  <a:pt x="48504" y="158265"/>
                </a:cubicBezTo>
                <a:cubicBezTo>
                  <a:pt x="49442" y="158862"/>
                  <a:pt x="50643" y="158862"/>
                  <a:pt x="51581" y="158265"/>
                </a:cubicBezTo>
                <a:lnTo>
                  <a:pt x="72172" y="149668"/>
                </a:lnTo>
                <a:cubicBezTo>
                  <a:pt x="78805" y="146974"/>
                  <a:pt x="86303" y="147443"/>
                  <a:pt x="92550" y="150941"/>
                </a:cubicBezTo>
                <a:cubicBezTo>
                  <a:pt x="93323" y="151305"/>
                  <a:pt x="94218" y="151305"/>
                  <a:pt x="94991" y="150941"/>
                </a:cubicBezTo>
                <a:lnTo>
                  <a:pt x="110805" y="143193"/>
                </a:lnTo>
                <a:cubicBezTo>
                  <a:pt x="117088" y="140202"/>
                  <a:pt x="124301" y="139820"/>
                  <a:pt x="130865" y="142132"/>
                </a:cubicBezTo>
                <a:lnTo>
                  <a:pt x="161220" y="153701"/>
                </a:lnTo>
                <a:cubicBezTo>
                  <a:pt x="161930" y="154014"/>
                  <a:pt x="162739" y="154014"/>
                  <a:pt x="163449" y="153701"/>
                </a:cubicBezTo>
                <a:cubicBezTo>
                  <a:pt x="166177" y="152080"/>
                  <a:pt x="169297" y="151236"/>
                  <a:pt x="172470" y="151260"/>
                </a:cubicBezTo>
                <a:lnTo>
                  <a:pt x="199004" y="151260"/>
                </a:lnTo>
                <a:cubicBezTo>
                  <a:pt x="203376" y="151317"/>
                  <a:pt x="206907" y="154847"/>
                  <a:pt x="206964" y="159220"/>
                </a:cubicBezTo>
                <a:lnTo>
                  <a:pt x="206964" y="233515"/>
                </a:lnTo>
                <a:cubicBezTo>
                  <a:pt x="206964" y="237911"/>
                  <a:pt x="203400" y="241475"/>
                  <a:pt x="199004" y="241475"/>
                </a:cubicBezTo>
                <a:lnTo>
                  <a:pt x="172470" y="241475"/>
                </a:lnTo>
                <a:cubicBezTo>
                  <a:pt x="163508" y="241515"/>
                  <a:pt x="155811" y="235116"/>
                  <a:pt x="154215" y="226298"/>
                </a:cubicBezTo>
                <a:cubicBezTo>
                  <a:pt x="154070" y="225597"/>
                  <a:pt x="153649" y="224985"/>
                  <a:pt x="153047" y="224599"/>
                </a:cubicBezTo>
                <a:cubicBezTo>
                  <a:pt x="152327" y="224205"/>
                  <a:pt x="151465" y="224165"/>
                  <a:pt x="150712" y="224493"/>
                </a:cubicBezTo>
                <a:close/>
                <a:moveTo>
                  <a:pt x="125452" y="206981"/>
                </a:moveTo>
                <a:cubicBezTo>
                  <a:pt x="125483" y="206268"/>
                  <a:pt x="125213" y="205575"/>
                  <a:pt x="124709" y="205070"/>
                </a:cubicBezTo>
                <a:lnTo>
                  <a:pt x="111654" y="190742"/>
                </a:lnTo>
                <a:cubicBezTo>
                  <a:pt x="110895" y="189927"/>
                  <a:pt x="109709" y="189673"/>
                  <a:pt x="108682" y="190105"/>
                </a:cubicBezTo>
                <a:cubicBezTo>
                  <a:pt x="103412" y="192449"/>
                  <a:pt x="97396" y="192449"/>
                  <a:pt x="92125" y="190105"/>
                </a:cubicBezTo>
                <a:cubicBezTo>
                  <a:pt x="82796" y="185898"/>
                  <a:pt x="77798" y="175633"/>
                  <a:pt x="80238" y="165694"/>
                </a:cubicBezTo>
                <a:cubicBezTo>
                  <a:pt x="80412" y="165138"/>
                  <a:pt x="80245" y="164531"/>
                  <a:pt x="79811" y="164142"/>
                </a:cubicBezTo>
                <a:cubicBezTo>
                  <a:pt x="79377" y="163754"/>
                  <a:pt x="78755" y="163655"/>
                  <a:pt x="78222" y="163890"/>
                </a:cubicBezTo>
                <a:lnTo>
                  <a:pt x="54659" y="174503"/>
                </a:lnTo>
                <a:cubicBezTo>
                  <a:pt x="53686" y="174864"/>
                  <a:pt x="53048" y="175801"/>
                  <a:pt x="53067" y="176838"/>
                </a:cubicBezTo>
                <a:lnTo>
                  <a:pt x="53067" y="212288"/>
                </a:lnTo>
                <a:cubicBezTo>
                  <a:pt x="53067" y="213753"/>
                  <a:pt x="54255" y="214941"/>
                  <a:pt x="55721" y="214941"/>
                </a:cubicBezTo>
                <a:lnTo>
                  <a:pt x="59966" y="214941"/>
                </a:lnTo>
                <a:cubicBezTo>
                  <a:pt x="61736" y="214956"/>
                  <a:pt x="63451" y="215553"/>
                  <a:pt x="64848" y="216639"/>
                </a:cubicBezTo>
                <a:cubicBezTo>
                  <a:pt x="89578" y="236168"/>
                  <a:pt x="90639" y="237123"/>
                  <a:pt x="90639" y="237123"/>
                </a:cubicBezTo>
                <a:cubicBezTo>
                  <a:pt x="94673" y="233727"/>
                  <a:pt x="120039" y="212182"/>
                  <a:pt x="124072" y="208891"/>
                </a:cubicBezTo>
                <a:cubicBezTo>
                  <a:pt x="124752" y="208447"/>
                  <a:pt x="125244" y="207766"/>
                  <a:pt x="125452" y="206981"/>
                </a:cubicBezTo>
                <a:close/>
                <a:moveTo>
                  <a:pt x="143389" y="208573"/>
                </a:moveTo>
                <a:cubicBezTo>
                  <a:pt x="143710" y="209501"/>
                  <a:pt x="144536" y="210162"/>
                  <a:pt x="145512" y="210271"/>
                </a:cubicBezTo>
                <a:lnTo>
                  <a:pt x="151774" y="208997"/>
                </a:lnTo>
                <a:cubicBezTo>
                  <a:pt x="153013" y="208788"/>
                  <a:pt x="153914" y="207707"/>
                  <a:pt x="153896" y="206450"/>
                </a:cubicBezTo>
                <a:lnTo>
                  <a:pt x="153896" y="171001"/>
                </a:lnTo>
                <a:cubicBezTo>
                  <a:pt x="153882" y="169917"/>
                  <a:pt x="153210" y="168950"/>
                  <a:pt x="152198" y="168560"/>
                </a:cubicBezTo>
                <a:lnTo>
                  <a:pt x="125346" y="157946"/>
                </a:lnTo>
                <a:cubicBezTo>
                  <a:pt x="122918" y="157024"/>
                  <a:pt x="120237" y="157024"/>
                  <a:pt x="117810" y="157946"/>
                </a:cubicBezTo>
                <a:lnTo>
                  <a:pt x="98175" y="167498"/>
                </a:lnTo>
                <a:cubicBezTo>
                  <a:pt x="95840" y="169197"/>
                  <a:pt x="94673" y="170470"/>
                  <a:pt x="95840" y="173548"/>
                </a:cubicBezTo>
                <a:cubicBezTo>
                  <a:pt x="96867" y="175980"/>
                  <a:pt x="99641" y="177155"/>
                  <a:pt x="102102" y="176202"/>
                </a:cubicBezTo>
                <a:lnTo>
                  <a:pt x="109532" y="173124"/>
                </a:lnTo>
                <a:cubicBezTo>
                  <a:pt x="112634" y="171885"/>
                  <a:pt x="116180" y="172687"/>
                  <a:pt x="118447" y="175140"/>
                </a:cubicBezTo>
                <a:lnTo>
                  <a:pt x="138825" y="197641"/>
                </a:lnTo>
                <a:cubicBezTo>
                  <a:pt x="140942" y="200270"/>
                  <a:pt x="142168" y="203503"/>
                  <a:pt x="142327" y="206875"/>
                </a:cubicBezTo>
                <a:cubicBezTo>
                  <a:pt x="142374" y="207668"/>
                  <a:pt x="142761" y="208403"/>
                  <a:pt x="143389" y="208891"/>
                </a:cubicBezTo>
                <a:close/>
                <a:moveTo>
                  <a:pt x="66334" y="66351"/>
                </a:moveTo>
                <a:cubicBezTo>
                  <a:pt x="61938" y="66351"/>
                  <a:pt x="58374" y="62787"/>
                  <a:pt x="58374" y="58391"/>
                </a:cubicBezTo>
                <a:cubicBezTo>
                  <a:pt x="58374" y="53995"/>
                  <a:pt x="61938" y="50431"/>
                  <a:pt x="66334" y="50431"/>
                </a:cubicBezTo>
                <a:lnTo>
                  <a:pt x="98175" y="50431"/>
                </a:lnTo>
                <a:cubicBezTo>
                  <a:pt x="102571" y="50431"/>
                  <a:pt x="106135" y="53995"/>
                  <a:pt x="106135" y="58391"/>
                </a:cubicBezTo>
                <a:cubicBezTo>
                  <a:pt x="106135" y="62787"/>
                  <a:pt x="102571" y="66351"/>
                  <a:pt x="98175" y="66351"/>
                </a:cubicBezTo>
                <a:close/>
                <a:moveTo>
                  <a:pt x="58480" y="100845"/>
                </a:moveTo>
                <a:cubicBezTo>
                  <a:pt x="58480" y="96449"/>
                  <a:pt x="62044" y="92885"/>
                  <a:pt x="66440" y="92885"/>
                </a:cubicBezTo>
                <a:lnTo>
                  <a:pt x="145936" y="92885"/>
                </a:lnTo>
                <a:cubicBezTo>
                  <a:pt x="150332" y="92885"/>
                  <a:pt x="153896" y="96449"/>
                  <a:pt x="153896" y="100845"/>
                </a:cubicBezTo>
                <a:cubicBezTo>
                  <a:pt x="153896" y="105241"/>
                  <a:pt x="150332" y="108805"/>
                  <a:pt x="145936" y="108805"/>
                </a:cubicBezTo>
                <a:lnTo>
                  <a:pt x="66440" y="108805"/>
                </a:lnTo>
                <a:cubicBezTo>
                  <a:pt x="62044" y="108805"/>
                  <a:pt x="58480" y="105241"/>
                  <a:pt x="58480" y="100845"/>
                </a:cubicBezTo>
                <a:close/>
              </a:path>
            </a:pathLst>
          </a:custGeom>
          <a:solidFill>
            <a:schemeClr val="accent5">
              <a:lumMod val="75000"/>
            </a:schemeClr>
          </a:solidFill>
          <a:ln>
            <a:solidFill>
              <a:schemeClr val="accent1">
                <a:lumMod val="75000"/>
              </a:schemeClr>
            </a:solidFill>
          </a:ln>
        </p:spPr>
        <p:txBody>
          <a:bodyPr rtlCol="0" anchor="ctr"/>
          <a:lstStyle/>
          <a:p>
            <a:pPr algn="ctr"/>
            <a:endParaRPr/>
          </a:p>
        </p:txBody>
      </p:sp>
      <p:graphicFrame>
        <p:nvGraphicFramePr>
          <p:cNvPr id="156" name="Diagram 155">
            <a:extLst>
              <a:ext uri="{FF2B5EF4-FFF2-40B4-BE49-F238E27FC236}">
                <a16:creationId xmlns:a16="http://schemas.microsoft.com/office/drawing/2014/main" id="{2D08B827-EF3B-1E2C-3099-DC874CF0B9CF}"/>
              </a:ext>
            </a:extLst>
          </p:cNvPr>
          <p:cNvGraphicFramePr/>
          <p:nvPr>
            <p:extLst>
              <p:ext uri="{D42A27DB-BD31-4B8C-83A1-F6EECF244321}">
                <p14:modId xmlns:p14="http://schemas.microsoft.com/office/powerpoint/2010/main" val="3196229851"/>
              </p:ext>
            </p:extLst>
          </p:nvPr>
        </p:nvGraphicFramePr>
        <p:xfrm>
          <a:off x="2643045" y="1342926"/>
          <a:ext cx="10774369" cy="65020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6">
                                            <p:graphicEl>
                                              <a:dgm id="{409B0DCF-2F96-4ECD-8603-ED5872281CB4}"/>
                                            </p:graphicEl>
                                          </p:spTgt>
                                        </p:tgtEl>
                                        <p:attrNameLst>
                                          <p:attrName>style.visibility</p:attrName>
                                        </p:attrNameLst>
                                      </p:cBhvr>
                                      <p:to>
                                        <p:strVal val="visible"/>
                                      </p:to>
                                    </p:set>
                                    <p:anim calcmode="lin" valueType="num">
                                      <p:cBhvr>
                                        <p:cTn id="7" dur="500" fill="hold"/>
                                        <p:tgtEl>
                                          <p:spTgt spid="156">
                                            <p:graphicEl>
                                              <a:dgm id="{409B0DCF-2F96-4ECD-8603-ED5872281CB4}"/>
                                            </p:graphicEl>
                                          </p:spTgt>
                                        </p:tgtEl>
                                        <p:attrNameLst>
                                          <p:attrName>ppt_w</p:attrName>
                                        </p:attrNameLst>
                                      </p:cBhvr>
                                      <p:tavLst>
                                        <p:tav tm="0">
                                          <p:val>
                                            <p:fltVal val="0"/>
                                          </p:val>
                                        </p:tav>
                                        <p:tav tm="100000">
                                          <p:val>
                                            <p:strVal val="#ppt_w"/>
                                          </p:val>
                                        </p:tav>
                                      </p:tavLst>
                                    </p:anim>
                                    <p:anim calcmode="lin" valueType="num">
                                      <p:cBhvr>
                                        <p:cTn id="8" dur="500" fill="hold"/>
                                        <p:tgtEl>
                                          <p:spTgt spid="156">
                                            <p:graphicEl>
                                              <a:dgm id="{409B0DCF-2F96-4ECD-8603-ED5872281CB4}"/>
                                            </p:graphicEl>
                                          </p:spTgt>
                                        </p:tgtEl>
                                        <p:attrNameLst>
                                          <p:attrName>ppt_h</p:attrName>
                                        </p:attrNameLst>
                                      </p:cBhvr>
                                      <p:tavLst>
                                        <p:tav tm="0">
                                          <p:val>
                                            <p:fltVal val="0"/>
                                          </p:val>
                                        </p:tav>
                                        <p:tav tm="100000">
                                          <p:val>
                                            <p:strVal val="#ppt_h"/>
                                          </p:val>
                                        </p:tav>
                                      </p:tavLst>
                                    </p:anim>
                                    <p:animEffect transition="in" filter="fade">
                                      <p:cBhvr>
                                        <p:cTn id="9" dur="500"/>
                                        <p:tgtEl>
                                          <p:spTgt spid="156">
                                            <p:graphicEl>
                                              <a:dgm id="{409B0DCF-2F96-4ECD-8603-ED5872281CB4}"/>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6">
                                            <p:graphicEl>
                                              <a:dgm id="{0F95A485-2DFE-41DB-92FB-D36F260C6BE2}"/>
                                            </p:graphicEl>
                                          </p:spTgt>
                                        </p:tgtEl>
                                        <p:attrNameLst>
                                          <p:attrName>style.visibility</p:attrName>
                                        </p:attrNameLst>
                                      </p:cBhvr>
                                      <p:to>
                                        <p:strVal val="visible"/>
                                      </p:to>
                                    </p:set>
                                    <p:anim calcmode="lin" valueType="num">
                                      <p:cBhvr>
                                        <p:cTn id="14" dur="500" fill="hold"/>
                                        <p:tgtEl>
                                          <p:spTgt spid="156">
                                            <p:graphicEl>
                                              <a:dgm id="{0F95A485-2DFE-41DB-92FB-D36F260C6BE2}"/>
                                            </p:graphicEl>
                                          </p:spTgt>
                                        </p:tgtEl>
                                        <p:attrNameLst>
                                          <p:attrName>ppt_w</p:attrName>
                                        </p:attrNameLst>
                                      </p:cBhvr>
                                      <p:tavLst>
                                        <p:tav tm="0">
                                          <p:val>
                                            <p:fltVal val="0"/>
                                          </p:val>
                                        </p:tav>
                                        <p:tav tm="100000">
                                          <p:val>
                                            <p:strVal val="#ppt_w"/>
                                          </p:val>
                                        </p:tav>
                                      </p:tavLst>
                                    </p:anim>
                                    <p:anim calcmode="lin" valueType="num">
                                      <p:cBhvr>
                                        <p:cTn id="15" dur="500" fill="hold"/>
                                        <p:tgtEl>
                                          <p:spTgt spid="156">
                                            <p:graphicEl>
                                              <a:dgm id="{0F95A485-2DFE-41DB-92FB-D36F260C6BE2}"/>
                                            </p:graphicEl>
                                          </p:spTgt>
                                        </p:tgtEl>
                                        <p:attrNameLst>
                                          <p:attrName>ppt_h</p:attrName>
                                        </p:attrNameLst>
                                      </p:cBhvr>
                                      <p:tavLst>
                                        <p:tav tm="0">
                                          <p:val>
                                            <p:fltVal val="0"/>
                                          </p:val>
                                        </p:tav>
                                        <p:tav tm="100000">
                                          <p:val>
                                            <p:strVal val="#ppt_h"/>
                                          </p:val>
                                        </p:tav>
                                      </p:tavLst>
                                    </p:anim>
                                    <p:animEffect transition="in" filter="fade">
                                      <p:cBhvr>
                                        <p:cTn id="16" dur="500"/>
                                        <p:tgtEl>
                                          <p:spTgt spid="156">
                                            <p:graphicEl>
                                              <a:dgm id="{0F95A485-2DFE-41DB-92FB-D36F260C6BE2}"/>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6">
                                            <p:graphicEl>
                                              <a:dgm id="{4243F739-B348-4301-8DFF-224097136B3B}"/>
                                            </p:graphicEl>
                                          </p:spTgt>
                                        </p:tgtEl>
                                        <p:attrNameLst>
                                          <p:attrName>style.visibility</p:attrName>
                                        </p:attrNameLst>
                                      </p:cBhvr>
                                      <p:to>
                                        <p:strVal val="visible"/>
                                      </p:to>
                                    </p:set>
                                    <p:anim calcmode="lin" valueType="num">
                                      <p:cBhvr>
                                        <p:cTn id="21" dur="500" fill="hold"/>
                                        <p:tgtEl>
                                          <p:spTgt spid="156">
                                            <p:graphicEl>
                                              <a:dgm id="{4243F739-B348-4301-8DFF-224097136B3B}"/>
                                            </p:graphicEl>
                                          </p:spTgt>
                                        </p:tgtEl>
                                        <p:attrNameLst>
                                          <p:attrName>ppt_w</p:attrName>
                                        </p:attrNameLst>
                                      </p:cBhvr>
                                      <p:tavLst>
                                        <p:tav tm="0">
                                          <p:val>
                                            <p:fltVal val="0"/>
                                          </p:val>
                                        </p:tav>
                                        <p:tav tm="100000">
                                          <p:val>
                                            <p:strVal val="#ppt_w"/>
                                          </p:val>
                                        </p:tav>
                                      </p:tavLst>
                                    </p:anim>
                                    <p:anim calcmode="lin" valueType="num">
                                      <p:cBhvr>
                                        <p:cTn id="22" dur="500" fill="hold"/>
                                        <p:tgtEl>
                                          <p:spTgt spid="156">
                                            <p:graphicEl>
                                              <a:dgm id="{4243F739-B348-4301-8DFF-224097136B3B}"/>
                                            </p:graphicEl>
                                          </p:spTgt>
                                        </p:tgtEl>
                                        <p:attrNameLst>
                                          <p:attrName>ppt_h</p:attrName>
                                        </p:attrNameLst>
                                      </p:cBhvr>
                                      <p:tavLst>
                                        <p:tav tm="0">
                                          <p:val>
                                            <p:fltVal val="0"/>
                                          </p:val>
                                        </p:tav>
                                        <p:tav tm="100000">
                                          <p:val>
                                            <p:strVal val="#ppt_h"/>
                                          </p:val>
                                        </p:tav>
                                      </p:tavLst>
                                    </p:anim>
                                    <p:animEffect transition="in" filter="fade">
                                      <p:cBhvr>
                                        <p:cTn id="23" dur="500"/>
                                        <p:tgtEl>
                                          <p:spTgt spid="156">
                                            <p:graphicEl>
                                              <a:dgm id="{4243F739-B348-4301-8DFF-224097136B3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6">
                                            <p:graphicEl>
                                              <a:dgm id="{B8FA8382-6506-47DE-81BB-AFCCD50476CF}"/>
                                            </p:graphicEl>
                                          </p:spTgt>
                                        </p:tgtEl>
                                        <p:attrNameLst>
                                          <p:attrName>style.visibility</p:attrName>
                                        </p:attrNameLst>
                                      </p:cBhvr>
                                      <p:to>
                                        <p:strVal val="visible"/>
                                      </p:to>
                                    </p:set>
                                    <p:anim calcmode="lin" valueType="num">
                                      <p:cBhvr>
                                        <p:cTn id="28" dur="500" fill="hold"/>
                                        <p:tgtEl>
                                          <p:spTgt spid="156">
                                            <p:graphicEl>
                                              <a:dgm id="{B8FA8382-6506-47DE-81BB-AFCCD50476CF}"/>
                                            </p:graphicEl>
                                          </p:spTgt>
                                        </p:tgtEl>
                                        <p:attrNameLst>
                                          <p:attrName>ppt_w</p:attrName>
                                        </p:attrNameLst>
                                      </p:cBhvr>
                                      <p:tavLst>
                                        <p:tav tm="0">
                                          <p:val>
                                            <p:fltVal val="0"/>
                                          </p:val>
                                        </p:tav>
                                        <p:tav tm="100000">
                                          <p:val>
                                            <p:strVal val="#ppt_w"/>
                                          </p:val>
                                        </p:tav>
                                      </p:tavLst>
                                    </p:anim>
                                    <p:anim calcmode="lin" valueType="num">
                                      <p:cBhvr>
                                        <p:cTn id="29" dur="500" fill="hold"/>
                                        <p:tgtEl>
                                          <p:spTgt spid="156">
                                            <p:graphicEl>
                                              <a:dgm id="{B8FA8382-6506-47DE-81BB-AFCCD50476CF}"/>
                                            </p:graphicEl>
                                          </p:spTgt>
                                        </p:tgtEl>
                                        <p:attrNameLst>
                                          <p:attrName>ppt_h</p:attrName>
                                        </p:attrNameLst>
                                      </p:cBhvr>
                                      <p:tavLst>
                                        <p:tav tm="0">
                                          <p:val>
                                            <p:fltVal val="0"/>
                                          </p:val>
                                        </p:tav>
                                        <p:tav tm="100000">
                                          <p:val>
                                            <p:strVal val="#ppt_h"/>
                                          </p:val>
                                        </p:tav>
                                      </p:tavLst>
                                    </p:anim>
                                    <p:animEffect transition="in" filter="fade">
                                      <p:cBhvr>
                                        <p:cTn id="30" dur="500"/>
                                        <p:tgtEl>
                                          <p:spTgt spid="156">
                                            <p:graphicEl>
                                              <a:dgm id="{B8FA8382-6506-47DE-81BB-AFCCD50476CF}"/>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6">
                                            <p:graphicEl>
                                              <a:dgm id="{5700D08F-1537-4369-A8F4-612ADFC891EA}"/>
                                            </p:graphicEl>
                                          </p:spTgt>
                                        </p:tgtEl>
                                        <p:attrNameLst>
                                          <p:attrName>style.visibility</p:attrName>
                                        </p:attrNameLst>
                                      </p:cBhvr>
                                      <p:to>
                                        <p:strVal val="visible"/>
                                      </p:to>
                                    </p:set>
                                    <p:anim calcmode="lin" valueType="num">
                                      <p:cBhvr>
                                        <p:cTn id="35" dur="500" fill="hold"/>
                                        <p:tgtEl>
                                          <p:spTgt spid="156">
                                            <p:graphicEl>
                                              <a:dgm id="{5700D08F-1537-4369-A8F4-612ADFC891EA}"/>
                                            </p:graphicEl>
                                          </p:spTgt>
                                        </p:tgtEl>
                                        <p:attrNameLst>
                                          <p:attrName>ppt_w</p:attrName>
                                        </p:attrNameLst>
                                      </p:cBhvr>
                                      <p:tavLst>
                                        <p:tav tm="0">
                                          <p:val>
                                            <p:fltVal val="0"/>
                                          </p:val>
                                        </p:tav>
                                        <p:tav tm="100000">
                                          <p:val>
                                            <p:strVal val="#ppt_w"/>
                                          </p:val>
                                        </p:tav>
                                      </p:tavLst>
                                    </p:anim>
                                    <p:anim calcmode="lin" valueType="num">
                                      <p:cBhvr>
                                        <p:cTn id="36" dur="500" fill="hold"/>
                                        <p:tgtEl>
                                          <p:spTgt spid="156">
                                            <p:graphicEl>
                                              <a:dgm id="{5700D08F-1537-4369-A8F4-612ADFC891EA}"/>
                                            </p:graphicEl>
                                          </p:spTgt>
                                        </p:tgtEl>
                                        <p:attrNameLst>
                                          <p:attrName>ppt_h</p:attrName>
                                        </p:attrNameLst>
                                      </p:cBhvr>
                                      <p:tavLst>
                                        <p:tav tm="0">
                                          <p:val>
                                            <p:fltVal val="0"/>
                                          </p:val>
                                        </p:tav>
                                        <p:tav tm="100000">
                                          <p:val>
                                            <p:strVal val="#ppt_h"/>
                                          </p:val>
                                        </p:tav>
                                      </p:tavLst>
                                    </p:anim>
                                    <p:animEffect transition="in" filter="fade">
                                      <p:cBhvr>
                                        <p:cTn id="37" dur="500"/>
                                        <p:tgtEl>
                                          <p:spTgt spid="156">
                                            <p:graphicEl>
                                              <a:dgm id="{5700D08F-1537-4369-A8F4-612ADFC891E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56">
                                            <p:graphicEl>
                                              <a:dgm id="{458C740F-0DF0-417A-8508-5169A41457FC}"/>
                                            </p:graphicEl>
                                          </p:spTgt>
                                        </p:tgtEl>
                                        <p:attrNameLst>
                                          <p:attrName>style.visibility</p:attrName>
                                        </p:attrNameLst>
                                      </p:cBhvr>
                                      <p:to>
                                        <p:strVal val="visible"/>
                                      </p:to>
                                    </p:set>
                                    <p:anim calcmode="lin" valueType="num">
                                      <p:cBhvr>
                                        <p:cTn id="42" dur="500" fill="hold"/>
                                        <p:tgtEl>
                                          <p:spTgt spid="156">
                                            <p:graphicEl>
                                              <a:dgm id="{458C740F-0DF0-417A-8508-5169A41457FC}"/>
                                            </p:graphicEl>
                                          </p:spTgt>
                                        </p:tgtEl>
                                        <p:attrNameLst>
                                          <p:attrName>ppt_w</p:attrName>
                                        </p:attrNameLst>
                                      </p:cBhvr>
                                      <p:tavLst>
                                        <p:tav tm="0">
                                          <p:val>
                                            <p:fltVal val="0"/>
                                          </p:val>
                                        </p:tav>
                                        <p:tav tm="100000">
                                          <p:val>
                                            <p:strVal val="#ppt_w"/>
                                          </p:val>
                                        </p:tav>
                                      </p:tavLst>
                                    </p:anim>
                                    <p:anim calcmode="lin" valueType="num">
                                      <p:cBhvr>
                                        <p:cTn id="43" dur="500" fill="hold"/>
                                        <p:tgtEl>
                                          <p:spTgt spid="156">
                                            <p:graphicEl>
                                              <a:dgm id="{458C740F-0DF0-417A-8508-5169A41457FC}"/>
                                            </p:graphicEl>
                                          </p:spTgt>
                                        </p:tgtEl>
                                        <p:attrNameLst>
                                          <p:attrName>ppt_h</p:attrName>
                                        </p:attrNameLst>
                                      </p:cBhvr>
                                      <p:tavLst>
                                        <p:tav tm="0">
                                          <p:val>
                                            <p:fltVal val="0"/>
                                          </p:val>
                                        </p:tav>
                                        <p:tav tm="100000">
                                          <p:val>
                                            <p:strVal val="#ppt_h"/>
                                          </p:val>
                                        </p:tav>
                                      </p:tavLst>
                                    </p:anim>
                                    <p:animEffect transition="in" filter="fade">
                                      <p:cBhvr>
                                        <p:cTn id="44" dur="500"/>
                                        <p:tgtEl>
                                          <p:spTgt spid="156">
                                            <p:graphicEl>
                                              <a:dgm id="{458C740F-0DF0-417A-8508-5169A41457FC}"/>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56">
                                            <p:graphicEl>
                                              <a:dgm id="{B08BC08A-FAAE-4D83-8640-AC7CF5C130EA}"/>
                                            </p:graphicEl>
                                          </p:spTgt>
                                        </p:tgtEl>
                                        <p:attrNameLst>
                                          <p:attrName>style.visibility</p:attrName>
                                        </p:attrNameLst>
                                      </p:cBhvr>
                                      <p:to>
                                        <p:strVal val="visible"/>
                                      </p:to>
                                    </p:set>
                                    <p:anim calcmode="lin" valueType="num">
                                      <p:cBhvr>
                                        <p:cTn id="49" dur="500" fill="hold"/>
                                        <p:tgtEl>
                                          <p:spTgt spid="156">
                                            <p:graphicEl>
                                              <a:dgm id="{B08BC08A-FAAE-4D83-8640-AC7CF5C130EA}"/>
                                            </p:graphicEl>
                                          </p:spTgt>
                                        </p:tgtEl>
                                        <p:attrNameLst>
                                          <p:attrName>ppt_w</p:attrName>
                                        </p:attrNameLst>
                                      </p:cBhvr>
                                      <p:tavLst>
                                        <p:tav tm="0">
                                          <p:val>
                                            <p:fltVal val="0"/>
                                          </p:val>
                                        </p:tav>
                                        <p:tav tm="100000">
                                          <p:val>
                                            <p:strVal val="#ppt_w"/>
                                          </p:val>
                                        </p:tav>
                                      </p:tavLst>
                                    </p:anim>
                                    <p:anim calcmode="lin" valueType="num">
                                      <p:cBhvr>
                                        <p:cTn id="50" dur="500" fill="hold"/>
                                        <p:tgtEl>
                                          <p:spTgt spid="156">
                                            <p:graphicEl>
                                              <a:dgm id="{B08BC08A-FAAE-4D83-8640-AC7CF5C130EA}"/>
                                            </p:graphicEl>
                                          </p:spTgt>
                                        </p:tgtEl>
                                        <p:attrNameLst>
                                          <p:attrName>ppt_h</p:attrName>
                                        </p:attrNameLst>
                                      </p:cBhvr>
                                      <p:tavLst>
                                        <p:tav tm="0">
                                          <p:val>
                                            <p:fltVal val="0"/>
                                          </p:val>
                                        </p:tav>
                                        <p:tav tm="100000">
                                          <p:val>
                                            <p:strVal val="#ppt_h"/>
                                          </p:val>
                                        </p:tav>
                                      </p:tavLst>
                                    </p:anim>
                                    <p:animEffect transition="in" filter="fade">
                                      <p:cBhvr>
                                        <p:cTn id="51" dur="500"/>
                                        <p:tgtEl>
                                          <p:spTgt spid="156">
                                            <p:graphicEl>
                                              <a:dgm id="{B08BC08A-FAAE-4D83-8640-AC7CF5C130EA}"/>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56">
                                            <p:graphicEl>
                                              <a:dgm id="{F4369CC8-802C-4B0C-87A1-54BFBACC8B19}"/>
                                            </p:graphicEl>
                                          </p:spTgt>
                                        </p:tgtEl>
                                        <p:attrNameLst>
                                          <p:attrName>style.visibility</p:attrName>
                                        </p:attrNameLst>
                                      </p:cBhvr>
                                      <p:to>
                                        <p:strVal val="visible"/>
                                      </p:to>
                                    </p:set>
                                    <p:anim calcmode="lin" valueType="num">
                                      <p:cBhvr>
                                        <p:cTn id="56" dur="500" fill="hold"/>
                                        <p:tgtEl>
                                          <p:spTgt spid="156">
                                            <p:graphicEl>
                                              <a:dgm id="{F4369CC8-802C-4B0C-87A1-54BFBACC8B19}"/>
                                            </p:graphicEl>
                                          </p:spTgt>
                                        </p:tgtEl>
                                        <p:attrNameLst>
                                          <p:attrName>ppt_w</p:attrName>
                                        </p:attrNameLst>
                                      </p:cBhvr>
                                      <p:tavLst>
                                        <p:tav tm="0">
                                          <p:val>
                                            <p:fltVal val="0"/>
                                          </p:val>
                                        </p:tav>
                                        <p:tav tm="100000">
                                          <p:val>
                                            <p:strVal val="#ppt_w"/>
                                          </p:val>
                                        </p:tav>
                                      </p:tavLst>
                                    </p:anim>
                                    <p:anim calcmode="lin" valueType="num">
                                      <p:cBhvr>
                                        <p:cTn id="57" dur="500" fill="hold"/>
                                        <p:tgtEl>
                                          <p:spTgt spid="156">
                                            <p:graphicEl>
                                              <a:dgm id="{F4369CC8-802C-4B0C-87A1-54BFBACC8B19}"/>
                                            </p:graphicEl>
                                          </p:spTgt>
                                        </p:tgtEl>
                                        <p:attrNameLst>
                                          <p:attrName>ppt_h</p:attrName>
                                        </p:attrNameLst>
                                      </p:cBhvr>
                                      <p:tavLst>
                                        <p:tav tm="0">
                                          <p:val>
                                            <p:fltVal val="0"/>
                                          </p:val>
                                        </p:tav>
                                        <p:tav tm="100000">
                                          <p:val>
                                            <p:strVal val="#ppt_h"/>
                                          </p:val>
                                        </p:tav>
                                      </p:tavLst>
                                    </p:anim>
                                    <p:animEffect transition="in" filter="fade">
                                      <p:cBhvr>
                                        <p:cTn id="58" dur="500"/>
                                        <p:tgtEl>
                                          <p:spTgt spid="156">
                                            <p:graphicEl>
                                              <a:dgm id="{F4369CC8-802C-4B0C-87A1-54BFBACC8B19}"/>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56">
                                            <p:graphicEl>
                                              <a:dgm id="{B81F31C3-194B-4A22-841C-15C0EFAE73CB}"/>
                                            </p:graphicEl>
                                          </p:spTgt>
                                        </p:tgtEl>
                                        <p:attrNameLst>
                                          <p:attrName>style.visibility</p:attrName>
                                        </p:attrNameLst>
                                      </p:cBhvr>
                                      <p:to>
                                        <p:strVal val="visible"/>
                                      </p:to>
                                    </p:set>
                                    <p:anim calcmode="lin" valueType="num">
                                      <p:cBhvr>
                                        <p:cTn id="63" dur="500" fill="hold"/>
                                        <p:tgtEl>
                                          <p:spTgt spid="156">
                                            <p:graphicEl>
                                              <a:dgm id="{B81F31C3-194B-4A22-841C-15C0EFAE73CB}"/>
                                            </p:graphicEl>
                                          </p:spTgt>
                                        </p:tgtEl>
                                        <p:attrNameLst>
                                          <p:attrName>ppt_w</p:attrName>
                                        </p:attrNameLst>
                                      </p:cBhvr>
                                      <p:tavLst>
                                        <p:tav tm="0">
                                          <p:val>
                                            <p:fltVal val="0"/>
                                          </p:val>
                                        </p:tav>
                                        <p:tav tm="100000">
                                          <p:val>
                                            <p:strVal val="#ppt_w"/>
                                          </p:val>
                                        </p:tav>
                                      </p:tavLst>
                                    </p:anim>
                                    <p:anim calcmode="lin" valueType="num">
                                      <p:cBhvr>
                                        <p:cTn id="64" dur="500" fill="hold"/>
                                        <p:tgtEl>
                                          <p:spTgt spid="156">
                                            <p:graphicEl>
                                              <a:dgm id="{B81F31C3-194B-4A22-841C-15C0EFAE73CB}"/>
                                            </p:graphicEl>
                                          </p:spTgt>
                                        </p:tgtEl>
                                        <p:attrNameLst>
                                          <p:attrName>ppt_h</p:attrName>
                                        </p:attrNameLst>
                                      </p:cBhvr>
                                      <p:tavLst>
                                        <p:tav tm="0">
                                          <p:val>
                                            <p:fltVal val="0"/>
                                          </p:val>
                                        </p:tav>
                                        <p:tav tm="100000">
                                          <p:val>
                                            <p:strVal val="#ppt_h"/>
                                          </p:val>
                                        </p:tav>
                                      </p:tavLst>
                                    </p:anim>
                                    <p:animEffect transition="in" filter="fade">
                                      <p:cBhvr>
                                        <p:cTn id="65" dur="500"/>
                                        <p:tgtEl>
                                          <p:spTgt spid="156">
                                            <p:graphicEl>
                                              <a:dgm id="{B81F31C3-194B-4A22-841C-15C0EFAE73CB}"/>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56">
                                            <p:graphicEl>
                                              <a:dgm id="{44A5318C-17B6-4BE1-BF6B-CCE3145C3618}"/>
                                            </p:graphicEl>
                                          </p:spTgt>
                                        </p:tgtEl>
                                        <p:attrNameLst>
                                          <p:attrName>style.visibility</p:attrName>
                                        </p:attrNameLst>
                                      </p:cBhvr>
                                      <p:to>
                                        <p:strVal val="visible"/>
                                      </p:to>
                                    </p:set>
                                    <p:anim calcmode="lin" valueType="num">
                                      <p:cBhvr>
                                        <p:cTn id="70" dur="500" fill="hold"/>
                                        <p:tgtEl>
                                          <p:spTgt spid="156">
                                            <p:graphicEl>
                                              <a:dgm id="{44A5318C-17B6-4BE1-BF6B-CCE3145C3618}"/>
                                            </p:graphicEl>
                                          </p:spTgt>
                                        </p:tgtEl>
                                        <p:attrNameLst>
                                          <p:attrName>ppt_w</p:attrName>
                                        </p:attrNameLst>
                                      </p:cBhvr>
                                      <p:tavLst>
                                        <p:tav tm="0">
                                          <p:val>
                                            <p:fltVal val="0"/>
                                          </p:val>
                                        </p:tav>
                                        <p:tav tm="100000">
                                          <p:val>
                                            <p:strVal val="#ppt_w"/>
                                          </p:val>
                                        </p:tav>
                                      </p:tavLst>
                                    </p:anim>
                                    <p:anim calcmode="lin" valueType="num">
                                      <p:cBhvr>
                                        <p:cTn id="71" dur="500" fill="hold"/>
                                        <p:tgtEl>
                                          <p:spTgt spid="156">
                                            <p:graphicEl>
                                              <a:dgm id="{44A5318C-17B6-4BE1-BF6B-CCE3145C3618}"/>
                                            </p:graphicEl>
                                          </p:spTgt>
                                        </p:tgtEl>
                                        <p:attrNameLst>
                                          <p:attrName>ppt_h</p:attrName>
                                        </p:attrNameLst>
                                      </p:cBhvr>
                                      <p:tavLst>
                                        <p:tav tm="0">
                                          <p:val>
                                            <p:fltVal val="0"/>
                                          </p:val>
                                        </p:tav>
                                        <p:tav tm="100000">
                                          <p:val>
                                            <p:strVal val="#ppt_h"/>
                                          </p:val>
                                        </p:tav>
                                      </p:tavLst>
                                    </p:anim>
                                    <p:animEffect transition="in" filter="fade">
                                      <p:cBhvr>
                                        <p:cTn id="72" dur="500"/>
                                        <p:tgtEl>
                                          <p:spTgt spid="156">
                                            <p:graphicEl>
                                              <a:dgm id="{44A5318C-17B6-4BE1-BF6B-CCE3145C3618}"/>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56">
                                            <p:graphicEl>
                                              <a:dgm id="{95AF4501-9F57-47E3-A86F-50D97C782880}"/>
                                            </p:graphicEl>
                                          </p:spTgt>
                                        </p:tgtEl>
                                        <p:attrNameLst>
                                          <p:attrName>style.visibility</p:attrName>
                                        </p:attrNameLst>
                                      </p:cBhvr>
                                      <p:to>
                                        <p:strVal val="visible"/>
                                      </p:to>
                                    </p:set>
                                    <p:anim calcmode="lin" valueType="num">
                                      <p:cBhvr>
                                        <p:cTn id="77" dur="500" fill="hold"/>
                                        <p:tgtEl>
                                          <p:spTgt spid="156">
                                            <p:graphicEl>
                                              <a:dgm id="{95AF4501-9F57-47E3-A86F-50D97C782880}"/>
                                            </p:graphicEl>
                                          </p:spTgt>
                                        </p:tgtEl>
                                        <p:attrNameLst>
                                          <p:attrName>ppt_w</p:attrName>
                                        </p:attrNameLst>
                                      </p:cBhvr>
                                      <p:tavLst>
                                        <p:tav tm="0">
                                          <p:val>
                                            <p:fltVal val="0"/>
                                          </p:val>
                                        </p:tav>
                                        <p:tav tm="100000">
                                          <p:val>
                                            <p:strVal val="#ppt_w"/>
                                          </p:val>
                                        </p:tav>
                                      </p:tavLst>
                                    </p:anim>
                                    <p:anim calcmode="lin" valueType="num">
                                      <p:cBhvr>
                                        <p:cTn id="78" dur="500" fill="hold"/>
                                        <p:tgtEl>
                                          <p:spTgt spid="156">
                                            <p:graphicEl>
                                              <a:dgm id="{95AF4501-9F57-47E3-A86F-50D97C782880}"/>
                                            </p:graphicEl>
                                          </p:spTgt>
                                        </p:tgtEl>
                                        <p:attrNameLst>
                                          <p:attrName>ppt_h</p:attrName>
                                        </p:attrNameLst>
                                      </p:cBhvr>
                                      <p:tavLst>
                                        <p:tav tm="0">
                                          <p:val>
                                            <p:fltVal val="0"/>
                                          </p:val>
                                        </p:tav>
                                        <p:tav tm="100000">
                                          <p:val>
                                            <p:strVal val="#ppt_h"/>
                                          </p:val>
                                        </p:tav>
                                      </p:tavLst>
                                    </p:anim>
                                    <p:animEffect transition="in" filter="fade">
                                      <p:cBhvr>
                                        <p:cTn id="79" dur="500"/>
                                        <p:tgtEl>
                                          <p:spTgt spid="156">
                                            <p:graphicEl>
                                              <a:dgm id="{95AF4501-9F57-47E3-A86F-50D97C782880}"/>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156">
                                            <p:graphicEl>
                                              <a:dgm id="{671B551D-D233-479C-8571-3A61D04955B1}"/>
                                            </p:graphicEl>
                                          </p:spTgt>
                                        </p:tgtEl>
                                        <p:attrNameLst>
                                          <p:attrName>style.visibility</p:attrName>
                                        </p:attrNameLst>
                                      </p:cBhvr>
                                      <p:to>
                                        <p:strVal val="visible"/>
                                      </p:to>
                                    </p:set>
                                    <p:anim calcmode="lin" valueType="num">
                                      <p:cBhvr>
                                        <p:cTn id="84" dur="500" fill="hold"/>
                                        <p:tgtEl>
                                          <p:spTgt spid="156">
                                            <p:graphicEl>
                                              <a:dgm id="{671B551D-D233-479C-8571-3A61D04955B1}"/>
                                            </p:graphicEl>
                                          </p:spTgt>
                                        </p:tgtEl>
                                        <p:attrNameLst>
                                          <p:attrName>ppt_w</p:attrName>
                                        </p:attrNameLst>
                                      </p:cBhvr>
                                      <p:tavLst>
                                        <p:tav tm="0">
                                          <p:val>
                                            <p:fltVal val="0"/>
                                          </p:val>
                                        </p:tav>
                                        <p:tav tm="100000">
                                          <p:val>
                                            <p:strVal val="#ppt_w"/>
                                          </p:val>
                                        </p:tav>
                                      </p:tavLst>
                                    </p:anim>
                                    <p:anim calcmode="lin" valueType="num">
                                      <p:cBhvr>
                                        <p:cTn id="85" dur="500" fill="hold"/>
                                        <p:tgtEl>
                                          <p:spTgt spid="156">
                                            <p:graphicEl>
                                              <a:dgm id="{671B551D-D233-479C-8571-3A61D04955B1}"/>
                                            </p:graphicEl>
                                          </p:spTgt>
                                        </p:tgtEl>
                                        <p:attrNameLst>
                                          <p:attrName>ppt_h</p:attrName>
                                        </p:attrNameLst>
                                      </p:cBhvr>
                                      <p:tavLst>
                                        <p:tav tm="0">
                                          <p:val>
                                            <p:fltVal val="0"/>
                                          </p:val>
                                        </p:tav>
                                        <p:tav tm="100000">
                                          <p:val>
                                            <p:strVal val="#ppt_h"/>
                                          </p:val>
                                        </p:tav>
                                      </p:tavLst>
                                    </p:anim>
                                    <p:animEffect transition="in" filter="fade">
                                      <p:cBhvr>
                                        <p:cTn id="86" dur="500"/>
                                        <p:tgtEl>
                                          <p:spTgt spid="156">
                                            <p:graphicEl>
                                              <a:dgm id="{671B551D-D233-479C-8571-3A61D04955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6"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144"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938430" y="1444752"/>
            <a:ext cx="12984480" cy="36576"/>
          </a:xfrm>
          <a:prstGeom prst="rect">
            <a:avLst/>
          </a:prstGeom>
        </p:spPr>
      </p:pic>
      <p:sp>
        <p:nvSpPr>
          <p:cNvPr id="5" name="Text 0"/>
          <p:cNvSpPr/>
          <p:nvPr/>
        </p:nvSpPr>
        <p:spPr>
          <a:xfrm>
            <a:off x="832104" y="53126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 1"/>
          <p:cNvSpPr/>
          <p:nvPr/>
        </p:nvSpPr>
        <p:spPr>
          <a:xfrm>
            <a:off x="832104" y="1098343"/>
            <a:ext cx="12984480" cy="637954"/>
          </a:xfrm>
          <a:prstGeom prst="rect">
            <a:avLst/>
          </a:prstGeom>
          <a:noFill/>
          <a:ln/>
        </p:spPr>
        <p:txBody>
          <a:bodyPr wrap="none" lIns="0" tIns="0" rIns="0" bIns="0" rtlCol="0" anchor="ctr"/>
          <a:lstStyle/>
          <a:p>
            <a:pPr>
              <a:lnSpc>
                <a:spcPts val="13000"/>
              </a:lnSpc>
            </a:pPr>
            <a:r>
              <a:rPr lang="en-US" sz="9290" b="1" dirty="0">
                <a:solidFill>
                  <a:srgbClr val="011C2A"/>
                </a:solidFill>
                <a:ea typeface="思源黑体-思源黑体-Bold" pitchFamily="34" charset="-122"/>
                <a:cs typeface="思源黑体-思源黑体-Bold" pitchFamily="34" charset="-120"/>
              </a:rPr>
              <a:t>05 </a:t>
            </a:r>
            <a:r>
              <a:rPr lang="en-US" sz="5400" b="1" dirty="0">
                <a:solidFill>
                  <a:srgbClr val="011C2A"/>
                </a:solidFill>
                <a:ea typeface="思源黑体-思源黑体-Bold" pitchFamily="34" charset="-122"/>
                <a:cs typeface="思源黑体-思源黑体-Bold" pitchFamily="34" charset="-120"/>
              </a:rPr>
              <a:t>Entity Relationship Diagram</a:t>
            </a:r>
            <a:endParaRPr lang="en-US" sz="5400" b="1" dirty="0"/>
          </a:p>
          <a:p>
            <a:pPr marL="0" indent="0" algn="l">
              <a:lnSpc>
                <a:spcPts val="13000"/>
              </a:lnSpc>
              <a:buNone/>
            </a:pPr>
            <a:endParaRPr lang="en-US" sz="9290" b="1" dirty="0"/>
          </a:p>
        </p:txBody>
      </p:sp>
      <p:sp>
        <p:nvSpPr>
          <p:cNvPr id="7" name="Text 2"/>
          <p:cNvSpPr/>
          <p:nvPr/>
        </p:nvSpPr>
        <p:spPr>
          <a:xfrm>
            <a:off x="832104" y="3456432"/>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8" name="Text 3"/>
          <p:cNvSpPr/>
          <p:nvPr/>
        </p:nvSpPr>
        <p:spPr>
          <a:xfrm>
            <a:off x="832104" y="470001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0" name="Text 5"/>
          <p:cNvSpPr/>
          <p:nvPr/>
        </p:nvSpPr>
        <p:spPr>
          <a:xfrm>
            <a:off x="832104" y="2834640"/>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1" name="Text 6"/>
          <p:cNvSpPr/>
          <p:nvPr/>
        </p:nvSpPr>
        <p:spPr>
          <a:xfrm>
            <a:off x="832104" y="407822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pic>
        <p:nvPicPr>
          <p:cNvPr id="13" name="Graphic 12">
            <a:extLst>
              <a:ext uri="{FF2B5EF4-FFF2-40B4-BE49-F238E27FC236}">
                <a16:creationId xmlns:a16="http://schemas.microsoft.com/office/drawing/2014/main" id="{06EF6F6E-130A-972D-D621-080F8783911E}"/>
              </a:ext>
            </a:extLst>
          </p:cNvPr>
          <p:cNvPicPr>
            <a:picLocks noChangeAspect="1"/>
          </p:cNvPicPr>
          <p:nvPr/>
        </p:nvPicPr>
        <p:blipFill>
          <a:blip r:embed="rId6">
            <a:extLst>
              <a:ext uri="{96DAC541-7B7A-43D3-8B79-37D633B846F1}">
                <asvg:svgBlip xmlns:asvg="http://schemas.microsoft.com/office/drawing/2016/SVG/main" r:embed="rId7"/>
              </a:ext>
            </a:extLst>
          </a:blip>
          <a:srcRect t="21221" r="31351" b="33939"/>
          <a:stretch>
            <a:fillRect/>
          </a:stretch>
        </p:blipFill>
        <p:spPr>
          <a:xfrm>
            <a:off x="938430" y="1444752"/>
            <a:ext cx="12028270" cy="67848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177" y="41951"/>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914297" y="1325880"/>
            <a:ext cx="12984480" cy="36576"/>
          </a:xfrm>
          <a:prstGeom prst="rect">
            <a:avLst/>
          </a:prstGeom>
        </p:spPr>
      </p:pic>
      <p:sp>
        <p:nvSpPr>
          <p:cNvPr id="5" name="Text 0"/>
          <p:cNvSpPr/>
          <p:nvPr/>
        </p:nvSpPr>
        <p:spPr>
          <a:xfrm>
            <a:off x="832104" y="4700016"/>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6" name="Text 1"/>
          <p:cNvSpPr/>
          <p:nvPr/>
        </p:nvSpPr>
        <p:spPr>
          <a:xfrm>
            <a:off x="832104" y="407822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7" name="Text 2"/>
          <p:cNvSpPr/>
          <p:nvPr/>
        </p:nvSpPr>
        <p:spPr>
          <a:xfrm>
            <a:off x="832104" y="5934456"/>
            <a:ext cx="12984480" cy="832104"/>
          </a:xfrm>
          <a:prstGeom prst="rect">
            <a:avLst/>
          </a:prstGeom>
          <a:noFill/>
          <a:ln/>
        </p:spPr>
        <p:txBody>
          <a:bodyPr wrap="none" lIns="0" tIns="0" rIns="0" bIns="0" rtlCol="0" anchor="ctr"/>
          <a:lstStyle/>
          <a:p>
            <a:pPr marL="0" indent="0" algn="l">
              <a:lnSpc>
                <a:spcPts val="6500"/>
              </a:lnSpc>
              <a:buNone/>
            </a:pPr>
            <a:endParaRPr lang="en-US" sz="4640" dirty="0"/>
          </a:p>
        </p:txBody>
      </p:sp>
      <p:sp>
        <p:nvSpPr>
          <p:cNvPr id="8" name="Text 3"/>
          <p:cNvSpPr/>
          <p:nvPr/>
        </p:nvSpPr>
        <p:spPr>
          <a:xfrm>
            <a:off x="832104" y="3456432"/>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9" name="Text 4"/>
          <p:cNvSpPr/>
          <p:nvPr/>
        </p:nvSpPr>
        <p:spPr>
          <a:xfrm>
            <a:off x="832104" y="2834640"/>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10" name="Text 5"/>
          <p:cNvSpPr/>
          <p:nvPr/>
        </p:nvSpPr>
        <p:spPr>
          <a:xfrm>
            <a:off x="832104" y="-333756"/>
            <a:ext cx="12984480" cy="1655064"/>
          </a:xfrm>
          <a:prstGeom prst="rect">
            <a:avLst/>
          </a:prstGeom>
          <a:noFill/>
          <a:ln/>
        </p:spPr>
        <p:txBody>
          <a:bodyPr wrap="none" lIns="0" tIns="0" rIns="0" bIns="0" rtlCol="0" anchor="ctr"/>
          <a:lstStyle/>
          <a:p>
            <a:pPr>
              <a:lnSpc>
                <a:spcPts val="13000"/>
              </a:lnSpc>
            </a:pPr>
            <a:r>
              <a:rPr lang="en-US" sz="9290" b="1" dirty="0">
                <a:solidFill>
                  <a:srgbClr val="011C2A"/>
                </a:solidFill>
                <a:latin typeface="思源黑体-思源黑体-Bold" pitchFamily="34" charset="0"/>
                <a:ea typeface="思源黑体-思源黑体-Bold" pitchFamily="34" charset="-122"/>
                <a:cs typeface="思源黑体-思源黑体-Bold" pitchFamily="34" charset="-120"/>
              </a:rPr>
              <a:t>06 </a:t>
            </a:r>
            <a:r>
              <a:rPr lang="en-US" sz="5400" b="1" dirty="0">
                <a:solidFill>
                  <a:srgbClr val="011C2A"/>
                </a:solidFill>
                <a:latin typeface="思源黑体-思源黑体-Bold" pitchFamily="34" charset="0"/>
                <a:ea typeface="思源黑体-思源黑体-Bold" pitchFamily="34" charset="-122"/>
                <a:cs typeface="思源黑体-思源黑体-Bold" pitchFamily="34" charset="-120"/>
              </a:rPr>
              <a:t>SQL Concepts Applied</a:t>
            </a:r>
            <a:endParaRPr lang="en-US" sz="5400" b="1" dirty="0"/>
          </a:p>
        </p:txBody>
      </p:sp>
      <p:sp>
        <p:nvSpPr>
          <p:cNvPr id="11" name="Text 6"/>
          <p:cNvSpPr/>
          <p:nvPr/>
        </p:nvSpPr>
        <p:spPr>
          <a:xfrm>
            <a:off x="832104" y="5312664"/>
            <a:ext cx="12984480"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24" name="TextBox 20">
            <a:extLst>
              <a:ext uri="{FF2B5EF4-FFF2-40B4-BE49-F238E27FC236}">
                <a16:creationId xmlns:a16="http://schemas.microsoft.com/office/drawing/2014/main" id="{7E8676BA-7327-AA52-CBB4-3CE2EBB7B604}"/>
              </a:ext>
            </a:extLst>
          </p:cNvPr>
          <p:cNvSpPr txBox="1"/>
          <p:nvPr/>
        </p:nvSpPr>
        <p:spPr>
          <a:xfrm>
            <a:off x="5285580" y="5769507"/>
            <a:ext cx="65"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200" b="1" dirty="0">
              <a:solidFill>
                <a:srgbClr val="E0CB15"/>
              </a:solidFill>
              <a:latin typeface="Shantell Sans"/>
            </a:endParaRPr>
          </a:p>
        </p:txBody>
      </p:sp>
      <p:sp>
        <p:nvSpPr>
          <p:cNvPr id="25" name="TextBox 21">
            <a:extLst>
              <a:ext uri="{FF2B5EF4-FFF2-40B4-BE49-F238E27FC236}">
                <a16:creationId xmlns:a16="http://schemas.microsoft.com/office/drawing/2014/main" id="{F9E6CBAC-3B3C-8DF5-40F0-76BC12262E6B}"/>
              </a:ext>
            </a:extLst>
          </p:cNvPr>
          <p:cNvSpPr txBox="1"/>
          <p:nvPr/>
        </p:nvSpPr>
        <p:spPr>
          <a:xfrm>
            <a:off x="7308023" y="5769507"/>
            <a:ext cx="65"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200" b="1" dirty="0">
              <a:solidFill>
                <a:srgbClr val="DE8431"/>
              </a:solidFill>
              <a:latin typeface="Shantell Sans"/>
            </a:endParaRPr>
          </a:p>
        </p:txBody>
      </p:sp>
      <p:sp>
        <p:nvSpPr>
          <p:cNvPr id="233" name="Rounded Rectangle 2">
            <a:extLst>
              <a:ext uri="{FF2B5EF4-FFF2-40B4-BE49-F238E27FC236}">
                <a16:creationId xmlns:a16="http://schemas.microsoft.com/office/drawing/2014/main" id="{9F10025F-0DA0-C10E-E25A-D644103974D9}"/>
              </a:ext>
            </a:extLst>
          </p:cNvPr>
          <p:cNvSpPr/>
          <p:nvPr/>
        </p:nvSpPr>
        <p:spPr>
          <a:xfrm>
            <a:off x="5700765" y="3476055"/>
            <a:ext cx="3325448" cy="1339855"/>
          </a:xfrm>
          <a:custGeom>
            <a:avLst/>
            <a:gdLst/>
            <a:ahLst/>
            <a:cxnLst/>
            <a:rect l="0" t="0" r="0" b="0"/>
            <a:pathLst>
              <a:path w="885217" h="1043291">
                <a:moveTo>
                  <a:pt x="126459" y="0"/>
                </a:moveTo>
                <a:lnTo>
                  <a:pt x="758757" y="0"/>
                </a:lnTo>
                <a:cubicBezTo>
                  <a:pt x="758757" y="0"/>
                  <a:pt x="885217" y="0"/>
                  <a:pt x="885217" y="126459"/>
                </a:cubicBezTo>
                <a:lnTo>
                  <a:pt x="885217" y="916831"/>
                </a:lnTo>
                <a:cubicBezTo>
                  <a:pt x="885217" y="916831"/>
                  <a:pt x="885217" y="1043291"/>
                  <a:pt x="758757" y="1043291"/>
                </a:cubicBezTo>
                <a:lnTo>
                  <a:pt x="126459" y="1043291"/>
                </a:lnTo>
                <a:cubicBezTo>
                  <a:pt x="126459" y="1043291"/>
                  <a:pt x="0" y="1043291"/>
                  <a:pt x="0" y="916831"/>
                </a:cubicBezTo>
                <a:lnTo>
                  <a:pt x="0" y="126459"/>
                </a:lnTo>
                <a:cubicBezTo>
                  <a:pt x="0" y="126459"/>
                  <a:pt x="0" y="0"/>
                  <a:pt x="126459" y="0"/>
                </a:cubicBezTo>
              </a:path>
            </a:pathLst>
          </a:custGeom>
          <a:noFill/>
          <a:ln w="7903">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nvGrpSpPr>
          <p:cNvPr id="314" name="Group 313">
            <a:extLst>
              <a:ext uri="{FF2B5EF4-FFF2-40B4-BE49-F238E27FC236}">
                <a16:creationId xmlns:a16="http://schemas.microsoft.com/office/drawing/2014/main" id="{E9581F09-CF45-123F-953A-43401C02312C}"/>
              </a:ext>
            </a:extLst>
          </p:cNvPr>
          <p:cNvGrpSpPr/>
          <p:nvPr/>
        </p:nvGrpSpPr>
        <p:grpSpPr>
          <a:xfrm>
            <a:off x="3659192" y="2860354"/>
            <a:ext cx="356296" cy="406016"/>
            <a:chOff x="5502821" y="1872288"/>
            <a:chExt cx="356296" cy="406016"/>
          </a:xfrm>
        </p:grpSpPr>
        <p:sp>
          <p:nvSpPr>
            <p:cNvPr id="156" name="Rounded Rectangle 61">
              <a:extLst>
                <a:ext uri="{FF2B5EF4-FFF2-40B4-BE49-F238E27FC236}">
                  <a16:creationId xmlns:a16="http://schemas.microsoft.com/office/drawing/2014/main" id="{A2531EB2-F9AC-B4BA-D64B-0BCB170AB0FD}"/>
                </a:ext>
              </a:extLst>
            </p:cNvPr>
            <p:cNvSpPr/>
            <p:nvPr/>
          </p:nvSpPr>
          <p:spPr>
            <a:xfrm>
              <a:off x="5502821" y="1872288"/>
              <a:ext cx="356296" cy="162406"/>
            </a:xfrm>
            <a:custGeom>
              <a:avLst/>
              <a:gdLst/>
              <a:ahLst/>
              <a:cxnLst/>
              <a:rect l="0" t="0" r="0" b="0"/>
              <a:pathLst>
                <a:path w="94844" h="126459">
                  <a:moveTo>
                    <a:pt x="94844" y="0"/>
                  </a:moveTo>
                  <a:lnTo>
                    <a:pt x="94844" y="63229"/>
                  </a:lnTo>
                  <a:lnTo>
                    <a:pt x="94844" y="126459"/>
                  </a:lnTo>
                  <a:lnTo>
                    <a:pt x="47422" y="126459"/>
                  </a:lnTo>
                  <a:lnTo>
                    <a:pt x="0" y="126459"/>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57" name="Rounded Rectangle 62">
              <a:extLst>
                <a:ext uri="{FF2B5EF4-FFF2-40B4-BE49-F238E27FC236}">
                  <a16:creationId xmlns:a16="http://schemas.microsoft.com/office/drawing/2014/main" id="{DF4903E8-2312-4F53-E68B-070853D9AD3D}"/>
                </a:ext>
              </a:extLst>
            </p:cNvPr>
            <p:cNvSpPr/>
            <p:nvPr/>
          </p:nvSpPr>
          <p:spPr>
            <a:xfrm>
              <a:off x="5502821" y="1872288"/>
              <a:ext cx="356296" cy="406016"/>
            </a:xfrm>
            <a:custGeom>
              <a:avLst/>
              <a:gdLst/>
              <a:ahLst/>
              <a:cxnLst/>
              <a:rect l="0" t="0" r="0" b="0"/>
              <a:pathLst>
                <a:path w="94844" h="316148">
                  <a:moveTo>
                    <a:pt x="94844" y="0"/>
                  </a:moveTo>
                  <a:lnTo>
                    <a:pt x="94844" y="39518"/>
                  </a:lnTo>
                  <a:lnTo>
                    <a:pt x="94844" y="252919"/>
                  </a:lnTo>
                  <a:cubicBezTo>
                    <a:pt x="94844" y="287839"/>
                    <a:pt x="66535" y="316148"/>
                    <a:pt x="31614" y="316148"/>
                  </a:cubicBezTo>
                  <a:lnTo>
                    <a:pt x="31087" y="316148"/>
                  </a:lnTo>
                  <a:lnTo>
                    <a:pt x="0" y="316148"/>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161" name="Rounded Rectangle 66">
            <a:extLst>
              <a:ext uri="{FF2B5EF4-FFF2-40B4-BE49-F238E27FC236}">
                <a16:creationId xmlns:a16="http://schemas.microsoft.com/office/drawing/2014/main" id="{21B68BD1-50BD-C87D-4E24-19C54210316F}"/>
              </a:ext>
            </a:extLst>
          </p:cNvPr>
          <p:cNvSpPr/>
          <p:nvPr/>
        </p:nvSpPr>
        <p:spPr>
          <a:xfrm>
            <a:off x="9026214" y="3303972"/>
            <a:ext cx="950127" cy="618702"/>
          </a:xfrm>
          <a:custGeom>
            <a:avLst/>
            <a:gdLst/>
            <a:ahLst/>
            <a:cxnLst/>
            <a:rect l="0" t="0" r="0" b="0"/>
            <a:pathLst>
              <a:path w="252919" h="1043291">
                <a:moveTo>
                  <a:pt x="252919" y="0"/>
                </a:moveTo>
                <a:lnTo>
                  <a:pt x="237111" y="0"/>
                </a:lnTo>
                <a:lnTo>
                  <a:pt x="236584" y="0"/>
                </a:lnTo>
                <a:cubicBezTo>
                  <a:pt x="175764" y="0"/>
                  <a:pt x="126459" y="49304"/>
                  <a:pt x="126459" y="110125"/>
                </a:cubicBezTo>
                <a:lnTo>
                  <a:pt x="126459" y="932639"/>
                </a:lnTo>
                <a:lnTo>
                  <a:pt x="126459" y="933166"/>
                </a:lnTo>
                <a:cubicBezTo>
                  <a:pt x="126459" y="993986"/>
                  <a:pt x="77154" y="1043291"/>
                  <a:pt x="16334" y="1043291"/>
                </a:cubicBezTo>
                <a:lnTo>
                  <a:pt x="15807" y="1043291"/>
                </a:lnTo>
                <a:lnTo>
                  <a:pt x="0" y="1043291"/>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62" name="Rounded Rectangle 67">
            <a:extLst>
              <a:ext uri="{FF2B5EF4-FFF2-40B4-BE49-F238E27FC236}">
                <a16:creationId xmlns:a16="http://schemas.microsoft.com/office/drawing/2014/main" id="{2B75C936-7D1E-73D7-F526-8B0D949EDDE3}"/>
              </a:ext>
            </a:extLst>
          </p:cNvPr>
          <p:cNvSpPr/>
          <p:nvPr/>
        </p:nvSpPr>
        <p:spPr>
          <a:xfrm>
            <a:off x="4235125" y="2647826"/>
            <a:ext cx="1465642" cy="1274847"/>
          </a:xfrm>
          <a:custGeom>
            <a:avLst/>
            <a:gdLst/>
            <a:ahLst/>
            <a:cxnLst/>
            <a:rect l="0" t="0" r="0" b="0"/>
            <a:pathLst>
              <a:path w="252919" h="948446">
                <a:moveTo>
                  <a:pt x="252919" y="948446"/>
                </a:moveTo>
                <a:lnTo>
                  <a:pt x="237111" y="948446"/>
                </a:lnTo>
                <a:lnTo>
                  <a:pt x="236584" y="948446"/>
                </a:lnTo>
                <a:cubicBezTo>
                  <a:pt x="175764" y="948446"/>
                  <a:pt x="126459" y="899142"/>
                  <a:pt x="126459" y="838321"/>
                </a:cubicBezTo>
                <a:lnTo>
                  <a:pt x="126459" y="837794"/>
                </a:lnTo>
                <a:lnTo>
                  <a:pt x="126459" y="110125"/>
                </a:lnTo>
                <a:cubicBezTo>
                  <a:pt x="126459" y="49304"/>
                  <a:pt x="77154" y="0"/>
                  <a:pt x="16334" y="0"/>
                </a:cubicBezTo>
                <a:lnTo>
                  <a:pt x="15807" y="0"/>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74" name="Rounded Rectangle 79">
            <a:extLst>
              <a:ext uri="{FF2B5EF4-FFF2-40B4-BE49-F238E27FC236}">
                <a16:creationId xmlns:a16="http://schemas.microsoft.com/office/drawing/2014/main" id="{A252BEAF-4C70-D71C-99C4-5D962C5A0A9B}"/>
              </a:ext>
            </a:extLst>
          </p:cNvPr>
          <p:cNvSpPr/>
          <p:nvPr/>
        </p:nvSpPr>
        <p:spPr>
          <a:xfrm>
            <a:off x="7917733" y="1811386"/>
            <a:ext cx="475061" cy="1664668"/>
          </a:xfrm>
          <a:custGeom>
            <a:avLst/>
            <a:gdLst/>
            <a:ahLst/>
            <a:cxnLst/>
            <a:rect l="0" t="0" r="0" b="0"/>
            <a:pathLst>
              <a:path w="126459" h="1296210">
                <a:moveTo>
                  <a:pt x="0" y="1296210"/>
                </a:moveTo>
                <a:lnTo>
                  <a:pt x="0" y="1134447"/>
                </a:lnTo>
                <a:lnTo>
                  <a:pt x="0" y="110125"/>
                </a:lnTo>
                <a:cubicBezTo>
                  <a:pt x="0" y="49304"/>
                  <a:pt x="49304" y="0"/>
                  <a:pt x="110125" y="0"/>
                </a:cubicBezTo>
                <a:lnTo>
                  <a:pt x="110652" y="0"/>
                </a:lnTo>
                <a:lnTo>
                  <a:pt x="126459"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75" name="Rounded Rectangle 80">
            <a:extLst>
              <a:ext uri="{FF2B5EF4-FFF2-40B4-BE49-F238E27FC236}">
                <a16:creationId xmlns:a16="http://schemas.microsoft.com/office/drawing/2014/main" id="{2B77C885-6478-E097-877A-821EB778319B}"/>
              </a:ext>
            </a:extLst>
          </p:cNvPr>
          <p:cNvSpPr/>
          <p:nvPr/>
        </p:nvSpPr>
        <p:spPr>
          <a:xfrm>
            <a:off x="4473755" y="4187850"/>
            <a:ext cx="1227012" cy="45719"/>
          </a:xfrm>
          <a:custGeom>
            <a:avLst/>
            <a:gdLst/>
            <a:ahLst/>
            <a:cxnLst/>
            <a:rect l="0" t="0" r="0" b="0"/>
            <a:pathLst>
              <a:path w="252919" h="379378">
                <a:moveTo>
                  <a:pt x="252919" y="0"/>
                </a:moveTo>
                <a:lnTo>
                  <a:pt x="237111" y="0"/>
                </a:lnTo>
                <a:lnTo>
                  <a:pt x="236584" y="0"/>
                </a:lnTo>
                <a:cubicBezTo>
                  <a:pt x="175764" y="0"/>
                  <a:pt x="126459" y="49304"/>
                  <a:pt x="126459" y="110125"/>
                </a:cubicBezTo>
                <a:lnTo>
                  <a:pt x="126459" y="110652"/>
                </a:lnTo>
                <a:lnTo>
                  <a:pt x="126459" y="269253"/>
                </a:lnTo>
                <a:cubicBezTo>
                  <a:pt x="126459" y="330073"/>
                  <a:pt x="77154" y="379378"/>
                  <a:pt x="16334" y="379378"/>
                </a:cubicBezTo>
                <a:lnTo>
                  <a:pt x="15807" y="379378"/>
                </a:lnTo>
                <a:lnTo>
                  <a:pt x="0" y="379378"/>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76" name="Rounded Rectangle 81">
            <a:extLst>
              <a:ext uri="{FF2B5EF4-FFF2-40B4-BE49-F238E27FC236}">
                <a16:creationId xmlns:a16="http://schemas.microsoft.com/office/drawing/2014/main" id="{F53CA871-5F5A-20C9-D5F0-2FC85D17B0A7}"/>
              </a:ext>
            </a:extLst>
          </p:cNvPr>
          <p:cNvSpPr/>
          <p:nvPr/>
        </p:nvSpPr>
        <p:spPr>
          <a:xfrm>
            <a:off x="9026214" y="4369156"/>
            <a:ext cx="950127" cy="122076"/>
          </a:xfrm>
          <a:custGeom>
            <a:avLst/>
            <a:gdLst/>
            <a:ahLst/>
            <a:cxnLst/>
            <a:rect l="0" t="0" r="0" b="0"/>
            <a:pathLst>
              <a:path w="252919" h="95056">
                <a:moveTo>
                  <a:pt x="252919" y="94950"/>
                </a:moveTo>
                <a:lnTo>
                  <a:pt x="237111" y="94950"/>
                </a:lnTo>
                <a:lnTo>
                  <a:pt x="236584" y="94950"/>
                </a:lnTo>
                <a:cubicBezTo>
                  <a:pt x="217972" y="95056"/>
                  <a:pt x="197515" y="90928"/>
                  <a:pt x="176516" y="82831"/>
                </a:cubicBezTo>
                <a:cubicBezTo>
                  <a:pt x="163953" y="77751"/>
                  <a:pt x="146183" y="65219"/>
                  <a:pt x="126459" y="47528"/>
                </a:cubicBezTo>
                <a:cubicBezTo>
                  <a:pt x="106736" y="29836"/>
                  <a:pt x="88965" y="17304"/>
                  <a:pt x="76402" y="12224"/>
                </a:cubicBezTo>
                <a:cubicBezTo>
                  <a:pt x="55403" y="4127"/>
                  <a:pt x="34946" y="0"/>
                  <a:pt x="16334" y="105"/>
                </a:cubicBezTo>
                <a:lnTo>
                  <a:pt x="15807" y="105"/>
                </a:lnTo>
                <a:lnTo>
                  <a:pt x="0" y="105"/>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77" name="Rounded Rectangle 82">
            <a:extLst>
              <a:ext uri="{FF2B5EF4-FFF2-40B4-BE49-F238E27FC236}">
                <a16:creationId xmlns:a16="http://schemas.microsoft.com/office/drawing/2014/main" id="{1973CF12-A6F1-BC81-CD8B-AC3BE67B5C14}"/>
              </a:ext>
            </a:extLst>
          </p:cNvPr>
          <p:cNvSpPr/>
          <p:nvPr/>
        </p:nvSpPr>
        <p:spPr>
          <a:xfrm>
            <a:off x="6334187" y="1689580"/>
            <a:ext cx="475061" cy="1786474"/>
          </a:xfrm>
          <a:custGeom>
            <a:avLst/>
            <a:gdLst/>
            <a:ahLst/>
            <a:cxnLst/>
            <a:rect l="0" t="0" r="0" b="0"/>
            <a:pathLst>
              <a:path w="126459" h="1391055">
                <a:moveTo>
                  <a:pt x="0" y="0"/>
                </a:moveTo>
                <a:lnTo>
                  <a:pt x="15807" y="0"/>
                </a:lnTo>
                <a:lnTo>
                  <a:pt x="16334" y="0"/>
                </a:lnTo>
                <a:cubicBezTo>
                  <a:pt x="77154" y="0"/>
                  <a:pt x="126459" y="49304"/>
                  <a:pt x="126459" y="110125"/>
                </a:cubicBezTo>
                <a:lnTo>
                  <a:pt x="126459" y="1217173"/>
                </a:lnTo>
                <a:lnTo>
                  <a:pt x="126459" y="1391055"/>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83" name="Rounded Rectangle 88">
            <a:extLst>
              <a:ext uri="{FF2B5EF4-FFF2-40B4-BE49-F238E27FC236}">
                <a16:creationId xmlns:a16="http://schemas.microsoft.com/office/drawing/2014/main" id="{05846BF5-6878-12C6-3F4D-2B123365329D}"/>
              </a:ext>
            </a:extLst>
          </p:cNvPr>
          <p:cNvSpPr/>
          <p:nvPr/>
        </p:nvSpPr>
        <p:spPr>
          <a:xfrm>
            <a:off x="5502821" y="4815911"/>
            <a:ext cx="1306427" cy="1250665"/>
          </a:xfrm>
          <a:custGeom>
            <a:avLst/>
            <a:gdLst/>
            <a:ahLst/>
            <a:cxnLst/>
            <a:rect l="0" t="0" r="0" b="0"/>
            <a:pathLst>
              <a:path w="126459" h="1011676">
                <a:moveTo>
                  <a:pt x="126459" y="0"/>
                </a:moveTo>
                <a:lnTo>
                  <a:pt x="126459" y="126459"/>
                </a:lnTo>
                <a:lnTo>
                  <a:pt x="126459" y="901551"/>
                </a:lnTo>
                <a:cubicBezTo>
                  <a:pt x="126459" y="962371"/>
                  <a:pt x="77154" y="1011676"/>
                  <a:pt x="16334" y="1011676"/>
                </a:cubicBezTo>
                <a:lnTo>
                  <a:pt x="15807" y="1011676"/>
                </a:lnTo>
                <a:lnTo>
                  <a:pt x="0" y="1011676"/>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84" name="Rounded Rectangle 89">
            <a:extLst>
              <a:ext uri="{FF2B5EF4-FFF2-40B4-BE49-F238E27FC236}">
                <a16:creationId xmlns:a16="http://schemas.microsoft.com/office/drawing/2014/main" id="{7B46A9E8-2394-433E-415D-35D28B21121A}"/>
              </a:ext>
            </a:extLst>
          </p:cNvPr>
          <p:cNvSpPr/>
          <p:nvPr/>
        </p:nvSpPr>
        <p:spPr>
          <a:xfrm>
            <a:off x="7363489" y="4815911"/>
            <a:ext cx="45719" cy="1395053"/>
          </a:xfrm>
          <a:custGeom>
            <a:avLst/>
            <a:gdLst/>
            <a:ahLst/>
            <a:cxnLst/>
            <a:rect l="0" t="0" r="0" b="0"/>
            <a:pathLst>
              <a:path w="5269" h="1944315">
                <a:moveTo>
                  <a:pt x="0" y="0"/>
                </a:moveTo>
                <a:lnTo>
                  <a:pt x="0" y="972157"/>
                </a:lnTo>
                <a:lnTo>
                  <a:pt x="0" y="1944315"/>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85" name="Rounded Rectangle 90">
            <a:extLst>
              <a:ext uri="{FF2B5EF4-FFF2-40B4-BE49-F238E27FC236}">
                <a16:creationId xmlns:a16="http://schemas.microsoft.com/office/drawing/2014/main" id="{156DBD35-AFF8-D71F-2C14-886ABD55B0C6}"/>
              </a:ext>
            </a:extLst>
          </p:cNvPr>
          <p:cNvSpPr/>
          <p:nvPr/>
        </p:nvSpPr>
        <p:spPr>
          <a:xfrm>
            <a:off x="8551152" y="4656182"/>
            <a:ext cx="983654" cy="1197309"/>
          </a:xfrm>
          <a:custGeom>
            <a:avLst/>
            <a:gdLst/>
            <a:ahLst/>
            <a:cxnLst/>
            <a:rect l="0" t="0" r="0" b="0"/>
            <a:pathLst>
              <a:path w="126459" h="1106521">
                <a:moveTo>
                  <a:pt x="126459" y="1106521"/>
                </a:moveTo>
                <a:lnTo>
                  <a:pt x="110652" y="1106521"/>
                </a:lnTo>
                <a:lnTo>
                  <a:pt x="110125" y="1106521"/>
                </a:lnTo>
                <a:cubicBezTo>
                  <a:pt x="49304" y="1106521"/>
                  <a:pt x="0" y="1057216"/>
                  <a:pt x="0" y="996396"/>
                </a:cubicBezTo>
                <a:lnTo>
                  <a:pt x="0" y="138051"/>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4" name="Rounded Rectangle 99">
            <a:extLst>
              <a:ext uri="{FF2B5EF4-FFF2-40B4-BE49-F238E27FC236}">
                <a16:creationId xmlns:a16="http://schemas.microsoft.com/office/drawing/2014/main" id="{ADA1AD79-A433-8AFC-AC2D-B5202E8D0C03}"/>
              </a:ext>
            </a:extLst>
          </p:cNvPr>
          <p:cNvSpPr/>
          <p:nvPr/>
        </p:nvSpPr>
        <p:spPr>
          <a:xfrm>
            <a:off x="6888427" y="3638462"/>
            <a:ext cx="950127" cy="324814"/>
          </a:xfrm>
          <a:custGeom>
            <a:avLst/>
            <a:gdLst/>
            <a:ahLst/>
            <a:cxnLst/>
            <a:rect l="0" t="0" r="0" b="0"/>
            <a:pathLst>
              <a:path w="252919" h="252919">
                <a:moveTo>
                  <a:pt x="141771" y="131847"/>
                </a:moveTo>
                <a:cubicBezTo>
                  <a:pt x="144504" y="134620"/>
                  <a:pt x="146011" y="138373"/>
                  <a:pt x="145955" y="142267"/>
                </a:cubicBezTo>
                <a:lnTo>
                  <a:pt x="145955" y="179151"/>
                </a:lnTo>
                <a:cubicBezTo>
                  <a:pt x="145313" y="186676"/>
                  <a:pt x="139017" y="192457"/>
                  <a:pt x="131465" y="192457"/>
                </a:cubicBezTo>
                <a:cubicBezTo>
                  <a:pt x="123912" y="192457"/>
                  <a:pt x="117617" y="186676"/>
                  <a:pt x="116975" y="179151"/>
                </a:cubicBezTo>
                <a:lnTo>
                  <a:pt x="116975" y="142056"/>
                </a:lnTo>
                <a:cubicBezTo>
                  <a:pt x="116974" y="134065"/>
                  <a:pt x="123421" y="127571"/>
                  <a:pt x="131412" y="127513"/>
                </a:cubicBezTo>
                <a:cubicBezTo>
                  <a:pt x="135306" y="127512"/>
                  <a:pt x="139037" y="129074"/>
                  <a:pt x="141771" y="131847"/>
                </a:cubicBezTo>
                <a:close/>
                <a:moveTo>
                  <a:pt x="252919" y="15807"/>
                </a:moveTo>
                <a:lnTo>
                  <a:pt x="252919" y="237111"/>
                </a:lnTo>
                <a:cubicBezTo>
                  <a:pt x="252919" y="245841"/>
                  <a:pt x="245841" y="252919"/>
                  <a:pt x="237111" y="252919"/>
                </a:cubicBezTo>
                <a:lnTo>
                  <a:pt x="15807" y="252919"/>
                </a:lnTo>
                <a:cubicBezTo>
                  <a:pt x="7077" y="252919"/>
                  <a:pt x="0" y="245841"/>
                  <a:pt x="0" y="237111"/>
                </a:cubicBezTo>
                <a:lnTo>
                  <a:pt x="0" y="15807"/>
                </a:lnTo>
                <a:cubicBezTo>
                  <a:pt x="0" y="7077"/>
                  <a:pt x="7077" y="0"/>
                  <a:pt x="15807" y="0"/>
                </a:cubicBezTo>
                <a:lnTo>
                  <a:pt x="237111" y="0"/>
                </a:lnTo>
                <a:cubicBezTo>
                  <a:pt x="245841" y="0"/>
                  <a:pt x="252919" y="7077"/>
                  <a:pt x="252919" y="15807"/>
                </a:cubicBezTo>
                <a:close/>
                <a:moveTo>
                  <a:pt x="53956" y="140580"/>
                </a:moveTo>
                <a:cubicBezTo>
                  <a:pt x="54013" y="133445"/>
                  <a:pt x="59783" y="127676"/>
                  <a:pt x="66918" y="127618"/>
                </a:cubicBezTo>
                <a:lnTo>
                  <a:pt x="89575" y="127618"/>
                </a:lnTo>
                <a:cubicBezTo>
                  <a:pt x="92892" y="127198"/>
                  <a:pt x="95379" y="124376"/>
                  <a:pt x="95379" y="121032"/>
                </a:cubicBezTo>
                <a:cubicBezTo>
                  <a:pt x="95379" y="117688"/>
                  <a:pt x="92892" y="114866"/>
                  <a:pt x="89575" y="114445"/>
                </a:cubicBezTo>
                <a:lnTo>
                  <a:pt x="66918" y="114445"/>
                </a:lnTo>
                <a:cubicBezTo>
                  <a:pt x="52525" y="114503"/>
                  <a:pt x="40888" y="126188"/>
                  <a:pt x="40888" y="140580"/>
                </a:cubicBezTo>
                <a:cubicBezTo>
                  <a:pt x="40804" y="150506"/>
                  <a:pt x="46416" y="159600"/>
                  <a:pt x="55326" y="163975"/>
                </a:cubicBezTo>
                <a:lnTo>
                  <a:pt x="75875" y="174514"/>
                </a:lnTo>
                <a:cubicBezTo>
                  <a:pt x="81329" y="177127"/>
                  <a:pt x="84225" y="183189"/>
                  <a:pt x="82830" y="189074"/>
                </a:cubicBezTo>
                <a:cubicBezTo>
                  <a:pt x="81434" y="194959"/>
                  <a:pt x="76126" y="199076"/>
                  <a:pt x="70079" y="198963"/>
                </a:cubicBezTo>
                <a:lnTo>
                  <a:pt x="47422" y="198963"/>
                </a:lnTo>
                <a:cubicBezTo>
                  <a:pt x="44104" y="199383"/>
                  <a:pt x="41618" y="202205"/>
                  <a:pt x="41618" y="205549"/>
                </a:cubicBezTo>
                <a:cubicBezTo>
                  <a:pt x="41618" y="208893"/>
                  <a:pt x="44104" y="211715"/>
                  <a:pt x="47422" y="212135"/>
                </a:cubicBezTo>
                <a:lnTo>
                  <a:pt x="70606" y="212135"/>
                </a:lnTo>
                <a:cubicBezTo>
                  <a:pt x="84999" y="212077"/>
                  <a:pt x="96636" y="200393"/>
                  <a:pt x="96636" y="186000"/>
                </a:cubicBezTo>
                <a:cubicBezTo>
                  <a:pt x="96680" y="176113"/>
                  <a:pt x="91073" y="167069"/>
                  <a:pt x="82198" y="162711"/>
                </a:cubicBezTo>
                <a:lnTo>
                  <a:pt x="61122" y="152172"/>
                </a:lnTo>
                <a:cubicBezTo>
                  <a:pt x="56713" y="149996"/>
                  <a:pt x="53931" y="145497"/>
                  <a:pt x="53956" y="140580"/>
                </a:cubicBezTo>
                <a:close/>
                <a:moveTo>
                  <a:pt x="159128" y="142267"/>
                </a:moveTo>
                <a:cubicBezTo>
                  <a:pt x="159763" y="131976"/>
                  <a:pt x="154634" y="122183"/>
                  <a:pt x="145813" y="116846"/>
                </a:cubicBezTo>
                <a:cubicBezTo>
                  <a:pt x="136992" y="111508"/>
                  <a:pt x="125937" y="111508"/>
                  <a:pt x="117116" y="116846"/>
                </a:cubicBezTo>
                <a:cubicBezTo>
                  <a:pt x="108295" y="122183"/>
                  <a:pt x="103166" y="131976"/>
                  <a:pt x="103802" y="142267"/>
                </a:cubicBezTo>
                <a:lnTo>
                  <a:pt x="103802" y="179151"/>
                </a:lnTo>
                <a:cubicBezTo>
                  <a:pt x="103929" y="188516"/>
                  <a:pt x="108813" y="197173"/>
                  <a:pt x="116764" y="202124"/>
                </a:cubicBezTo>
                <a:lnTo>
                  <a:pt x="149222" y="221304"/>
                </a:lnTo>
                <a:cubicBezTo>
                  <a:pt x="152131" y="222268"/>
                  <a:pt x="155320" y="221080"/>
                  <a:pt x="156890" y="218448"/>
                </a:cubicBezTo>
                <a:cubicBezTo>
                  <a:pt x="158459" y="215815"/>
                  <a:pt x="157988" y="212445"/>
                  <a:pt x="155755" y="210344"/>
                </a:cubicBezTo>
                <a:lnTo>
                  <a:pt x="146693" y="204969"/>
                </a:lnTo>
                <a:cubicBezTo>
                  <a:pt x="146207" y="204635"/>
                  <a:pt x="145917" y="204083"/>
                  <a:pt x="145917" y="203494"/>
                </a:cubicBezTo>
                <a:cubicBezTo>
                  <a:pt x="145917" y="202905"/>
                  <a:pt x="146207" y="202353"/>
                  <a:pt x="146693" y="202019"/>
                </a:cubicBezTo>
                <a:cubicBezTo>
                  <a:pt x="154440" y="196991"/>
                  <a:pt x="159119" y="188386"/>
                  <a:pt x="159128" y="179151"/>
                </a:cubicBezTo>
                <a:close/>
                <a:moveTo>
                  <a:pt x="222158" y="209002"/>
                </a:moveTo>
                <a:cubicBezTo>
                  <a:pt x="223537" y="206830"/>
                  <a:pt x="223537" y="204057"/>
                  <a:pt x="222158" y="201885"/>
                </a:cubicBezTo>
                <a:cubicBezTo>
                  <a:pt x="220780" y="199714"/>
                  <a:pt x="218271" y="198534"/>
                  <a:pt x="215718" y="198857"/>
                </a:cubicBezTo>
                <a:lnTo>
                  <a:pt x="189373" y="198857"/>
                </a:lnTo>
                <a:cubicBezTo>
                  <a:pt x="184309" y="198857"/>
                  <a:pt x="180204" y="194752"/>
                  <a:pt x="180204" y="189689"/>
                </a:cubicBezTo>
                <a:lnTo>
                  <a:pt x="180204" y="121190"/>
                </a:lnTo>
                <a:cubicBezTo>
                  <a:pt x="180528" y="118638"/>
                  <a:pt x="179348" y="116129"/>
                  <a:pt x="177176" y="114750"/>
                </a:cubicBezTo>
                <a:cubicBezTo>
                  <a:pt x="175004" y="113371"/>
                  <a:pt x="172232" y="113371"/>
                  <a:pt x="170060" y="114750"/>
                </a:cubicBezTo>
                <a:cubicBezTo>
                  <a:pt x="167888" y="116129"/>
                  <a:pt x="166708" y="118638"/>
                  <a:pt x="167032" y="121190"/>
                </a:cubicBezTo>
                <a:lnTo>
                  <a:pt x="167032" y="189689"/>
                </a:lnTo>
                <a:cubicBezTo>
                  <a:pt x="167031" y="195669"/>
                  <a:pt x="169428" y="201400"/>
                  <a:pt x="173687" y="205599"/>
                </a:cubicBezTo>
                <a:cubicBezTo>
                  <a:pt x="177945" y="209798"/>
                  <a:pt x="183709" y="212115"/>
                  <a:pt x="189689" y="212030"/>
                </a:cubicBezTo>
                <a:lnTo>
                  <a:pt x="215719" y="212030"/>
                </a:lnTo>
                <a:cubicBezTo>
                  <a:pt x="218271" y="212354"/>
                  <a:pt x="220780" y="211174"/>
                  <a:pt x="222158" y="209002"/>
                </a:cubicBezTo>
                <a:close/>
              </a:path>
            </a:pathLst>
          </a:custGeom>
          <a:solidFill>
            <a:srgbClr val="96969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nvGrpSpPr>
          <p:cNvPr id="290" name="Group 289">
            <a:extLst>
              <a:ext uri="{FF2B5EF4-FFF2-40B4-BE49-F238E27FC236}">
                <a16:creationId xmlns:a16="http://schemas.microsoft.com/office/drawing/2014/main" id="{5368F7D0-0F1C-8FCB-1A23-2EB4DC46C06A}"/>
              </a:ext>
            </a:extLst>
          </p:cNvPr>
          <p:cNvGrpSpPr/>
          <p:nvPr/>
        </p:nvGrpSpPr>
        <p:grpSpPr>
          <a:xfrm>
            <a:off x="2982817" y="1440633"/>
            <a:ext cx="3363458" cy="676877"/>
            <a:chOff x="4833405" y="7169627"/>
            <a:chExt cx="3363458" cy="676877"/>
          </a:xfrm>
        </p:grpSpPr>
        <p:grpSp>
          <p:nvGrpSpPr>
            <p:cNvPr id="117" name="Group 116">
              <a:extLst>
                <a:ext uri="{FF2B5EF4-FFF2-40B4-BE49-F238E27FC236}">
                  <a16:creationId xmlns:a16="http://schemas.microsoft.com/office/drawing/2014/main" id="{56153D26-A59E-79FF-353B-C2B0847658D7}"/>
                </a:ext>
              </a:extLst>
            </p:cNvPr>
            <p:cNvGrpSpPr/>
            <p:nvPr/>
          </p:nvGrpSpPr>
          <p:grpSpPr>
            <a:xfrm>
              <a:off x="4833405" y="7169627"/>
              <a:ext cx="3363458" cy="423687"/>
              <a:chOff x="1391055" y="5216454"/>
              <a:chExt cx="1391055" cy="284534"/>
            </a:xfrm>
          </p:grpSpPr>
          <p:sp>
            <p:nvSpPr>
              <p:cNvPr id="230" name="Rounded Rectangle 4">
                <a:extLst>
                  <a:ext uri="{FF2B5EF4-FFF2-40B4-BE49-F238E27FC236}">
                    <a16:creationId xmlns:a16="http://schemas.microsoft.com/office/drawing/2014/main" id="{EE28DBE9-2012-E6AD-2B10-0D74390C6DC7}"/>
                  </a:ext>
                </a:extLst>
              </p:cNvPr>
              <p:cNvSpPr/>
              <p:nvPr/>
            </p:nvSpPr>
            <p:spPr>
              <a:xfrm>
                <a:off x="1391055" y="5216454"/>
                <a:ext cx="1391055" cy="284534"/>
              </a:xfrm>
              <a:custGeom>
                <a:avLst/>
                <a:gdLst/>
                <a:ahLst/>
                <a:cxnLst/>
                <a:rect l="0" t="0" r="0" b="0"/>
                <a:pathLst>
                  <a:path w="1391055" h="284534">
                    <a:moveTo>
                      <a:pt x="63229" y="0"/>
                    </a:moveTo>
                    <a:lnTo>
                      <a:pt x="1327825" y="0"/>
                    </a:lnTo>
                    <a:cubicBezTo>
                      <a:pt x="1327825" y="0"/>
                      <a:pt x="1391055" y="0"/>
                      <a:pt x="1391055" y="63229"/>
                    </a:cubicBezTo>
                    <a:lnTo>
                      <a:pt x="1391055" y="221304"/>
                    </a:lnTo>
                    <a:cubicBezTo>
                      <a:pt x="1391055" y="221304"/>
                      <a:pt x="1391055" y="284534"/>
                      <a:pt x="1327825" y="284534"/>
                    </a:cubicBezTo>
                    <a:lnTo>
                      <a:pt x="63229" y="284534"/>
                    </a:lnTo>
                    <a:cubicBezTo>
                      <a:pt x="63229" y="284534"/>
                      <a:pt x="0" y="284534"/>
                      <a:pt x="0" y="221304"/>
                    </a:cubicBezTo>
                    <a:lnTo>
                      <a:pt x="0" y="63229"/>
                    </a:lnTo>
                    <a:cubicBezTo>
                      <a:pt x="0" y="63229"/>
                      <a:pt x="0" y="0"/>
                      <a:pt x="63229" y="0"/>
                    </a:cubicBezTo>
                  </a:path>
                </a:pathLst>
              </a:custGeom>
              <a:solidFill>
                <a:schemeClr val="accent5">
                  <a:lumMod val="40000"/>
                  <a:lumOff val="60000"/>
                </a:schemeClr>
              </a:solid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31" name="Rounded Rectangle 5">
                <a:extLst>
                  <a:ext uri="{FF2B5EF4-FFF2-40B4-BE49-F238E27FC236}">
                    <a16:creationId xmlns:a16="http://schemas.microsoft.com/office/drawing/2014/main" id="{3E337B6D-81A4-FE34-A9B7-5A949BB460CC}"/>
                  </a:ext>
                </a:extLst>
              </p:cNvPr>
              <p:cNvSpPr/>
              <p:nvPr/>
            </p:nvSpPr>
            <p:spPr>
              <a:xfrm>
                <a:off x="1391055" y="5216454"/>
                <a:ext cx="1391055" cy="284534"/>
              </a:xfrm>
              <a:custGeom>
                <a:avLst/>
                <a:gdLst/>
                <a:ahLst/>
                <a:cxnLst/>
                <a:rect l="0" t="0" r="0" b="0"/>
                <a:pathLst>
                  <a:path w="1391055" h="284534">
                    <a:moveTo>
                      <a:pt x="63229" y="0"/>
                    </a:moveTo>
                    <a:lnTo>
                      <a:pt x="1327825" y="0"/>
                    </a:lnTo>
                    <a:cubicBezTo>
                      <a:pt x="1327825" y="0"/>
                      <a:pt x="1391055" y="0"/>
                      <a:pt x="1391055" y="63229"/>
                    </a:cubicBezTo>
                    <a:lnTo>
                      <a:pt x="1391055" y="221304"/>
                    </a:lnTo>
                    <a:cubicBezTo>
                      <a:pt x="1391055" y="221304"/>
                      <a:pt x="1391055" y="284534"/>
                      <a:pt x="1327825" y="284534"/>
                    </a:cubicBezTo>
                    <a:lnTo>
                      <a:pt x="63229" y="284534"/>
                    </a:lnTo>
                    <a:cubicBezTo>
                      <a:pt x="63229" y="284534"/>
                      <a:pt x="0" y="284534"/>
                      <a:pt x="0" y="221304"/>
                    </a:cubicBezTo>
                    <a:lnTo>
                      <a:pt x="0" y="63229"/>
                    </a:lnTo>
                    <a:cubicBezTo>
                      <a:pt x="0" y="63229"/>
                      <a:pt x="0" y="0"/>
                      <a:pt x="63229" y="0"/>
                    </a:cubicBezTo>
                  </a:path>
                </a:pathLst>
              </a:custGeom>
              <a:noFill/>
              <a:ln w="7903">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140" name="TextBox 45">
              <a:extLst>
                <a:ext uri="{FF2B5EF4-FFF2-40B4-BE49-F238E27FC236}">
                  <a16:creationId xmlns:a16="http://schemas.microsoft.com/office/drawing/2014/main" id="{2C4DD765-FCAD-35AD-64FA-C746A20B7F83}"/>
                </a:ext>
              </a:extLst>
            </p:cNvPr>
            <p:cNvSpPr txBox="1"/>
            <p:nvPr/>
          </p:nvSpPr>
          <p:spPr>
            <a:xfrm>
              <a:off x="6649348" y="7631774"/>
              <a:ext cx="1189092"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1400" b="0" dirty="0">
                  <a:solidFill>
                    <a:srgbClr val="484848"/>
                  </a:solidFill>
                  <a:latin typeface="Shantell Sans"/>
                </a:rPr>
                <a:t>Subquery</a:t>
              </a:r>
            </a:p>
          </p:txBody>
        </p:sp>
        <p:sp>
          <p:nvSpPr>
            <p:cNvPr id="159" name="Rounded Rectangle 64">
              <a:extLst>
                <a:ext uri="{FF2B5EF4-FFF2-40B4-BE49-F238E27FC236}">
                  <a16:creationId xmlns:a16="http://schemas.microsoft.com/office/drawing/2014/main" id="{CE0BAA44-608D-9AE0-1311-B7FA45323DE4}"/>
                </a:ext>
              </a:extLst>
            </p:cNvPr>
            <p:cNvSpPr/>
            <p:nvPr/>
          </p:nvSpPr>
          <p:spPr>
            <a:xfrm flipH="1">
              <a:off x="7389706" y="7623988"/>
              <a:ext cx="356296" cy="162406"/>
            </a:xfrm>
            <a:custGeom>
              <a:avLst/>
              <a:gdLst/>
              <a:ahLst/>
              <a:cxnLst/>
              <a:rect l="0" t="0" r="0" b="0"/>
              <a:pathLst>
                <a:path w="94844" h="126459">
                  <a:moveTo>
                    <a:pt x="94844" y="126459"/>
                  </a:moveTo>
                  <a:lnTo>
                    <a:pt x="63756" y="126459"/>
                  </a:lnTo>
                  <a:lnTo>
                    <a:pt x="63229" y="126459"/>
                  </a:lnTo>
                  <a:cubicBezTo>
                    <a:pt x="28308" y="126459"/>
                    <a:pt x="0" y="98150"/>
                    <a:pt x="0" y="63229"/>
                  </a:cubicBezTo>
                  <a:lnTo>
                    <a:pt x="0" y="15807"/>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9" name="Rounded Rectangle 104">
              <a:extLst>
                <a:ext uri="{FF2B5EF4-FFF2-40B4-BE49-F238E27FC236}">
                  <a16:creationId xmlns:a16="http://schemas.microsoft.com/office/drawing/2014/main" id="{9D612474-B4F2-72AC-06F8-C55C6E903A7B}"/>
                </a:ext>
              </a:extLst>
            </p:cNvPr>
            <p:cNvSpPr/>
            <p:nvPr/>
          </p:nvSpPr>
          <p:spPr>
            <a:xfrm>
              <a:off x="4989582" y="7278655"/>
              <a:ext cx="590985" cy="317986"/>
            </a:xfrm>
            <a:custGeom>
              <a:avLst/>
              <a:gdLst/>
              <a:ahLst/>
              <a:cxnLst/>
              <a:rect l="0" t="0" r="0" b="0"/>
              <a:pathLst>
                <a:path w="157317" h="157320">
                  <a:moveTo>
                    <a:pt x="157310" y="6589"/>
                  </a:moveTo>
                  <a:lnTo>
                    <a:pt x="157310" y="25809"/>
                  </a:lnTo>
                  <a:cubicBezTo>
                    <a:pt x="157310" y="28472"/>
                    <a:pt x="155705" y="30873"/>
                    <a:pt x="153244" y="31892"/>
                  </a:cubicBezTo>
                  <a:cubicBezTo>
                    <a:pt x="150784" y="32912"/>
                    <a:pt x="147951" y="32348"/>
                    <a:pt x="146067" y="30465"/>
                  </a:cubicBezTo>
                  <a:lnTo>
                    <a:pt x="141121" y="25519"/>
                  </a:lnTo>
                  <a:lnTo>
                    <a:pt x="132967" y="33673"/>
                  </a:lnTo>
                  <a:cubicBezTo>
                    <a:pt x="130394" y="36248"/>
                    <a:pt x="126220" y="36248"/>
                    <a:pt x="123646" y="33674"/>
                  </a:cubicBezTo>
                  <a:cubicBezTo>
                    <a:pt x="121072" y="31100"/>
                    <a:pt x="121073" y="26927"/>
                    <a:pt x="123647" y="24353"/>
                  </a:cubicBezTo>
                  <a:lnTo>
                    <a:pt x="131801" y="16199"/>
                  </a:lnTo>
                  <a:lnTo>
                    <a:pt x="126855" y="11253"/>
                  </a:lnTo>
                  <a:cubicBezTo>
                    <a:pt x="124967" y="9370"/>
                    <a:pt x="124401" y="6534"/>
                    <a:pt x="125420" y="4070"/>
                  </a:cubicBezTo>
                  <a:cubicBezTo>
                    <a:pt x="126440" y="1607"/>
                    <a:pt x="128845" y="1"/>
                    <a:pt x="131511" y="3"/>
                  </a:cubicBezTo>
                  <a:lnTo>
                    <a:pt x="150731" y="3"/>
                  </a:lnTo>
                  <a:cubicBezTo>
                    <a:pt x="153381" y="0"/>
                    <a:pt x="155773" y="1589"/>
                    <a:pt x="156797" y="4034"/>
                  </a:cubicBezTo>
                  <a:cubicBezTo>
                    <a:pt x="157137" y="4843"/>
                    <a:pt x="157312" y="5712"/>
                    <a:pt x="157310" y="6589"/>
                  </a:cubicBezTo>
                  <a:close/>
                  <a:moveTo>
                    <a:pt x="25812" y="3"/>
                  </a:moveTo>
                  <a:cubicBezTo>
                    <a:pt x="28479" y="1"/>
                    <a:pt x="30883" y="1607"/>
                    <a:pt x="31903" y="4070"/>
                  </a:cubicBezTo>
                  <a:cubicBezTo>
                    <a:pt x="32923" y="6534"/>
                    <a:pt x="32357" y="9370"/>
                    <a:pt x="30469" y="11253"/>
                  </a:cubicBezTo>
                  <a:lnTo>
                    <a:pt x="25522" y="16199"/>
                  </a:lnTo>
                  <a:lnTo>
                    <a:pt x="33676" y="24353"/>
                  </a:lnTo>
                  <a:cubicBezTo>
                    <a:pt x="36251" y="26926"/>
                    <a:pt x="36252" y="31100"/>
                    <a:pt x="33678" y="33674"/>
                  </a:cubicBezTo>
                  <a:cubicBezTo>
                    <a:pt x="31103" y="36248"/>
                    <a:pt x="26930" y="36248"/>
                    <a:pt x="24357" y="33673"/>
                  </a:cubicBezTo>
                  <a:lnTo>
                    <a:pt x="16203" y="25519"/>
                  </a:lnTo>
                  <a:lnTo>
                    <a:pt x="11256" y="30465"/>
                  </a:lnTo>
                  <a:cubicBezTo>
                    <a:pt x="9373" y="32353"/>
                    <a:pt x="6538" y="32919"/>
                    <a:pt x="4074" y="31900"/>
                  </a:cubicBezTo>
                  <a:cubicBezTo>
                    <a:pt x="1610" y="30880"/>
                    <a:pt x="4" y="28475"/>
                    <a:pt x="7" y="25809"/>
                  </a:cubicBezTo>
                  <a:lnTo>
                    <a:pt x="7" y="6589"/>
                  </a:lnTo>
                  <a:cubicBezTo>
                    <a:pt x="7" y="2952"/>
                    <a:pt x="2955" y="3"/>
                    <a:pt x="6593" y="3"/>
                  </a:cubicBezTo>
                  <a:close/>
                  <a:moveTo>
                    <a:pt x="4077" y="125422"/>
                  </a:moveTo>
                  <a:cubicBezTo>
                    <a:pt x="6539" y="124402"/>
                    <a:pt x="9373" y="124966"/>
                    <a:pt x="11256" y="126851"/>
                  </a:cubicBezTo>
                  <a:lnTo>
                    <a:pt x="16203" y="131804"/>
                  </a:lnTo>
                  <a:lnTo>
                    <a:pt x="24357" y="123644"/>
                  </a:lnTo>
                  <a:cubicBezTo>
                    <a:pt x="26930" y="121069"/>
                    <a:pt x="31103" y="121069"/>
                    <a:pt x="33678" y="123643"/>
                  </a:cubicBezTo>
                  <a:cubicBezTo>
                    <a:pt x="36252" y="126217"/>
                    <a:pt x="36251" y="130390"/>
                    <a:pt x="33676" y="132963"/>
                  </a:cubicBezTo>
                  <a:lnTo>
                    <a:pt x="25522" y="141117"/>
                  </a:lnTo>
                  <a:lnTo>
                    <a:pt x="30469" y="146070"/>
                  </a:lnTo>
                  <a:cubicBezTo>
                    <a:pt x="32352" y="147954"/>
                    <a:pt x="32915" y="150787"/>
                    <a:pt x="31896" y="153247"/>
                  </a:cubicBezTo>
                  <a:cubicBezTo>
                    <a:pt x="30877" y="155708"/>
                    <a:pt x="28476" y="157313"/>
                    <a:pt x="25812" y="157313"/>
                  </a:cubicBezTo>
                  <a:lnTo>
                    <a:pt x="6593" y="157313"/>
                  </a:lnTo>
                  <a:cubicBezTo>
                    <a:pt x="4844" y="157320"/>
                    <a:pt x="3165" y="156629"/>
                    <a:pt x="1928" y="155392"/>
                  </a:cubicBezTo>
                  <a:cubicBezTo>
                    <a:pt x="691" y="154155"/>
                    <a:pt x="0" y="152476"/>
                    <a:pt x="7" y="150727"/>
                  </a:cubicBezTo>
                  <a:lnTo>
                    <a:pt x="7" y="131508"/>
                  </a:lnTo>
                  <a:cubicBezTo>
                    <a:pt x="7" y="128842"/>
                    <a:pt x="1614" y="126440"/>
                    <a:pt x="4077" y="125422"/>
                  </a:cubicBezTo>
                  <a:close/>
                  <a:moveTo>
                    <a:pt x="153247" y="125422"/>
                  </a:moveTo>
                  <a:cubicBezTo>
                    <a:pt x="155707" y="126442"/>
                    <a:pt x="157311" y="128844"/>
                    <a:pt x="157310" y="131508"/>
                  </a:cubicBezTo>
                  <a:lnTo>
                    <a:pt x="157310" y="150727"/>
                  </a:lnTo>
                  <a:cubicBezTo>
                    <a:pt x="157317" y="153181"/>
                    <a:pt x="155952" y="155433"/>
                    <a:pt x="153773" y="156563"/>
                  </a:cubicBezTo>
                  <a:cubicBezTo>
                    <a:pt x="152835" y="157055"/>
                    <a:pt x="151791" y="157313"/>
                    <a:pt x="150731" y="157313"/>
                  </a:cubicBezTo>
                  <a:lnTo>
                    <a:pt x="131511" y="157313"/>
                  </a:lnTo>
                  <a:cubicBezTo>
                    <a:pt x="128848" y="157313"/>
                    <a:pt x="126447" y="155708"/>
                    <a:pt x="125428" y="153247"/>
                  </a:cubicBezTo>
                  <a:cubicBezTo>
                    <a:pt x="124408" y="150787"/>
                    <a:pt x="124972" y="147954"/>
                    <a:pt x="126855" y="146070"/>
                  </a:cubicBezTo>
                  <a:lnTo>
                    <a:pt x="131808" y="141117"/>
                  </a:lnTo>
                  <a:lnTo>
                    <a:pt x="123647" y="132963"/>
                  </a:lnTo>
                  <a:cubicBezTo>
                    <a:pt x="121073" y="130390"/>
                    <a:pt x="121072" y="126217"/>
                    <a:pt x="123646" y="123643"/>
                  </a:cubicBezTo>
                  <a:cubicBezTo>
                    <a:pt x="126220" y="121069"/>
                    <a:pt x="130394" y="121069"/>
                    <a:pt x="132967" y="123644"/>
                  </a:cubicBezTo>
                  <a:lnTo>
                    <a:pt x="141121" y="131804"/>
                  </a:lnTo>
                  <a:lnTo>
                    <a:pt x="146067" y="126851"/>
                  </a:lnTo>
                  <a:cubicBezTo>
                    <a:pt x="147951" y="124966"/>
                    <a:pt x="150785" y="124402"/>
                    <a:pt x="153247" y="125422"/>
                  </a:cubicBezTo>
                  <a:close/>
                  <a:moveTo>
                    <a:pt x="119478" y="47893"/>
                  </a:moveTo>
                  <a:cubicBezTo>
                    <a:pt x="121374" y="44792"/>
                    <a:pt x="125425" y="43813"/>
                    <a:pt x="128528" y="45706"/>
                  </a:cubicBezTo>
                  <a:cubicBezTo>
                    <a:pt x="141404" y="53571"/>
                    <a:pt x="150783" y="65235"/>
                    <a:pt x="150783" y="78988"/>
                  </a:cubicBezTo>
                  <a:cubicBezTo>
                    <a:pt x="150783" y="96040"/>
                    <a:pt x="137268" y="108949"/>
                    <a:pt x="120598" y="116596"/>
                  </a:cubicBezTo>
                  <a:cubicBezTo>
                    <a:pt x="117289" y="118113"/>
                    <a:pt x="113378" y="116661"/>
                    <a:pt x="111861" y="113352"/>
                  </a:cubicBezTo>
                  <a:cubicBezTo>
                    <a:pt x="110344" y="110044"/>
                    <a:pt x="111796" y="106132"/>
                    <a:pt x="115104" y="104615"/>
                  </a:cubicBezTo>
                  <a:cubicBezTo>
                    <a:pt x="130049" y="97765"/>
                    <a:pt x="137610" y="88281"/>
                    <a:pt x="137610" y="78988"/>
                  </a:cubicBezTo>
                  <a:cubicBezTo>
                    <a:pt x="137610" y="71663"/>
                    <a:pt x="132499" y="63575"/>
                    <a:pt x="121665" y="56943"/>
                  </a:cubicBezTo>
                  <a:cubicBezTo>
                    <a:pt x="118563" y="55046"/>
                    <a:pt x="117585" y="50996"/>
                    <a:pt x="119478" y="47893"/>
                  </a:cubicBezTo>
                  <a:close/>
                  <a:moveTo>
                    <a:pt x="36186" y="56363"/>
                  </a:moveTo>
                  <a:cubicBezTo>
                    <a:pt x="24600" y="63075"/>
                    <a:pt x="19055" y="71189"/>
                    <a:pt x="19055" y="78988"/>
                  </a:cubicBezTo>
                  <a:cubicBezTo>
                    <a:pt x="19055" y="88281"/>
                    <a:pt x="26616" y="97766"/>
                    <a:pt x="41560" y="104615"/>
                  </a:cubicBezTo>
                  <a:cubicBezTo>
                    <a:pt x="44869" y="106132"/>
                    <a:pt x="46321" y="110044"/>
                    <a:pt x="44804" y="113352"/>
                  </a:cubicBezTo>
                  <a:cubicBezTo>
                    <a:pt x="43287" y="116661"/>
                    <a:pt x="39376" y="118113"/>
                    <a:pt x="36067" y="116596"/>
                  </a:cubicBezTo>
                  <a:cubicBezTo>
                    <a:pt x="19397" y="108949"/>
                    <a:pt x="5882" y="96040"/>
                    <a:pt x="5882" y="78988"/>
                  </a:cubicBezTo>
                  <a:cubicBezTo>
                    <a:pt x="5882" y="64399"/>
                    <a:pt x="16150" y="52747"/>
                    <a:pt x="29580" y="44969"/>
                  </a:cubicBezTo>
                  <a:cubicBezTo>
                    <a:pt x="31620" y="43710"/>
                    <a:pt x="34182" y="43659"/>
                    <a:pt x="36270" y="44835"/>
                  </a:cubicBezTo>
                  <a:cubicBezTo>
                    <a:pt x="38359" y="46012"/>
                    <a:pt x="39643" y="48229"/>
                    <a:pt x="39624" y="50626"/>
                  </a:cubicBezTo>
                  <a:cubicBezTo>
                    <a:pt x="39605" y="53023"/>
                    <a:pt x="38286" y="55220"/>
                    <a:pt x="36179" y="56363"/>
                  </a:cubicBezTo>
                  <a:close/>
                  <a:moveTo>
                    <a:pt x="52145" y="56416"/>
                  </a:moveTo>
                  <a:cubicBezTo>
                    <a:pt x="52145" y="50402"/>
                    <a:pt x="64014" y="45528"/>
                    <a:pt x="78662" y="45528"/>
                  </a:cubicBezTo>
                  <a:cubicBezTo>
                    <a:pt x="93310" y="45528"/>
                    <a:pt x="105179" y="50402"/>
                    <a:pt x="105179" y="56416"/>
                  </a:cubicBezTo>
                  <a:cubicBezTo>
                    <a:pt x="105179" y="62436"/>
                    <a:pt x="93310" y="67310"/>
                    <a:pt x="78662" y="67310"/>
                  </a:cubicBezTo>
                  <a:cubicBezTo>
                    <a:pt x="64014" y="67310"/>
                    <a:pt x="52145" y="62436"/>
                    <a:pt x="52145" y="56416"/>
                  </a:cubicBezTo>
                  <a:close/>
                  <a:moveTo>
                    <a:pt x="105864" y="70899"/>
                  </a:moveTo>
                  <a:lnTo>
                    <a:pt x="105864" y="82360"/>
                  </a:lnTo>
                  <a:cubicBezTo>
                    <a:pt x="105653" y="82899"/>
                    <a:pt x="105314" y="83378"/>
                    <a:pt x="104876" y="83756"/>
                  </a:cubicBezTo>
                  <a:cubicBezTo>
                    <a:pt x="103861" y="84744"/>
                    <a:pt x="102129" y="85864"/>
                    <a:pt x="99580" y="86904"/>
                  </a:cubicBezTo>
                  <a:cubicBezTo>
                    <a:pt x="94496" y="88979"/>
                    <a:pt x="87112" y="90349"/>
                    <a:pt x="78662" y="90349"/>
                  </a:cubicBezTo>
                  <a:cubicBezTo>
                    <a:pt x="70211" y="90349"/>
                    <a:pt x="62828" y="88979"/>
                    <a:pt x="57743" y="86904"/>
                  </a:cubicBezTo>
                  <a:cubicBezTo>
                    <a:pt x="55194" y="85864"/>
                    <a:pt x="53462" y="84744"/>
                    <a:pt x="52448" y="83756"/>
                  </a:cubicBezTo>
                  <a:cubicBezTo>
                    <a:pt x="52010" y="83378"/>
                    <a:pt x="51671" y="82899"/>
                    <a:pt x="51460" y="82360"/>
                  </a:cubicBezTo>
                  <a:lnTo>
                    <a:pt x="51460" y="70899"/>
                  </a:lnTo>
                  <a:cubicBezTo>
                    <a:pt x="52960" y="71809"/>
                    <a:pt x="54530" y="72597"/>
                    <a:pt x="56156" y="73257"/>
                  </a:cubicBezTo>
                  <a:cubicBezTo>
                    <a:pt x="62413" y="75826"/>
                    <a:pt x="70376" y="77189"/>
                    <a:pt x="78662" y="77189"/>
                  </a:cubicBezTo>
                  <a:cubicBezTo>
                    <a:pt x="86948" y="77189"/>
                    <a:pt x="94911" y="75826"/>
                    <a:pt x="101168" y="73257"/>
                  </a:cubicBezTo>
                  <a:cubicBezTo>
                    <a:pt x="102748" y="72612"/>
                    <a:pt x="104349" y="71835"/>
                    <a:pt x="105864" y="70899"/>
                  </a:cubicBezTo>
                  <a:close/>
                  <a:moveTo>
                    <a:pt x="54015" y="96053"/>
                  </a:moveTo>
                  <a:cubicBezTo>
                    <a:pt x="60575" y="98727"/>
                    <a:pt x="69289" y="100229"/>
                    <a:pt x="78662" y="100229"/>
                  </a:cubicBezTo>
                  <a:cubicBezTo>
                    <a:pt x="88028" y="100229"/>
                    <a:pt x="96748" y="98727"/>
                    <a:pt x="103308" y="96053"/>
                  </a:cubicBezTo>
                  <a:cubicBezTo>
                    <a:pt x="104175" y="95700"/>
                    <a:pt x="105027" y="95313"/>
                    <a:pt x="105864" y="94894"/>
                  </a:cubicBezTo>
                  <a:lnTo>
                    <a:pt x="105864" y="99168"/>
                  </a:lnTo>
                  <a:cubicBezTo>
                    <a:pt x="105864" y="101704"/>
                    <a:pt x="104632" y="103805"/>
                    <a:pt x="102999" y="105399"/>
                  </a:cubicBezTo>
                  <a:cubicBezTo>
                    <a:pt x="101385" y="106980"/>
                    <a:pt x="99225" y="108238"/>
                    <a:pt x="96821" y="109213"/>
                  </a:cubicBezTo>
                  <a:cubicBezTo>
                    <a:pt x="92006" y="111175"/>
                    <a:pt x="85591" y="112282"/>
                    <a:pt x="78662" y="112282"/>
                  </a:cubicBezTo>
                  <a:cubicBezTo>
                    <a:pt x="71733" y="112282"/>
                    <a:pt x="65311" y="111175"/>
                    <a:pt x="60503" y="109213"/>
                  </a:cubicBezTo>
                  <a:cubicBezTo>
                    <a:pt x="58099" y="108231"/>
                    <a:pt x="55939" y="106980"/>
                    <a:pt x="54325" y="105399"/>
                  </a:cubicBezTo>
                  <a:cubicBezTo>
                    <a:pt x="52691" y="103805"/>
                    <a:pt x="51460" y="101698"/>
                    <a:pt x="51460" y="99168"/>
                  </a:cubicBezTo>
                  <a:lnTo>
                    <a:pt x="51460" y="94900"/>
                  </a:lnTo>
                  <a:cubicBezTo>
                    <a:pt x="52296" y="95318"/>
                    <a:pt x="53149" y="95702"/>
                    <a:pt x="54015" y="96053"/>
                  </a:cubicBezTo>
                  <a:close/>
                </a:path>
              </a:pathLst>
            </a:custGeom>
            <a:solidFill>
              <a:schemeClr val="accent5">
                <a:lumMod val="75000"/>
              </a:schemeClr>
            </a:solidFill>
            <a:ln>
              <a:solidFill>
                <a:schemeClr val="accent5">
                  <a:lumMod val="50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08" name="TextBox 113">
              <a:extLst>
                <a:ext uri="{FF2B5EF4-FFF2-40B4-BE49-F238E27FC236}">
                  <a16:creationId xmlns:a16="http://schemas.microsoft.com/office/drawing/2014/main" id="{F8957845-91E9-6345-22CC-C8B0860DA969}"/>
                </a:ext>
              </a:extLst>
            </p:cNvPr>
            <p:cNvSpPr txBox="1"/>
            <p:nvPr/>
          </p:nvSpPr>
          <p:spPr>
            <a:xfrm>
              <a:off x="5892190" y="7263237"/>
              <a:ext cx="2108309" cy="30675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000" b="0" dirty="0">
                  <a:solidFill>
                    <a:schemeClr val="accent5">
                      <a:lumMod val="75000"/>
                    </a:schemeClr>
                  </a:solidFill>
                  <a:latin typeface="Shantell Sans"/>
                </a:rPr>
                <a:t>Advanced Concepts</a:t>
              </a:r>
            </a:p>
          </p:txBody>
        </p:sp>
      </p:grpSp>
      <p:grpSp>
        <p:nvGrpSpPr>
          <p:cNvPr id="313" name="Group 312">
            <a:extLst>
              <a:ext uri="{FF2B5EF4-FFF2-40B4-BE49-F238E27FC236}">
                <a16:creationId xmlns:a16="http://schemas.microsoft.com/office/drawing/2014/main" id="{CA88A41E-7B5B-B252-A697-9F2F89FEB6E5}"/>
              </a:ext>
            </a:extLst>
          </p:cNvPr>
          <p:cNvGrpSpPr/>
          <p:nvPr/>
        </p:nvGrpSpPr>
        <p:grpSpPr>
          <a:xfrm>
            <a:off x="1841581" y="2391074"/>
            <a:ext cx="2479537" cy="1012831"/>
            <a:chOff x="3854646" y="1421535"/>
            <a:chExt cx="2479537" cy="1012831"/>
          </a:xfrm>
        </p:grpSpPr>
        <p:grpSp>
          <p:nvGrpSpPr>
            <p:cNvPr id="125" name="Group 124">
              <a:extLst>
                <a:ext uri="{FF2B5EF4-FFF2-40B4-BE49-F238E27FC236}">
                  <a16:creationId xmlns:a16="http://schemas.microsoft.com/office/drawing/2014/main" id="{5C2855E0-648E-885A-76F3-E76C6A3AF7D0}"/>
                </a:ext>
              </a:extLst>
            </p:cNvPr>
            <p:cNvGrpSpPr/>
            <p:nvPr/>
          </p:nvGrpSpPr>
          <p:grpSpPr>
            <a:xfrm>
              <a:off x="4501530" y="1421535"/>
              <a:ext cx="1832653" cy="450752"/>
              <a:chOff x="1176601" y="695526"/>
              <a:chExt cx="635985" cy="284535"/>
            </a:xfrm>
          </p:grpSpPr>
          <p:sp>
            <p:nvSpPr>
              <p:cNvPr id="214" name="Rounded Rectangle 28">
                <a:extLst>
                  <a:ext uri="{FF2B5EF4-FFF2-40B4-BE49-F238E27FC236}">
                    <a16:creationId xmlns:a16="http://schemas.microsoft.com/office/drawing/2014/main" id="{935C4B35-5FA7-F381-CAB8-6970B1C729DB}"/>
                  </a:ext>
                </a:extLst>
              </p:cNvPr>
              <p:cNvSpPr/>
              <p:nvPr/>
            </p:nvSpPr>
            <p:spPr>
              <a:xfrm>
                <a:off x="1176601" y="695526"/>
                <a:ext cx="632297" cy="284534"/>
              </a:xfrm>
              <a:custGeom>
                <a:avLst/>
                <a:gdLst/>
                <a:ahLst/>
                <a:cxnLst/>
                <a:rect l="0" t="0" r="0" b="0"/>
                <a:pathLst>
                  <a:path w="632297" h="284534">
                    <a:moveTo>
                      <a:pt x="63229" y="0"/>
                    </a:moveTo>
                    <a:lnTo>
                      <a:pt x="569068" y="0"/>
                    </a:lnTo>
                    <a:cubicBezTo>
                      <a:pt x="569068" y="0"/>
                      <a:pt x="632297" y="0"/>
                      <a:pt x="632297" y="63229"/>
                    </a:cubicBezTo>
                    <a:lnTo>
                      <a:pt x="632297" y="221304"/>
                    </a:lnTo>
                    <a:cubicBezTo>
                      <a:pt x="632297" y="221304"/>
                      <a:pt x="632297" y="284534"/>
                      <a:pt x="569068" y="284534"/>
                    </a:cubicBezTo>
                    <a:lnTo>
                      <a:pt x="63229" y="284534"/>
                    </a:lnTo>
                    <a:cubicBezTo>
                      <a:pt x="63229" y="284534"/>
                      <a:pt x="0" y="284534"/>
                      <a:pt x="0" y="221304"/>
                    </a:cubicBezTo>
                    <a:lnTo>
                      <a:pt x="0" y="63229"/>
                    </a:lnTo>
                    <a:cubicBezTo>
                      <a:pt x="0" y="63229"/>
                      <a:pt x="0" y="0"/>
                      <a:pt x="63229" y="0"/>
                    </a:cubicBezTo>
                  </a:path>
                </a:pathLst>
              </a:custGeom>
              <a:solidFill>
                <a:schemeClr val="accent5">
                  <a:lumMod val="40000"/>
                  <a:lumOff val="60000"/>
                </a:schemeClr>
              </a:solid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15" name="Rounded Rectangle 29">
                <a:extLst>
                  <a:ext uri="{FF2B5EF4-FFF2-40B4-BE49-F238E27FC236}">
                    <a16:creationId xmlns:a16="http://schemas.microsoft.com/office/drawing/2014/main" id="{598DFE51-5F73-D622-8A31-2043FCCED140}"/>
                  </a:ext>
                </a:extLst>
              </p:cNvPr>
              <p:cNvSpPr/>
              <p:nvPr/>
            </p:nvSpPr>
            <p:spPr>
              <a:xfrm>
                <a:off x="1180289" y="695527"/>
                <a:ext cx="632297" cy="284534"/>
              </a:xfrm>
              <a:custGeom>
                <a:avLst/>
                <a:gdLst/>
                <a:ahLst/>
                <a:cxnLst/>
                <a:rect l="0" t="0" r="0" b="0"/>
                <a:pathLst>
                  <a:path w="632297" h="284534">
                    <a:moveTo>
                      <a:pt x="63229" y="0"/>
                    </a:moveTo>
                    <a:lnTo>
                      <a:pt x="569068" y="0"/>
                    </a:lnTo>
                    <a:cubicBezTo>
                      <a:pt x="569068" y="0"/>
                      <a:pt x="632297" y="0"/>
                      <a:pt x="632297" y="63229"/>
                    </a:cubicBezTo>
                    <a:lnTo>
                      <a:pt x="632297" y="221304"/>
                    </a:lnTo>
                    <a:cubicBezTo>
                      <a:pt x="632297" y="221304"/>
                      <a:pt x="632297" y="284534"/>
                      <a:pt x="569068" y="284534"/>
                    </a:cubicBezTo>
                    <a:lnTo>
                      <a:pt x="63229" y="284534"/>
                    </a:lnTo>
                    <a:cubicBezTo>
                      <a:pt x="63229" y="284534"/>
                      <a:pt x="0" y="284534"/>
                      <a:pt x="0" y="221304"/>
                    </a:cubicBezTo>
                    <a:lnTo>
                      <a:pt x="0" y="63229"/>
                    </a:lnTo>
                    <a:cubicBezTo>
                      <a:pt x="0" y="63229"/>
                      <a:pt x="0" y="0"/>
                      <a:pt x="63229" y="0"/>
                    </a:cubicBezTo>
                  </a:path>
                </a:pathLst>
              </a:custGeom>
              <a:noFill/>
              <a:ln w="7903">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126" name="TextBox 31">
              <a:extLst>
                <a:ext uri="{FF2B5EF4-FFF2-40B4-BE49-F238E27FC236}">
                  <a16:creationId xmlns:a16="http://schemas.microsoft.com/office/drawing/2014/main" id="{1C8BE993-606D-F5E4-E6E6-F78FDD16DABC}"/>
                </a:ext>
              </a:extLst>
            </p:cNvPr>
            <p:cNvSpPr txBox="1"/>
            <p:nvPr/>
          </p:nvSpPr>
          <p:spPr>
            <a:xfrm>
              <a:off x="3854646" y="1976025"/>
              <a:ext cx="1434393"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INNER JOIN</a:t>
              </a:r>
            </a:p>
          </p:txBody>
        </p:sp>
        <p:sp>
          <p:nvSpPr>
            <p:cNvPr id="128" name="TextBox 33">
              <a:extLst>
                <a:ext uri="{FF2B5EF4-FFF2-40B4-BE49-F238E27FC236}">
                  <a16:creationId xmlns:a16="http://schemas.microsoft.com/office/drawing/2014/main" id="{D1713B64-BEB9-B4E8-9BCC-CC928918DC80}"/>
                </a:ext>
              </a:extLst>
            </p:cNvPr>
            <p:cNvSpPr txBox="1"/>
            <p:nvPr/>
          </p:nvSpPr>
          <p:spPr>
            <a:xfrm>
              <a:off x="4250228" y="2219636"/>
              <a:ext cx="1214983"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LEFT JOIN</a:t>
              </a:r>
            </a:p>
          </p:txBody>
        </p:sp>
        <p:sp>
          <p:nvSpPr>
            <p:cNvPr id="201" name="Rounded Rectangle 106">
              <a:extLst>
                <a:ext uri="{FF2B5EF4-FFF2-40B4-BE49-F238E27FC236}">
                  <a16:creationId xmlns:a16="http://schemas.microsoft.com/office/drawing/2014/main" id="{6C5E0D77-5D99-B5B8-5EE0-12CA082FBCC3}"/>
                </a:ext>
              </a:extLst>
            </p:cNvPr>
            <p:cNvSpPr/>
            <p:nvPr/>
          </p:nvSpPr>
          <p:spPr>
            <a:xfrm>
              <a:off x="5502821" y="1491020"/>
              <a:ext cx="593827" cy="300066"/>
            </a:xfrm>
            <a:custGeom>
              <a:avLst/>
              <a:gdLst/>
              <a:ahLst/>
              <a:cxnLst/>
              <a:rect l="0" t="0" r="0" b="0"/>
              <a:pathLst>
                <a:path w="158074" h="158461">
                  <a:moveTo>
                    <a:pt x="47751" y="72838"/>
                  </a:moveTo>
                  <a:cubicBezTo>
                    <a:pt x="54117" y="72838"/>
                    <a:pt x="59277" y="77998"/>
                    <a:pt x="59277" y="84364"/>
                  </a:cubicBezTo>
                  <a:lnTo>
                    <a:pt x="59277" y="146935"/>
                  </a:lnTo>
                  <a:cubicBezTo>
                    <a:pt x="59277" y="153301"/>
                    <a:pt x="54117" y="158461"/>
                    <a:pt x="47751" y="158461"/>
                  </a:cubicBezTo>
                  <a:lnTo>
                    <a:pt x="11526" y="158461"/>
                  </a:lnTo>
                  <a:cubicBezTo>
                    <a:pt x="5175" y="158425"/>
                    <a:pt x="35" y="153286"/>
                    <a:pt x="0" y="146935"/>
                  </a:cubicBezTo>
                  <a:lnTo>
                    <a:pt x="0" y="84364"/>
                  </a:lnTo>
                  <a:cubicBezTo>
                    <a:pt x="35" y="78013"/>
                    <a:pt x="5175" y="72874"/>
                    <a:pt x="11526" y="72838"/>
                  </a:cubicBezTo>
                  <a:lnTo>
                    <a:pt x="47751" y="72838"/>
                  </a:lnTo>
                  <a:close/>
                  <a:moveTo>
                    <a:pt x="10227" y="83309"/>
                  </a:moveTo>
                  <a:cubicBezTo>
                    <a:pt x="9907" y="83694"/>
                    <a:pt x="9779" y="84203"/>
                    <a:pt x="9879" y="84693"/>
                  </a:cubicBezTo>
                  <a:lnTo>
                    <a:pt x="9879" y="132115"/>
                  </a:lnTo>
                  <a:lnTo>
                    <a:pt x="49398" y="132115"/>
                  </a:lnTo>
                  <a:lnTo>
                    <a:pt x="49398" y="84364"/>
                  </a:lnTo>
                  <a:cubicBezTo>
                    <a:pt x="49398" y="83454"/>
                    <a:pt x="48661" y="82717"/>
                    <a:pt x="47751" y="82717"/>
                  </a:cubicBezTo>
                  <a:lnTo>
                    <a:pt x="11526" y="82717"/>
                  </a:lnTo>
                  <a:cubicBezTo>
                    <a:pt x="11026" y="82707"/>
                    <a:pt x="10548" y="82925"/>
                    <a:pt x="10227" y="83309"/>
                  </a:cubicBezTo>
                  <a:close/>
                  <a:moveTo>
                    <a:pt x="158074" y="11913"/>
                  </a:moveTo>
                  <a:lnTo>
                    <a:pt x="158074" y="58018"/>
                  </a:lnTo>
                  <a:cubicBezTo>
                    <a:pt x="158038" y="64369"/>
                    <a:pt x="152899" y="69508"/>
                    <a:pt x="146548" y="69544"/>
                  </a:cubicBezTo>
                  <a:lnTo>
                    <a:pt x="97149" y="69544"/>
                  </a:lnTo>
                  <a:cubicBezTo>
                    <a:pt x="90799" y="69508"/>
                    <a:pt x="85659" y="64369"/>
                    <a:pt x="85623" y="58018"/>
                  </a:cubicBezTo>
                  <a:lnTo>
                    <a:pt x="85623" y="11913"/>
                  </a:lnTo>
                  <a:cubicBezTo>
                    <a:pt x="85659" y="5562"/>
                    <a:pt x="90799" y="423"/>
                    <a:pt x="97149" y="387"/>
                  </a:cubicBezTo>
                  <a:lnTo>
                    <a:pt x="146548" y="387"/>
                  </a:lnTo>
                  <a:cubicBezTo>
                    <a:pt x="152899" y="423"/>
                    <a:pt x="158038" y="5562"/>
                    <a:pt x="158074" y="11913"/>
                  </a:cubicBezTo>
                  <a:close/>
                  <a:moveTo>
                    <a:pt x="95503" y="23900"/>
                  </a:moveTo>
                  <a:lnTo>
                    <a:pt x="95503" y="37073"/>
                  </a:lnTo>
                  <a:lnTo>
                    <a:pt x="125142" y="37073"/>
                  </a:lnTo>
                  <a:lnTo>
                    <a:pt x="125142" y="23900"/>
                  </a:lnTo>
                  <a:close/>
                  <a:moveTo>
                    <a:pt x="135021" y="37073"/>
                  </a:moveTo>
                  <a:lnTo>
                    <a:pt x="148194" y="37073"/>
                  </a:lnTo>
                  <a:lnTo>
                    <a:pt x="148194" y="23900"/>
                  </a:lnTo>
                  <a:lnTo>
                    <a:pt x="135021" y="23900"/>
                  </a:lnTo>
                  <a:close/>
                  <a:moveTo>
                    <a:pt x="97149" y="59665"/>
                  </a:moveTo>
                  <a:lnTo>
                    <a:pt x="125142" y="59665"/>
                  </a:lnTo>
                  <a:lnTo>
                    <a:pt x="125142" y="46821"/>
                  </a:lnTo>
                  <a:lnTo>
                    <a:pt x="95503" y="46821"/>
                  </a:lnTo>
                  <a:lnTo>
                    <a:pt x="95503" y="58018"/>
                  </a:lnTo>
                  <a:cubicBezTo>
                    <a:pt x="95503" y="58927"/>
                    <a:pt x="96240" y="59665"/>
                    <a:pt x="97149" y="59665"/>
                  </a:cubicBezTo>
                  <a:close/>
                  <a:moveTo>
                    <a:pt x="147798" y="59232"/>
                  </a:moveTo>
                  <a:cubicBezTo>
                    <a:pt x="148136" y="58919"/>
                    <a:pt x="148328" y="58479"/>
                    <a:pt x="148326" y="58018"/>
                  </a:cubicBezTo>
                  <a:lnTo>
                    <a:pt x="148326" y="46821"/>
                  </a:lnTo>
                  <a:lnTo>
                    <a:pt x="135153" y="46821"/>
                  </a:lnTo>
                  <a:lnTo>
                    <a:pt x="135153" y="59665"/>
                  </a:lnTo>
                  <a:lnTo>
                    <a:pt x="146548" y="59665"/>
                  </a:lnTo>
                  <a:cubicBezTo>
                    <a:pt x="147007" y="59701"/>
                    <a:pt x="147460" y="59544"/>
                    <a:pt x="147798" y="59232"/>
                  </a:cubicBezTo>
                  <a:close/>
                  <a:moveTo>
                    <a:pt x="77785" y="15997"/>
                  </a:moveTo>
                  <a:cubicBezTo>
                    <a:pt x="78736" y="16954"/>
                    <a:pt x="79246" y="18262"/>
                    <a:pt x="79197" y="19610"/>
                  </a:cubicBezTo>
                  <a:cubicBezTo>
                    <a:pt x="79147" y="20958"/>
                    <a:pt x="78540" y="22225"/>
                    <a:pt x="77522" y="23110"/>
                  </a:cubicBezTo>
                  <a:lnTo>
                    <a:pt x="62702" y="37337"/>
                  </a:lnTo>
                  <a:cubicBezTo>
                    <a:pt x="61790" y="38235"/>
                    <a:pt x="60558" y="38733"/>
                    <a:pt x="59277" y="38720"/>
                  </a:cubicBezTo>
                  <a:cubicBezTo>
                    <a:pt x="58709" y="38688"/>
                    <a:pt x="58152" y="38554"/>
                    <a:pt x="57631" y="38325"/>
                  </a:cubicBezTo>
                  <a:cubicBezTo>
                    <a:pt x="55799" y="37557"/>
                    <a:pt x="54605" y="35766"/>
                    <a:pt x="54601" y="33780"/>
                  </a:cubicBezTo>
                  <a:lnTo>
                    <a:pt x="54601" y="24493"/>
                  </a:lnTo>
                  <a:lnTo>
                    <a:pt x="49661" y="24493"/>
                  </a:lnTo>
                  <a:cubicBezTo>
                    <a:pt x="41708" y="24308"/>
                    <a:pt x="35093" y="30571"/>
                    <a:pt x="34842" y="38522"/>
                  </a:cubicBezTo>
                  <a:lnTo>
                    <a:pt x="34842" y="40696"/>
                  </a:lnTo>
                  <a:lnTo>
                    <a:pt x="44721" y="40696"/>
                  </a:lnTo>
                  <a:cubicBezTo>
                    <a:pt x="46735" y="40697"/>
                    <a:pt x="48547" y="41921"/>
                    <a:pt x="49300" y="43789"/>
                  </a:cubicBezTo>
                  <a:cubicBezTo>
                    <a:pt x="50053" y="45657"/>
                    <a:pt x="49596" y="47795"/>
                    <a:pt x="48146" y="49192"/>
                  </a:cubicBezTo>
                  <a:lnTo>
                    <a:pt x="33327" y="63419"/>
                  </a:lnTo>
                  <a:cubicBezTo>
                    <a:pt x="31398" y="65345"/>
                    <a:pt x="28274" y="65345"/>
                    <a:pt x="26345" y="63419"/>
                  </a:cubicBezTo>
                  <a:lnTo>
                    <a:pt x="11657" y="49192"/>
                  </a:lnTo>
                  <a:cubicBezTo>
                    <a:pt x="10207" y="47795"/>
                    <a:pt x="9751" y="45657"/>
                    <a:pt x="10504" y="43789"/>
                  </a:cubicBezTo>
                  <a:cubicBezTo>
                    <a:pt x="11257" y="41921"/>
                    <a:pt x="13069" y="40697"/>
                    <a:pt x="15082" y="40696"/>
                  </a:cubicBezTo>
                  <a:lnTo>
                    <a:pt x="24962" y="40696"/>
                  </a:lnTo>
                  <a:lnTo>
                    <a:pt x="24962" y="38522"/>
                  </a:lnTo>
                  <a:cubicBezTo>
                    <a:pt x="25215" y="25114"/>
                    <a:pt x="36252" y="14430"/>
                    <a:pt x="49661" y="14613"/>
                  </a:cubicBezTo>
                  <a:lnTo>
                    <a:pt x="54601" y="14613"/>
                  </a:lnTo>
                  <a:lnTo>
                    <a:pt x="54601" y="5327"/>
                  </a:lnTo>
                  <a:cubicBezTo>
                    <a:pt x="54605" y="3340"/>
                    <a:pt x="55799" y="1550"/>
                    <a:pt x="57631" y="782"/>
                  </a:cubicBezTo>
                  <a:cubicBezTo>
                    <a:pt x="59445" y="0"/>
                    <a:pt x="61552" y="390"/>
                    <a:pt x="62966" y="1770"/>
                  </a:cubicBezTo>
                  <a:lnTo>
                    <a:pt x="77785" y="15997"/>
                  </a:lnTo>
                  <a:close/>
                </a:path>
              </a:pathLst>
            </a:custGeom>
            <a:solidFill>
              <a:schemeClr val="accent5">
                <a:lumMod val="75000"/>
              </a:schemeClr>
            </a:solidFill>
            <a:ln>
              <a:solidFill>
                <a:schemeClr val="accent5">
                  <a:lumMod val="50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12" name="TextBox 117">
              <a:extLst>
                <a:ext uri="{FF2B5EF4-FFF2-40B4-BE49-F238E27FC236}">
                  <a16:creationId xmlns:a16="http://schemas.microsoft.com/office/drawing/2014/main" id="{3BB84C18-8C2A-BA9B-95F6-A885A865D35A}"/>
                </a:ext>
              </a:extLst>
            </p:cNvPr>
            <p:cNvSpPr txBox="1"/>
            <p:nvPr/>
          </p:nvSpPr>
          <p:spPr>
            <a:xfrm>
              <a:off x="4420271" y="1498027"/>
              <a:ext cx="874896" cy="30675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000" b="0" dirty="0">
                  <a:solidFill>
                    <a:schemeClr val="accent5">
                      <a:lumMod val="75000"/>
                    </a:schemeClr>
                  </a:solidFill>
                  <a:latin typeface="Shantell Sans"/>
                </a:rPr>
                <a:t>Joins</a:t>
              </a:r>
            </a:p>
          </p:txBody>
        </p:sp>
      </p:grpSp>
      <p:sp>
        <p:nvSpPr>
          <p:cNvPr id="213" name="TextBox 118">
            <a:extLst>
              <a:ext uri="{FF2B5EF4-FFF2-40B4-BE49-F238E27FC236}">
                <a16:creationId xmlns:a16="http://schemas.microsoft.com/office/drawing/2014/main" id="{E5092AF4-D41D-7341-C5DA-508F69439074}"/>
              </a:ext>
            </a:extLst>
          </p:cNvPr>
          <p:cNvSpPr txBox="1"/>
          <p:nvPr/>
        </p:nvSpPr>
        <p:spPr>
          <a:xfrm>
            <a:off x="6320329" y="4026411"/>
            <a:ext cx="2286242" cy="79579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800" b="0" dirty="0">
                <a:solidFill>
                  <a:srgbClr val="969696"/>
                </a:solidFill>
                <a:latin typeface="Shantell Sans"/>
              </a:rPr>
              <a:t>SQL
Concepts
and
Commands</a:t>
            </a:r>
          </a:p>
        </p:txBody>
      </p:sp>
      <p:pic>
        <p:nvPicPr>
          <p:cNvPr id="235" name="Picture 234">
            <a:extLst>
              <a:ext uri="{FF2B5EF4-FFF2-40B4-BE49-F238E27FC236}">
                <a16:creationId xmlns:a16="http://schemas.microsoft.com/office/drawing/2014/main" id="{51DD463E-E6AE-D540-77C3-23B56F7877D9}"/>
              </a:ext>
            </a:extLst>
          </p:cNvPr>
          <p:cNvPicPr>
            <a:picLocks noChangeAspect="1"/>
          </p:cNvPicPr>
          <p:nvPr/>
        </p:nvPicPr>
        <p:blipFill>
          <a:blip r:embed="rId5">
            <a:alphaModFix amt="81000"/>
          </a:blip>
          <a:stretch>
            <a:fillRect/>
          </a:stretch>
        </p:blipFill>
        <p:spPr>
          <a:xfrm>
            <a:off x="5740354" y="3112871"/>
            <a:ext cx="3285860" cy="2339681"/>
          </a:xfrm>
          <a:prstGeom prst="rect">
            <a:avLst/>
          </a:prstGeom>
          <a:ln>
            <a:solidFill>
              <a:schemeClr val="tx1"/>
            </a:solidFill>
          </a:ln>
        </p:spPr>
      </p:pic>
      <p:grpSp>
        <p:nvGrpSpPr>
          <p:cNvPr id="37" name="Group 36">
            <a:extLst>
              <a:ext uri="{FF2B5EF4-FFF2-40B4-BE49-F238E27FC236}">
                <a16:creationId xmlns:a16="http://schemas.microsoft.com/office/drawing/2014/main" id="{15EE29E4-6F18-F389-49B6-2B7CFEC5A699}"/>
              </a:ext>
            </a:extLst>
          </p:cNvPr>
          <p:cNvGrpSpPr/>
          <p:nvPr/>
        </p:nvGrpSpPr>
        <p:grpSpPr>
          <a:xfrm>
            <a:off x="8405673" y="1545000"/>
            <a:ext cx="3108911" cy="470107"/>
            <a:chOff x="252919" y="3161489"/>
            <a:chExt cx="1138136" cy="284534"/>
          </a:xfrm>
        </p:grpSpPr>
        <p:sp>
          <p:nvSpPr>
            <p:cNvPr id="38" name="Rounded Rectangle 13">
              <a:extLst>
                <a:ext uri="{FF2B5EF4-FFF2-40B4-BE49-F238E27FC236}">
                  <a16:creationId xmlns:a16="http://schemas.microsoft.com/office/drawing/2014/main" id="{AF0EA31D-B32B-C908-1B29-1D449A5E8C5E}"/>
                </a:ext>
              </a:extLst>
            </p:cNvPr>
            <p:cNvSpPr/>
            <p:nvPr/>
          </p:nvSpPr>
          <p:spPr>
            <a:xfrm>
              <a:off x="252919" y="3161489"/>
              <a:ext cx="1138136" cy="284534"/>
            </a:xfrm>
            <a:custGeom>
              <a:avLst/>
              <a:gdLst/>
              <a:ahLst/>
              <a:cxnLst/>
              <a:rect l="0" t="0" r="0" b="0"/>
              <a:pathLst>
                <a:path w="1138136" h="284534">
                  <a:moveTo>
                    <a:pt x="63229" y="0"/>
                  </a:moveTo>
                  <a:lnTo>
                    <a:pt x="1074906" y="0"/>
                  </a:lnTo>
                  <a:cubicBezTo>
                    <a:pt x="1074906" y="0"/>
                    <a:pt x="1138136" y="0"/>
                    <a:pt x="1138136" y="63229"/>
                  </a:cubicBezTo>
                  <a:lnTo>
                    <a:pt x="1138136" y="221304"/>
                  </a:lnTo>
                  <a:cubicBezTo>
                    <a:pt x="1138136" y="221304"/>
                    <a:pt x="1138136" y="284534"/>
                    <a:pt x="1074906" y="284534"/>
                  </a:cubicBezTo>
                  <a:lnTo>
                    <a:pt x="63229" y="284534"/>
                  </a:lnTo>
                  <a:cubicBezTo>
                    <a:pt x="63229" y="284534"/>
                    <a:pt x="0" y="284534"/>
                    <a:pt x="0" y="221304"/>
                  </a:cubicBezTo>
                  <a:lnTo>
                    <a:pt x="0" y="63229"/>
                  </a:lnTo>
                  <a:cubicBezTo>
                    <a:pt x="0" y="63229"/>
                    <a:pt x="0" y="0"/>
                    <a:pt x="63229" y="0"/>
                  </a:cubicBezTo>
                </a:path>
              </a:pathLst>
            </a:custGeom>
            <a:solidFill>
              <a:schemeClr val="accent5">
                <a:lumMod val="40000"/>
                <a:lumOff val="60000"/>
              </a:schemeClr>
            </a:solid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9" name="Rounded Rectangle 14">
              <a:extLst>
                <a:ext uri="{FF2B5EF4-FFF2-40B4-BE49-F238E27FC236}">
                  <a16:creationId xmlns:a16="http://schemas.microsoft.com/office/drawing/2014/main" id="{EE53ECB9-FAEE-3E2F-0B02-4B09C1C7B58E}"/>
                </a:ext>
              </a:extLst>
            </p:cNvPr>
            <p:cNvSpPr/>
            <p:nvPr/>
          </p:nvSpPr>
          <p:spPr>
            <a:xfrm>
              <a:off x="252919" y="3161489"/>
              <a:ext cx="1138136" cy="284534"/>
            </a:xfrm>
            <a:custGeom>
              <a:avLst/>
              <a:gdLst/>
              <a:ahLst/>
              <a:cxnLst/>
              <a:rect l="0" t="0" r="0" b="0"/>
              <a:pathLst>
                <a:path w="1138136" h="284534">
                  <a:moveTo>
                    <a:pt x="63229" y="0"/>
                  </a:moveTo>
                  <a:lnTo>
                    <a:pt x="1074906" y="0"/>
                  </a:lnTo>
                  <a:cubicBezTo>
                    <a:pt x="1074906" y="0"/>
                    <a:pt x="1138136" y="0"/>
                    <a:pt x="1138136" y="63229"/>
                  </a:cubicBezTo>
                  <a:lnTo>
                    <a:pt x="1138136" y="221304"/>
                  </a:lnTo>
                  <a:cubicBezTo>
                    <a:pt x="1138136" y="221304"/>
                    <a:pt x="1138136" y="284534"/>
                    <a:pt x="1074906" y="284534"/>
                  </a:cubicBezTo>
                  <a:lnTo>
                    <a:pt x="63229" y="284534"/>
                  </a:lnTo>
                  <a:cubicBezTo>
                    <a:pt x="63229" y="284534"/>
                    <a:pt x="0" y="284534"/>
                    <a:pt x="0" y="221304"/>
                  </a:cubicBezTo>
                  <a:lnTo>
                    <a:pt x="0" y="63229"/>
                  </a:lnTo>
                  <a:cubicBezTo>
                    <a:pt x="0" y="63229"/>
                    <a:pt x="0" y="0"/>
                    <a:pt x="63229" y="0"/>
                  </a:cubicBezTo>
                </a:path>
              </a:pathLst>
            </a:custGeom>
            <a:noFill/>
            <a:ln w="7903">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48" name="Group 47">
            <a:extLst>
              <a:ext uri="{FF2B5EF4-FFF2-40B4-BE49-F238E27FC236}">
                <a16:creationId xmlns:a16="http://schemas.microsoft.com/office/drawing/2014/main" id="{F8E5BF1D-6439-2057-3313-8EFFE7F914A6}"/>
              </a:ext>
            </a:extLst>
          </p:cNvPr>
          <p:cNvGrpSpPr/>
          <p:nvPr/>
        </p:nvGrpSpPr>
        <p:grpSpPr>
          <a:xfrm>
            <a:off x="9153179" y="2083033"/>
            <a:ext cx="779444" cy="645929"/>
            <a:chOff x="2588599" y="5187973"/>
            <a:chExt cx="779444" cy="645929"/>
          </a:xfrm>
        </p:grpSpPr>
        <p:sp>
          <p:nvSpPr>
            <p:cNvPr id="40" name="TextBox 50">
              <a:extLst>
                <a:ext uri="{FF2B5EF4-FFF2-40B4-BE49-F238E27FC236}">
                  <a16:creationId xmlns:a16="http://schemas.microsoft.com/office/drawing/2014/main" id="{1BCC5E2A-4DA3-ED63-2199-367162606329}"/>
                </a:ext>
              </a:extLst>
            </p:cNvPr>
            <p:cNvSpPr txBox="1"/>
            <p:nvPr/>
          </p:nvSpPr>
          <p:spPr>
            <a:xfrm>
              <a:off x="2618348" y="5187973"/>
              <a:ext cx="546688"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b="0" dirty="0">
                  <a:solidFill>
                    <a:srgbClr val="484848"/>
                  </a:solidFill>
                  <a:latin typeface="Shantell Sans"/>
                </a:rPr>
                <a:t>CREATE</a:t>
              </a:r>
            </a:p>
          </p:txBody>
        </p:sp>
        <p:sp>
          <p:nvSpPr>
            <p:cNvPr id="41" name="TextBox 53">
              <a:extLst>
                <a:ext uri="{FF2B5EF4-FFF2-40B4-BE49-F238E27FC236}">
                  <a16:creationId xmlns:a16="http://schemas.microsoft.com/office/drawing/2014/main" id="{6484D737-E6DE-8DC4-855F-619636F68AF7}"/>
                </a:ext>
              </a:extLst>
            </p:cNvPr>
            <p:cNvSpPr txBox="1"/>
            <p:nvPr/>
          </p:nvSpPr>
          <p:spPr>
            <a:xfrm>
              <a:off x="2597681" y="5397726"/>
              <a:ext cx="440505"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b="0" dirty="0">
                  <a:solidFill>
                    <a:srgbClr val="484848"/>
                  </a:solidFill>
                  <a:latin typeface="Shantell Sans"/>
                </a:rPr>
                <a:t>ALTER</a:t>
              </a:r>
            </a:p>
          </p:txBody>
        </p:sp>
        <p:sp>
          <p:nvSpPr>
            <p:cNvPr id="42" name="TextBox 55">
              <a:extLst>
                <a:ext uri="{FF2B5EF4-FFF2-40B4-BE49-F238E27FC236}">
                  <a16:creationId xmlns:a16="http://schemas.microsoft.com/office/drawing/2014/main" id="{0CCC51DF-7EA8-FDE0-8190-1B16157D770A}"/>
                </a:ext>
              </a:extLst>
            </p:cNvPr>
            <p:cNvSpPr txBox="1"/>
            <p:nvPr/>
          </p:nvSpPr>
          <p:spPr>
            <a:xfrm>
              <a:off x="2588599" y="5618458"/>
              <a:ext cx="779444"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b="0" dirty="0">
                  <a:solidFill>
                    <a:srgbClr val="484848"/>
                  </a:solidFill>
                  <a:latin typeface="Shantell Sans"/>
                </a:rPr>
                <a:t>TRUNCATE</a:t>
              </a:r>
            </a:p>
          </p:txBody>
        </p:sp>
      </p:grpSp>
      <p:sp>
        <p:nvSpPr>
          <p:cNvPr id="43" name="Rounded Rectangle 93">
            <a:extLst>
              <a:ext uri="{FF2B5EF4-FFF2-40B4-BE49-F238E27FC236}">
                <a16:creationId xmlns:a16="http://schemas.microsoft.com/office/drawing/2014/main" id="{D8FB0FD3-A679-B9AE-5142-2DB98BFB1091}"/>
              </a:ext>
            </a:extLst>
          </p:cNvPr>
          <p:cNvSpPr/>
          <p:nvPr/>
        </p:nvSpPr>
        <p:spPr>
          <a:xfrm flipH="1">
            <a:off x="8735897" y="1998200"/>
            <a:ext cx="356296" cy="649626"/>
          </a:xfrm>
          <a:custGeom>
            <a:avLst/>
            <a:gdLst/>
            <a:ahLst/>
            <a:cxnLst/>
            <a:rect l="0" t="0" r="0" b="0"/>
            <a:pathLst>
              <a:path w="94844" h="505838">
                <a:moveTo>
                  <a:pt x="94844" y="0"/>
                </a:moveTo>
                <a:lnTo>
                  <a:pt x="94844" y="63229"/>
                </a:lnTo>
                <a:lnTo>
                  <a:pt x="94844" y="442608"/>
                </a:lnTo>
                <a:cubicBezTo>
                  <a:pt x="94844" y="477529"/>
                  <a:pt x="66535" y="505838"/>
                  <a:pt x="31614" y="505838"/>
                </a:cubicBezTo>
                <a:lnTo>
                  <a:pt x="31087" y="505838"/>
                </a:lnTo>
                <a:lnTo>
                  <a:pt x="0" y="505838"/>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4" name="Rounded Rectangle 105">
            <a:extLst>
              <a:ext uri="{FF2B5EF4-FFF2-40B4-BE49-F238E27FC236}">
                <a16:creationId xmlns:a16="http://schemas.microsoft.com/office/drawing/2014/main" id="{D892552E-D2C6-6129-9CBA-B8E360EBCB45}"/>
              </a:ext>
            </a:extLst>
          </p:cNvPr>
          <p:cNvSpPr/>
          <p:nvPr/>
        </p:nvSpPr>
        <p:spPr>
          <a:xfrm>
            <a:off x="8681006" y="1602254"/>
            <a:ext cx="593827" cy="303775"/>
          </a:xfrm>
          <a:custGeom>
            <a:avLst/>
            <a:gdLst/>
            <a:ahLst/>
            <a:cxnLst/>
            <a:rect l="0" t="0" r="0" b="0"/>
            <a:pathLst>
              <a:path w="158074" h="158074">
                <a:moveTo>
                  <a:pt x="68367" y="85623"/>
                </a:moveTo>
                <a:lnTo>
                  <a:pt x="68367" y="89773"/>
                </a:lnTo>
                <a:cubicBezTo>
                  <a:pt x="68331" y="90693"/>
                  <a:pt x="67575" y="91420"/>
                  <a:pt x="66654" y="91419"/>
                </a:cubicBezTo>
                <a:lnTo>
                  <a:pt x="58487" y="91419"/>
                </a:lnTo>
                <a:cubicBezTo>
                  <a:pt x="57566" y="91420"/>
                  <a:pt x="56810" y="90693"/>
                  <a:pt x="56775" y="89773"/>
                </a:cubicBezTo>
                <a:lnTo>
                  <a:pt x="56775" y="85623"/>
                </a:lnTo>
                <a:cubicBezTo>
                  <a:pt x="56811" y="82448"/>
                  <a:pt x="59395" y="79893"/>
                  <a:pt x="62571" y="79893"/>
                </a:cubicBezTo>
                <a:cubicBezTo>
                  <a:pt x="65746" y="79893"/>
                  <a:pt x="68331" y="82448"/>
                  <a:pt x="68367" y="85623"/>
                </a:cubicBezTo>
                <a:close/>
                <a:moveTo>
                  <a:pt x="35435" y="95503"/>
                </a:moveTo>
                <a:cubicBezTo>
                  <a:pt x="35742" y="101728"/>
                  <a:pt x="32104" y="107476"/>
                  <a:pt x="26345" y="109861"/>
                </a:cubicBezTo>
                <a:cubicBezTo>
                  <a:pt x="25832" y="110027"/>
                  <a:pt x="25271" y="109942"/>
                  <a:pt x="24830" y="109631"/>
                </a:cubicBezTo>
                <a:cubicBezTo>
                  <a:pt x="24389" y="109320"/>
                  <a:pt x="24121" y="108820"/>
                  <a:pt x="24106" y="108281"/>
                </a:cubicBezTo>
                <a:lnTo>
                  <a:pt x="24106" y="82725"/>
                </a:lnTo>
                <a:cubicBezTo>
                  <a:pt x="24121" y="82186"/>
                  <a:pt x="24389" y="81686"/>
                  <a:pt x="24830" y="81375"/>
                </a:cubicBezTo>
                <a:cubicBezTo>
                  <a:pt x="25271" y="81064"/>
                  <a:pt x="25832" y="80978"/>
                  <a:pt x="26345" y="81144"/>
                </a:cubicBezTo>
                <a:cubicBezTo>
                  <a:pt x="32104" y="83530"/>
                  <a:pt x="35742" y="89277"/>
                  <a:pt x="35435" y="95503"/>
                </a:cubicBezTo>
                <a:close/>
                <a:moveTo>
                  <a:pt x="125142" y="131728"/>
                </a:moveTo>
                <a:lnTo>
                  <a:pt x="6586" y="131728"/>
                </a:lnTo>
                <a:cubicBezTo>
                  <a:pt x="2948" y="131728"/>
                  <a:pt x="0" y="128779"/>
                  <a:pt x="0" y="125142"/>
                </a:cubicBezTo>
                <a:lnTo>
                  <a:pt x="0" y="65864"/>
                </a:lnTo>
                <a:cubicBezTo>
                  <a:pt x="0" y="62226"/>
                  <a:pt x="2948" y="59277"/>
                  <a:pt x="6586" y="59277"/>
                </a:cubicBezTo>
                <a:lnTo>
                  <a:pt x="125142" y="59277"/>
                </a:lnTo>
                <a:cubicBezTo>
                  <a:pt x="128779" y="59277"/>
                  <a:pt x="131728" y="62226"/>
                  <a:pt x="131728" y="65864"/>
                </a:cubicBezTo>
                <a:lnTo>
                  <a:pt x="131728" y="125142"/>
                </a:lnTo>
                <a:cubicBezTo>
                  <a:pt x="131728" y="128779"/>
                  <a:pt x="128779" y="131728"/>
                  <a:pt x="125142" y="131728"/>
                </a:cubicBezTo>
                <a:close/>
                <a:moveTo>
                  <a:pt x="19759" y="119412"/>
                </a:moveTo>
                <a:cubicBezTo>
                  <a:pt x="32458" y="118744"/>
                  <a:pt x="42413" y="108253"/>
                  <a:pt x="42413" y="95536"/>
                </a:cubicBezTo>
                <a:cubicBezTo>
                  <a:pt x="42413" y="82819"/>
                  <a:pt x="32458" y="72327"/>
                  <a:pt x="19759" y="71660"/>
                </a:cubicBezTo>
                <a:cubicBezTo>
                  <a:pt x="17504" y="71660"/>
                  <a:pt x="15675" y="73488"/>
                  <a:pt x="15675" y="75744"/>
                </a:cubicBezTo>
                <a:lnTo>
                  <a:pt x="15675" y="115262"/>
                </a:lnTo>
                <a:cubicBezTo>
                  <a:pt x="15675" y="117528"/>
                  <a:pt x="17493" y="119376"/>
                  <a:pt x="19759" y="119412"/>
                </a:cubicBezTo>
                <a:close/>
                <a:moveTo>
                  <a:pt x="76534" y="85623"/>
                </a:moveTo>
                <a:cubicBezTo>
                  <a:pt x="76537" y="81666"/>
                  <a:pt x="74860" y="77894"/>
                  <a:pt x="71921" y="75244"/>
                </a:cubicBezTo>
                <a:cubicBezTo>
                  <a:pt x="68983" y="72594"/>
                  <a:pt x="65057" y="71315"/>
                  <a:pt x="61122" y="71726"/>
                </a:cubicBezTo>
                <a:cubicBezTo>
                  <a:pt x="53797" y="72731"/>
                  <a:pt x="48404" y="79089"/>
                  <a:pt x="48607" y="86479"/>
                </a:cubicBezTo>
                <a:lnTo>
                  <a:pt x="48607" y="115262"/>
                </a:lnTo>
                <a:cubicBezTo>
                  <a:pt x="48607" y="117517"/>
                  <a:pt x="50436" y="119346"/>
                  <a:pt x="52691" y="119346"/>
                </a:cubicBezTo>
                <a:cubicBezTo>
                  <a:pt x="54946" y="119346"/>
                  <a:pt x="56775" y="117517"/>
                  <a:pt x="56775" y="115262"/>
                </a:cubicBezTo>
                <a:lnTo>
                  <a:pt x="56775" y="101299"/>
                </a:lnTo>
                <a:cubicBezTo>
                  <a:pt x="56810" y="100379"/>
                  <a:pt x="57566" y="99652"/>
                  <a:pt x="58487" y="99652"/>
                </a:cubicBezTo>
                <a:lnTo>
                  <a:pt x="66654" y="99652"/>
                </a:lnTo>
                <a:cubicBezTo>
                  <a:pt x="67575" y="99652"/>
                  <a:pt x="68331" y="100379"/>
                  <a:pt x="68367" y="101299"/>
                </a:cubicBezTo>
                <a:lnTo>
                  <a:pt x="68367" y="115262"/>
                </a:lnTo>
                <a:cubicBezTo>
                  <a:pt x="68367" y="117517"/>
                  <a:pt x="70195" y="119346"/>
                  <a:pt x="72450" y="119346"/>
                </a:cubicBezTo>
                <a:cubicBezTo>
                  <a:pt x="74706" y="119346"/>
                  <a:pt x="76534" y="117517"/>
                  <a:pt x="76534" y="115262"/>
                </a:cubicBezTo>
                <a:close/>
                <a:moveTo>
                  <a:pt x="115597" y="75776"/>
                </a:moveTo>
                <a:cubicBezTo>
                  <a:pt x="115597" y="73686"/>
                  <a:pt x="114042" y="71923"/>
                  <a:pt x="111969" y="71660"/>
                </a:cubicBezTo>
                <a:lnTo>
                  <a:pt x="85623" y="71660"/>
                </a:lnTo>
                <a:cubicBezTo>
                  <a:pt x="83550" y="71923"/>
                  <a:pt x="81995" y="73686"/>
                  <a:pt x="81995" y="75776"/>
                </a:cubicBezTo>
                <a:cubicBezTo>
                  <a:pt x="81995" y="77866"/>
                  <a:pt x="83550" y="79630"/>
                  <a:pt x="85623" y="79893"/>
                </a:cubicBezTo>
                <a:lnTo>
                  <a:pt x="93000" y="79893"/>
                </a:lnTo>
                <a:cubicBezTo>
                  <a:pt x="93921" y="79892"/>
                  <a:pt x="94677" y="80620"/>
                  <a:pt x="94712" y="81540"/>
                </a:cubicBezTo>
                <a:lnTo>
                  <a:pt x="94712" y="115262"/>
                </a:lnTo>
                <a:cubicBezTo>
                  <a:pt x="94712" y="117517"/>
                  <a:pt x="96541" y="119346"/>
                  <a:pt x="98796" y="119346"/>
                </a:cubicBezTo>
                <a:cubicBezTo>
                  <a:pt x="101051" y="119346"/>
                  <a:pt x="102880" y="117517"/>
                  <a:pt x="102880" y="115262"/>
                </a:cubicBezTo>
                <a:lnTo>
                  <a:pt x="102880" y="81540"/>
                </a:lnTo>
                <a:cubicBezTo>
                  <a:pt x="102915" y="80620"/>
                  <a:pt x="103671" y="79892"/>
                  <a:pt x="104592" y="79893"/>
                </a:cubicBezTo>
                <a:lnTo>
                  <a:pt x="111969" y="79893"/>
                </a:lnTo>
                <a:cubicBezTo>
                  <a:pt x="114042" y="79630"/>
                  <a:pt x="115597" y="77866"/>
                  <a:pt x="115597" y="75776"/>
                </a:cubicBezTo>
                <a:close/>
                <a:moveTo>
                  <a:pt x="158074" y="42219"/>
                </a:moveTo>
                <a:lnTo>
                  <a:pt x="158074" y="144901"/>
                </a:lnTo>
                <a:cubicBezTo>
                  <a:pt x="158074" y="152176"/>
                  <a:pt x="152176" y="158074"/>
                  <a:pt x="144901" y="158074"/>
                </a:cubicBezTo>
                <a:lnTo>
                  <a:pt x="39518" y="158074"/>
                </a:lnTo>
                <a:cubicBezTo>
                  <a:pt x="32243" y="158074"/>
                  <a:pt x="26345" y="152176"/>
                  <a:pt x="26345" y="144901"/>
                </a:cubicBezTo>
                <a:lnTo>
                  <a:pt x="26345" y="139961"/>
                </a:lnTo>
                <a:cubicBezTo>
                  <a:pt x="26345" y="139052"/>
                  <a:pt x="27082" y="138315"/>
                  <a:pt x="27992" y="138315"/>
                </a:cubicBezTo>
                <a:lnTo>
                  <a:pt x="37872" y="138315"/>
                </a:lnTo>
                <a:cubicBezTo>
                  <a:pt x="38781" y="138315"/>
                  <a:pt x="39518" y="139052"/>
                  <a:pt x="39518" y="139961"/>
                </a:cubicBezTo>
                <a:lnTo>
                  <a:pt x="39518" y="143254"/>
                </a:lnTo>
                <a:cubicBezTo>
                  <a:pt x="39518" y="144164"/>
                  <a:pt x="40255" y="144901"/>
                  <a:pt x="41165" y="144901"/>
                </a:cubicBezTo>
                <a:lnTo>
                  <a:pt x="141608" y="144901"/>
                </a:lnTo>
                <a:cubicBezTo>
                  <a:pt x="143427" y="144901"/>
                  <a:pt x="144901" y="143427"/>
                  <a:pt x="144901" y="141608"/>
                </a:cubicBezTo>
                <a:lnTo>
                  <a:pt x="144901" y="47751"/>
                </a:lnTo>
                <a:cubicBezTo>
                  <a:pt x="144901" y="46842"/>
                  <a:pt x="144164" y="46105"/>
                  <a:pt x="143254" y="46105"/>
                </a:cubicBezTo>
                <a:lnTo>
                  <a:pt x="125142" y="46105"/>
                </a:lnTo>
                <a:cubicBezTo>
                  <a:pt x="117867" y="46105"/>
                  <a:pt x="111969" y="40207"/>
                  <a:pt x="111969" y="32932"/>
                </a:cubicBezTo>
                <a:lnTo>
                  <a:pt x="111969" y="14819"/>
                </a:lnTo>
                <a:cubicBezTo>
                  <a:pt x="111969" y="13910"/>
                  <a:pt x="111232" y="13172"/>
                  <a:pt x="110322" y="13172"/>
                </a:cubicBezTo>
                <a:lnTo>
                  <a:pt x="42811" y="13172"/>
                </a:lnTo>
                <a:cubicBezTo>
                  <a:pt x="40993" y="13172"/>
                  <a:pt x="39518" y="14647"/>
                  <a:pt x="39518" y="16466"/>
                </a:cubicBezTo>
                <a:lnTo>
                  <a:pt x="39518" y="51044"/>
                </a:lnTo>
                <a:cubicBezTo>
                  <a:pt x="39518" y="51954"/>
                  <a:pt x="38781" y="52691"/>
                  <a:pt x="37872" y="52691"/>
                </a:cubicBezTo>
                <a:lnTo>
                  <a:pt x="27992" y="52691"/>
                </a:lnTo>
                <a:cubicBezTo>
                  <a:pt x="27082" y="52691"/>
                  <a:pt x="26345" y="51954"/>
                  <a:pt x="26345" y="51044"/>
                </a:cubicBezTo>
                <a:lnTo>
                  <a:pt x="26345" y="13172"/>
                </a:lnTo>
                <a:cubicBezTo>
                  <a:pt x="26345" y="5897"/>
                  <a:pt x="32243" y="0"/>
                  <a:pt x="39518" y="0"/>
                </a:cubicBezTo>
                <a:lnTo>
                  <a:pt x="115855" y="0"/>
                </a:lnTo>
                <a:cubicBezTo>
                  <a:pt x="117583" y="7"/>
                  <a:pt x="119239" y="693"/>
                  <a:pt x="120465" y="1910"/>
                </a:cubicBezTo>
                <a:lnTo>
                  <a:pt x="156164" y="37608"/>
                </a:lnTo>
                <a:cubicBezTo>
                  <a:pt x="157381" y="38835"/>
                  <a:pt x="158067" y="40491"/>
                  <a:pt x="158074" y="42219"/>
                </a:cubicBezTo>
                <a:close/>
              </a:path>
            </a:pathLst>
          </a:custGeom>
          <a:solidFill>
            <a:schemeClr val="accent5">
              <a:lumMod val="75000"/>
            </a:schemeClr>
          </a:solidFill>
          <a:ln>
            <a:solidFill>
              <a:schemeClr val="accent5">
                <a:lumMod val="50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5" name="TextBox 111">
            <a:extLst>
              <a:ext uri="{FF2B5EF4-FFF2-40B4-BE49-F238E27FC236}">
                <a16:creationId xmlns:a16="http://schemas.microsoft.com/office/drawing/2014/main" id="{22916712-3039-08BE-4D98-7E0C3A07CE63}"/>
              </a:ext>
            </a:extLst>
          </p:cNvPr>
          <p:cNvSpPr txBox="1"/>
          <p:nvPr/>
        </p:nvSpPr>
        <p:spPr>
          <a:xfrm>
            <a:off x="8914045" y="1634784"/>
            <a:ext cx="2204030" cy="3077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000" b="0" dirty="0">
                <a:solidFill>
                  <a:schemeClr val="accent5">
                    <a:lumMod val="75000"/>
                  </a:schemeClr>
                </a:solidFill>
                <a:latin typeface="Shantell Sans"/>
              </a:rPr>
              <a:t>DDL Commands</a:t>
            </a:r>
          </a:p>
        </p:txBody>
      </p:sp>
      <p:sp>
        <p:nvSpPr>
          <p:cNvPr id="46" name="Rounded Rectangle 91">
            <a:extLst>
              <a:ext uri="{FF2B5EF4-FFF2-40B4-BE49-F238E27FC236}">
                <a16:creationId xmlns:a16="http://schemas.microsoft.com/office/drawing/2014/main" id="{5C0EC15B-BE7B-854C-0BDE-F6ECD8566E7D}"/>
              </a:ext>
            </a:extLst>
          </p:cNvPr>
          <p:cNvSpPr/>
          <p:nvPr/>
        </p:nvSpPr>
        <p:spPr>
          <a:xfrm flipH="1">
            <a:off x="8746087" y="2043168"/>
            <a:ext cx="356296" cy="162406"/>
          </a:xfrm>
          <a:custGeom>
            <a:avLst/>
            <a:gdLst/>
            <a:ahLst/>
            <a:cxnLst/>
            <a:rect l="0" t="0" r="0" b="0"/>
            <a:pathLst>
              <a:path w="94844" h="126459">
                <a:moveTo>
                  <a:pt x="94844" y="0"/>
                </a:moveTo>
                <a:lnTo>
                  <a:pt x="94844" y="63229"/>
                </a:lnTo>
                <a:lnTo>
                  <a:pt x="94844" y="126459"/>
                </a:lnTo>
                <a:lnTo>
                  <a:pt x="47422" y="126459"/>
                </a:lnTo>
                <a:lnTo>
                  <a:pt x="0" y="126459"/>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7" name="Rounded Rectangle 92">
            <a:extLst>
              <a:ext uri="{FF2B5EF4-FFF2-40B4-BE49-F238E27FC236}">
                <a16:creationId xmlns:a16="http://schemas.microsoft.com/office/drawing/2014/main" id="{3D3B3A84-0C1F-36B6-2B05-90E95B8C2EB1}"/>
              </a:ext>
            </a:extLst>
          </p:cNvPr>
          <p:cNvSpPr/>
          <p:nvPr/>
        </p:nvSpPr>
        <p:spPr>
          <a:xfrm flipH="1">
            <a:off x="8746087" y="2043168"/>
            <a:ext cx="356296" cy="406016"/>
          </a:xfrm>
          <a:custGeom>
            <a:avLst/>
            <a:gdLst/>
            <a:ahLst/>
            <a:cxnLst/>
            <a:rect l="0" t="0" r="0" b="0"/>
            <a:pathLst>
              <a:path w="94844" h="316148">
                <a:moveTo>
                  <a:pt x="94844" y="0"/>
                </a:moveTo>
                <a:lnTo>
                  <a:pt x="94844" y="158074"/>
                </a:lnTo>
                <a:lnTo>
                  <a:pt x="94844" y="316148"/>
                </a:lnTo>
                <a:lnTo>
                  <a:pt x="47422" y="316148"/>
                </a:lnTo>
                <a:lnTo>
                  <a:pt x="0" y="316148"/>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nvGrpSpPr>
          <p:cNvPr id="64" name="Group 63">
            <a:extLst>
              <a:ext uri="{FF2B5EF4-FFF2-40B4-BE49-F238E27FC236}">
                <a16:creationId xmlns:a16="http://schemas.microsoft.com/office/drawing/2014/main" id="{511449ED-C24E-8BBE-9DA6-7C032B5BAE8F}"/>
              </a:ext>
            </a:extLst>
          </p:cNvPr>
          <p:cNvGrpSpPr/>
          <p:nvPr/>
        </p:nvGrpSpPr>
        <p:grpSpPr>
          <a:xfrm>
            <a:off x="9700020" y="3111290"/>
            <a:ext cx="3469530" cy="406015"/>
            <a:chOff x="611221" y="4141548"/>
            <a:chExt cx="1201365" cy="284534"/>
          </a:xfrm>
        </p:grpSpPr>
        <p:sp>
          <p:nvSpPr>
            <p:cNvPr id="65" name="Rounded Rectangle 10">
              <a:extLst>
                <a:ext uri="{FF2B5EF4-FFF2-40B4-BE49-F238E27FC236}">
                  <a16:creationId xmlns:a16="http://schemas.microsoft.com/office/drawing/2014/main" id="{04F58897-1F7D-19BC-0ED5-BB805B3B60D3}"/>
                </a:ext>
              </a:extLst>
            </p:cNvPr>
            <p:cNvSpPr/>
            <p:nvPr/>
          </p:nvSpPr>
          <p:spPr>
            <a:xfrm>
              <a:off x="611221" y="4141548"/>
              <a:ext cx="1201365" cy="284534"/>
            </a:xfrm>
            <a:custGeom>
              <a:avLst/>
              <a:gdLst/>
              <a:ahLst/>
              <a:cxnLst/>
              <a:rect l="0" t="0" r="0" b="0"/>
              <a:pathLst>
                <a:path w="1201365" h="284534">
                  <a:moveTo>
                    <a:pt x="63229" y="0"/>
                  </a:moveTo>
                  <a:lnTo>
                    <a:pt x="1138136" y="0"/>
                  </a:lnTo>
                  <a:cubicBezTo>
                    <a:pt x="1138136" y="0"/>
                    <a:pt x="1201365" y="0"/>
                    <a:pt x="1201365" y="63229"/>
                  </a:cubicBezTo>
                  <a:lnTo>
                    <a:pt x="1201365" y="221304"/>
                  </a:lnTo>
                  <a:cubicBezTo>
                    <a:pt x="1201365" y="221304"/>
                    <a:pt x="1201365" y="284534"/>
                    <a:pt x="1138136" y="284534"/>
                  </a:cubicBezTo>
                  <a:lnTo>
                    <a:pt x="63229" y="284534"/>
                  </a:lnTo>
                  <a:cubicBezTo>
                    <a:pt x="63229" y="284534"/>
                    <a:pt x="0" y="284534"/>
                    <a:pt x="0" y="221304"/>
                  </a:cubicBezTo>
                  <a:lnTo>
                    <a:pt x="0" y="63229"/>
                  </a:lnTo>
                  <a:cubicBezTo>
                    <a:pt x="0" y="63229"/>
                    <a:pt x="0" y="0"/>
                    <a:pt x="63229" y="0"/>
                  </a:cubicBezTo>
                </a:path>
              </a:pathLst>
            </a:custGeom>
            <a:solidFill>
              <a:schemeClr val="accent5">
                <a:lumMod val="40000"/>
                <a:lumOff val="60000"/>
              </a:schemeClr>
            </a:solid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66" name="Rounded Rectangle 11">
              <a:extLst>
                <a:ext uri="{FF2B5EF4-FFF2-40B4-BE49-F238E27FC236}">
                  <a16:creationId xmlns:a16="http://schemas.microsoft.com/office/drawing/2014/main" id="{33D5AB04-F082-652F-D0E7-87B53A4A64E3}"/>
                </a:ext>
              </a:extLst>
            </p:cNvPr>
            <p:cNvSpPr/>
            <p:nvPr/>
          </p:nvSpPr>
          <p:spPr>
            <a:xfrm>
              <a:off x="611221" y="4141548"/>
              <a:ext cx="1201365" cy="284534"/>
            </a:xfrm>
            <a:custGeom>
              <a:avLst/>
              <a:gdLst/>
              <a:ahLst/>
              <a:cxnLst/>
              <a:rect l="0" t="0" r="0" b="0"/>
              <a:pathLst>
                <a:path w="1201365" h="284534">
                  <a:moveTo>
                    <a:pt x="63229" y="0"/>
                  </a:moveTo>
                  <a:lnTo>
                    <a:pt x="1138136" y="0"/>
                  </a:lnTo>
                  <a:cubicBezTo>
                    <a:pt x="1138136" y="0"/>
                    <a:pt x="1201365" y="0"/>
                    <a:pt x="1201365" y="63229"/>
                  </a:cubicBezTo>
                  <a:lnTo>
                    <a:pt x="1201365" y="221304"/>
                  </a:lnTo>
                  <a:cubicBezTo>
                    <a:pt x="1201365" y="221304"/>
                    <a:pt x="1201365" y="284534"/>
                    <a:pt x="1138136" y="284534"/>
                  </a:cubicBezTo>
                  <a:lnTo>
                    <a:pt x="63229" y="284534"/>
                  </a:lnTo>
                  <a:cubicBezTo>
                    <a:pt x="63229" y="284534"/>
                    <a:pt x="0" y="284534"/>
                    <a:pt x="0" y="221304"/>
                  </a:cubicBezTo>
                  <a:lnTo>
                    <a:pt x="0" y="63229"/>
                  </a:lnTo>
                  <a:cubicBezTo>
                    <a:pt x="0" y="63229"/>
                    <a:pt x="0" y="0"/>
                    <a:pt x="63229" y="0"/>
                  </a:cubicBezTo>
                </a:path>
              </a:pathLst>
            </a:custGeom>
            <a:noFill/>
            <a:ln w="7903">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78" name="Group 77">
            <a:extLst>
              <a:ext uri="{FF2B5EF4-FFF2-40B4-BE49-F238E27FC236}">
                <a16:creationId xmlns:a16="http://schemas.microsoft.com/office/drawing/2014/main" id="{8505464E-1779-5908-2FB7-7229CEF9ABAB}"/>
              </a:ext>
            </a:extLst>
          </p:cNvPr>
          <p:cNvGrpSpPr/>
          <p:nvPr/>
        </p:nvGrpSpPr>
        <p:grpSpPr>
          <a:xfrm>
            <a:off x="10516277" y="3570319"/>
            <a:ext cx="582852" cy="708414"/>
            <a:chOff x="11189455" y="3580443"/>
            <a:chExt cx="582852" cy="708414"/>
          </a:xfrm>
        </p:grpSpPr>
        <p:sp>
          <p:nvSpPr>
            <p:cNvPr id="67" name="TextBox 42">
              <a:extLst>
                <a:ext uri="{FF2B5EF4-FFF2-40B4-BE49-F238E27FC236}">
                  <a16:creationId xmlns:a16="http://schemas.microsoft.com/office/drawing/2014/main" id="{D0EE9122-6D99-A580-2FCE-C0460A5F3387}"/>
                </a:ext>
              </a:extLst>
            </p:cNvPr>
            <p:cNvSpPr txBox="1"/>
            <p:nvPr/>
          </p:nvSpPr>
          <p:spPr>
            <a:xfrm>
              <a:off x="11189455" y="3839030"/>
              <a:ext cx="582852"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b="0" dirty="0">
                  <a:solidFill>
                    <a:srgbClr val="484848"/>
                  </a:solidFill>
                  <a:latin typeface="Shantell Sans"/>
                </a:rPr>
                <a:t>UPDATE</a:t>
              </a:r>
            </a:p>
          </p:txBody>
        </p:sp>
        <p:sp>
          <p:nvSpPr>
            <p:cNvPr id="68" name="TextBox 48">
              <a:extLst>
                <a:ext uri="{FF2B5EF4-FFF2-40B4-BE49-F238E27FC236}">
                  <a16:creationId xmlns:a16="http://schemas.microsoft.com/office/drawing/2014/main" id="{D933BF08-5613-CF0F-2EC5-C585A31745EA}"/>
                </a:ext>
              </a:extLst>
            </p:cNvPr>
            <p:cNvSpPr txBox="1"/>
            <p:nvPr/>
          </p:nvSpPr>
          <p:spPr>
            <a:xfrm>
              <a:off x="11201920" y="4073413"/>
              <a:ext cx="538609"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b="0" dirty="0">
                  <a:solidFill>
                    <a:srgbClr val="484848"/>
                  </a:solidFill>
                  <a:latin typeface="Shantell Sans"/>
                </a:rPr>
                <a:t>DELETE</a:t>
              </a:r>
            </a:p>
          </p:txBody>
        </p:sp>
        <p:sp>
          <p:nvSpPr>
            <p:cNvPr id="69" name="TextBox 60">
              <a:extLst>
                <a:ext uri="{FF2B5EF4-FFF2-40B4-BE49-F238E27FC236}">
                  <a16:creationId xmlns:a16="http://schemas.microsoft.com/office/drawing/2014/main" id="{F87642AE-6A0F-0927-1982-62CAFD303587}"/>
                </a:ext>
              </a:extLst>
            </p:cNvPr>
            <p:cNvSpPr txBox="1"/>
            <p:nvPr/>
          </p:nvSpPr>
          <p:spPr>
            <a:xfrm>
              <a:off x="11195554" y="3580443"/>
              <a:ext cx="514436"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b="0" dirty="0">
                  <a:solidFill>
                    <a:srgbClr val="484848"/>
                  </a:solidFill>
                  <a:latin typeface="Shantell Sans"/>
                </a:rPr>
                <a:t>INSERT</a:t>
              </a:r>
            </a:p>
          </p:txBody>
        </p:sp>
      </p:grpSp>
      <p:grpSp>
        <p:nvGrpSpPr>
          <p:cNvPr id="77" name="Group 76">
            <a:extLst>
              <a:ext uri="{FF2B5EF4-FFF2-40B4-BE49-F238E27FC236}">
                <a16:creationId xmlns:a16="http://schemas.microsoft.com/office/drawing/2014/main" id="{8C17BEDD-5DB4-1B92-6DF2-4366992354B0}"/>
              </a:ext>
            </a:extLst>
          </p:cNvPr>
          <p:cNvGrpSpPr/>
          <p:nvPr/>
        </p:nvGrpSpPr>
        <p:grpSpPr>
          <a:xfrm>
            <a:off x="10149238" y="3511697"/>
            <a:ext cx="356296" cy="649626"/>
            <a:chOff x="12338189" y="3476706"/>
            <a:chExt cx="356296" cy="649626"/>
          </a:xfrm>
        </p:grpSpPr>
        <p:sp>
          <p:nvSpPr>
            <p:cNvPr id="70" name="Rounded Rectangle 94">
              <a:extLst>
                <a:ext uri="{FF2B5EF4-FFF2-40B4-BE49-F238E27FC236}">
                  <a16:creationId xmlns:a16="http://schemas.microsoft.com/office/drawing/2014/main" id="{6195B4B8-1F65-1E09-CE6E-B68D25A191F9}"/>
                </a:ext>
              </a:extLst>
            </p:cNvPr>
            <p:cNvSpPr/>
            <p:nvPr/>
          </p:nvSpPr>
          <p:spPr>
            <a:xfrm flipH="1">
              <a:off x="12338189" y="3476706"/>
              <a:ext cx="356296" cy="162406"/>
            </a:xfrm>
            <a:custGeom>
              <a:avLst/>
              <a:gdLst/>
              <a:ahLst/>
              <a:cxnLst/>
              <a:rect l="0" t="0" r="0" b="0"/>
              <a:pathLst>
                <a:path w="94844" h="126459">
                  <a:moveTo>
                    <a:pt x="94844" y="0"/>
                  </a:moveTo>
                  <a:lnTo>
                    <a:pt x="94844" y="63229"/>
                  </a:lnTo>
                  <a:lnTo>
                    <a:pt x="94844" y="126459"/>
                  </a:lnTo>
                  <a:lnTo>
                    <a:pt x="47422" y="126459"/>
                  </a:lnTo>
                  <a:lnTo>
                    <a:pt x="0" y="126459"/>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1" name="Rounded Rectangle 95">
              <a:extLst>
                <a:ext uri="{FF2B5EF4-FFF2-40B4-BE49-F238E27FC236}">
                  <a16:creationId xmlns:a16="http://schemas.microsoft.com/office/drawing/2014/main" id="{D7155BCF-C1B7-8D53-EA8B-F43099F9E8E7}"/>
                </a:ext>
              </a:extLst>
            </p:cNvPr>
            <p:cNvSpPr/>
            <p:nvPr/>
          </p:nvSpPr>
          <p:spPr>
            <a:xfrm flipH="1">
              <a:off x="12338189" y="3476706"/>
              <a:ext cx="356296" cy="406016"/>
            </a:xfrm>
            <a:custGeom>
              <a:avLst/>
              <a:gdLst/>
              <a:ahLst/>
              <a:cxnLst/>
              <a:rect l="0" t="0" r="0" b="0"/>
              <a:pathLst>
                <a:path w="94844" h="316148">
                  <a:moveTo>
                    <a:pt x="94844" y="0"/>
                  </a:moveTo>
                  <a:lnTo>
                    <a:pt x="94844" y="158074"/>
                  </a:lnTo>
                  <a:lnTo>
                    <a:pt x="94844" y="316148"/>
                  </a:lnTo>
                  <a:lnTo>
                    <a:pt x="47422" y="316148"/>
                  </a:lnTo>
                  <a:lnTo>
                    <a:pt x="0" y="316148"/>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2" name="Rounded Rectangle 96">
              <a:extLst>
                <a:ext uri="{FF2B5EF4-FFF2-40B4-BE49-F238E27FC236}">
                  <a16:creationId xmlns:a16="http://schemas.microsoft.com/office/drawing/2014/main" id="{860019B6-F5DA-496F-FE5B-2E0690907E8D}"/>
                </a:ext>
              </a:extLst>
            </p:cNvPr>
            <p:cNvSpPr/>
            <p:nvPr/>
          </p:nvSpPr>
          <p:spPr>
            <a:xfrm flipH="1">
              <a:off x="12338189" y="3476706"/>
              <a:ext cx="356296" cy="649626"/>
            </a:xfrm>
            <a:custGeom>
              <a:avLst/>
              <a:gdLst/>
              <a:ahLst/>
              <a:cxnLst/>
              <a:rect l="0" t="0" r="0" b="0"/>
              <a:pathLst>
                <a:path w="94844" h="505838">
                  <a:moveTo>
                    <a:pt x="94844" y="0"/>
                  </a:moveTo>
                  <a:lnTo>
                    <a:pt x="94844" y="63229"/>
                  </a:lnTo>
                  <a:lnTo>
                    <a:pt x="94844" y="442608"/>
                  </a:lnTo>
                  <a:cubicBezTo>
                    <a:pt x="94844" y="477529"/>
                    <a:pt x="66535" y="505838"/>
                    <a:pt x="31614" y="505838"/>
                  </a:cubicBezTo>
                  <a:lnTo>
                    <a:pt x="31087" y="505838"/>
                  </a:lnTo>
                  <a:lnTo>
                    <a:pt x="0" y="505838"/>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73" name="Rounded Rectangle 107">
            <a:extLst>
              <a:ext uri="{FF2B5EF4-FFF2-40B4-BE49-F238E27FC236}">
                <a16:creationId xmlns:a16="http://schemas.microsoft.com/office/drawing/2014/main" id="{47D20973-5FC1-75EA-A29E-08B04E5FAC9C}"/>
              </a:ext>
            </a:extLst>
          </p:cNvPr>
          <p:cNvSpPr/>
          <p:nvPr/>
        </p:nvSpPr>
        <p:spPr>
          <a:xfrm>
            <a:off x="12338189" y="3192494"/>
            <a:ext cx="593827" cy="203007"/>
          </a:xfrm>
          <a:custGeom>
            <a:avLst/>
            <a:gdLst/>
            <a:ahLst/>
            <a:cxnLst/>
            <a:rect l="0" t="0" r="0" b="0"/>
            <a:pathLst>
              <a:path w="158074" h="158074">
                <a:moveTo>
                  <a:pt x="158074" y="42219"/>
                </a:moveTo>
                <a:lnTo>
                  <a:pt x="158074" y="144901"/>
                </a:lnTo>
                <a:cubicBezTo>
                  <a:pt x="158074" y="152176"/>
                  <a:pt x="152176" y="158074"/>
                  <a:pt x="144901" y="158074"/>
                </a:cubicBezTo>
                <a:lnTo>
                  <a:pt x="39518" y="158074"/>
                </a:lnTo>
                <a:cubicBezTo>
                  <a:pt x="32243" y="158074"/>
                  <a:pt x="26345" y="152176"/>
                  <a:pt x="26345" y="144901"/>
                </a:cubicBezTo>
                <a:lnTo>
                  <a:pt x="26345" y="139961"/>
                </a:lnTo>
                <a:cubicBezTo>
                  <a:pt x="26345" y="139052"/>
                  <a:pt x="27082" y="138315"/>
                  <a:pt x="27992" y="138315"/>
                </a:cubicBezTo>
                <a:lnTo>
                  <a:pt x="37872" y="138315"/>
                </a:lnTo>
                <a:cubicBezTo>
                  <a:pt x="38781" y="138315"/>
                  <a:pt x="39518" y="139052"/>
                  <a:pt x="39518" y="139961"/>
                </a:cubicBezTo>
                <a:lnTo>
                  <a:pt x="39518" y="143254"/>
                </a:lnTo>
                <a:cubicBezTo>
                  <a:pt x="39518" y="144164"/>
                  <a:pt x="40255" y="144901"/>
                  <a:pt x="41165" y="144901"/>
                </a:cubicBezTo>
                <a:lnTo>
                  <a:pt x="141608" y="144901"/>
                </a:lnTo>
                <a:cubicBezTo>
                  <a:pt x="143427" y="144901"/>
                  <a:pt x="144901" y="143427"/>
                  <a:pt x="144901" y="141608"/>
                </a:cubicBezTo>
                <a:lnTo>
                  <a:pt x="144901" y="47751"/>
                </a:lnTo>
                <a:cubicBezTo>
                  <a:pt x="144901" y="46842"/>
                  <a:pt x="144164" y="46105"/>
                  <a:pt x="143254" y="46105"/>
                </a:cubicBezTo>
                <a:lnTo>
                  <a:pt x="125142" y="46105"/>
                </a:lnTo>
                <a:cubicBezTo>
                  <a:pt x="117867" y="46105"/>
                  <a:pt x="111969" y="40207"/>
                  <a:pt x="111969" y="32932"/>
                </a:cubicBezTo>
                <a:lnTo>
                  <a:pt x="111969" y="14819"/>
                </a:lnTo>
                <a:cubicBezTo>
                  <a:pt x="111969" y="13910"/>
                  <a:pt x="111232" y="13172"/>
                  <a:pt x="110322" y="13172"/>
                </a:cubicBezTo>
                <a:lnTo>
                  <a:pt x="42811" y="13172"/>
                </a:lnTo>
                <a:cubicBezTo>
                  <a:pt x="40993" y="13172"/>
                  <a:pt x="39518" y="14647"/>
                  <a:pt x="39518" y="16466"/>
                </a:cubicBezTo>
                <a:lnTo>
                  <a:pt x="39518" y="51044"/>
                </a:lnTo>
                <a:cubicBezTo>
                  <a:pt x="39518" y="51954"/>
                  <a:pt x="38781" y="52691"/>
                  <a:pt x="37872" y="52691"/>
                </a:cubicBezTo>
                <a:lnTo>
                  <a:pt x="27992" y="52691"/>
                </a:lnTo>
                <a:cubicBezTo>
                  <a:pt x="27082" y="52691"/>
                  <a:pt x="26345" y="51954"/>
                  <a:pt x="26345" y="51044"/>
                </a:cubicBezTo>
                <a:lnTo>
                  <a:pt x="26345" y="13172"/>
                </a:lnTo>
                <a:cubicBezTo>
                  <a:pt x="26345" y="5897"/>
                  <a:pt x="32243" y="0"/>
                  <a:pt x="39518" y="0"/>
                </a:cubicBezTo>
                <a:lnTo>
                  <a:pt x="115855" y="0"/>
                </a:lnTo>
                <a:cubicBezTo>
                  <a:pt x="117583" y="7"/>
                  <a:pt x="119239" y="693"/>
                  <a:pt x="120465" y="1910"/>
                </a:cubicBezTo>
                <a:lnTo>
                  <a:pt x="156164" y="37608"/>
                </a:lnTo>
                <a:cubicBezTo>
                  <a:pt x="157381" y="38835"/>
                  <a:pt x="158067" y="40491"/>
                  <a:pt x="158074" y="42219"/>
                </a:cubicBezTo>
                <a:close/>
                <a:moveTo>
                  <a:pt x="38728" y="95503"/>
                </a:moveTo>
                <a:cubicBezTo>
                  <a:pt x="38994" y="101795"/>
                  <a:pt x="35237" y="107562"/>
                  <a:pt x="29375" y="109861"/>
                </a:cubicBezTo>
                <a:cubicBezTo>
                  <a:pt x="28862" y="110027"/>
                  <a:pt x="28300" y="109942"/>
                  <a:pt x="27860" y="109631"/>
                </a:cubicBezTo>
                <a:cubicBezTo>
                  <a:pt x="27419" y="109320"/>
                  <a:pt x="27151" y="108820"/>
                  <a:pt x="27136" y="108281"/>
                </a:cubicBezTo>
                <a:lnTo>
                  <a:pt x="27136" y="82725"/>
                </a:lnTo>
                <a:cubicBezTo>
                  <a:pt x="27151" y="82186"/>
                  <a:pt x="27419" y="81686"/>
                  <a:pt x="27860" y="81375"/>
                </a:cubicBezTo>
                <a:cubicBezTo>
                  <a:pt x="28301" y="81064"/>
                  <a:pt x="28862" y="80978"/>
                  <a:pt x="29375" y="81144"/>
                </a:cubicBezTo>
                <a:cubicBezTo>
                  <a:pt x="35237" y="83444"/>
                  <a:pt x="38994" y="89211"/>
                  <a:pt x="38728" y="95503"/>
                </a:cubicBezTo>
                <a:close/>
                <a:moveTo>
                  <a:pt x="125142" y="131728"/>
                </a:moveTo>
                <a:lnTo>
                  <a:pt x="6586" y="131728"/>
                </a:lnTo>
                <a:cubicBezTo>
                  <a:pt x="2948" y="131728"/>
                  <a:pt x="0" y="128779"/>
                  <a:pt x="0" y="125142"/>
                </a:cubicBezTo>
                <a:lnTo>
                  <a:pt x="0" y="65864"/>
                </a:lnTo>
                <a:cubicBezTo>
                  <a:pt x="0" y="62226"/>
                  <a:pt x="2948" y="59277"/>
                  <a:pt x="6586" y="59277"/>
                </a:cubicBezTo>
                <a:lnTo>
                  <a:pt x="125142" y="59277"/>
                </a:lnTo>
                <a:cubicBezTo>
                  <a:pt x="128779" y="59277"/>
                  <a:pt x="131728" y="62226"/>
                  <a:pt x="131728" y="65864"/>
                </a:cubicBezTo>
                <a:lnTo>
                  <a:pt x="131728" y="125142"/>
                </a:lnTo>
                <a:cubicBezTo>
                  <a:pt x="131728" y="128779"/>
                  <a:pt x="128779" y="131728"/>
                  <a:pt x="125142" y="131728"/>
                </a:cubicBezTo>
                <a:close/>
                <a:moveTo>
                  <a:pt x="23052" y="119412"/>
                </a:moveTo>
                <a:cubicBezTo>
                  <a:pt x="35751" y="118744"/>
                  <a:pt x="45706" y="108253"/>
                  <a:pt x="45706" y="95536"/>
                </a:cubicBezTo>
                <a:cubicBezTo>
                  <a:pt x="45706" y="82819"/>
                  <a:pt x="35751" y="72327"/>
                  <a:pt x="23052" y="71660"/>
                </a:cubicBezTo>
                <a:cubicBezTo>
                  <a:pt x="20797" y="71660"/>
                  <a:pt x="18968" y="73488"/>
                  <a:pt x="18968" y="75744"/>
                </a:cubicBezTo>
                <a:lnTo>
                  <a:pt x="18968" y="115262"/>
                </a:lnTo>
                <a:cubicBezTo>
                  <a:pt x="18968" y="117528"/>
                  <a:pt x="20786" y="119376"/>
                  <a:pt x="23052" y="119412"/>
                </a:cubicBezTo>
                <a:close/>
                <a:moveTo>
                  <a:pt x="79827" y="75744"/>
                </a:moveTo>
                <a:cubicBezTo>
                  <a:pt x="79846" y="73829"/>
                  <a:pt x="78531" y="72158"/>
                  <a:pt x="76666" y="71726"/>
                </a:cubicBezTo>
                <a:cubicBezTo>
                  <a:pt x="74812" y="71310"/>
                  <a:pt x="72913" y="72205"/>
                  <a:pt x="72055" y="73899"/>
                </a:cubicBezTo>
                <a:lnTo>
                  <a:pt x="66918" y="84240"/>
                </a:lnTo>
                <a:cubicBezTo>
                  <a:pt x="66714" y="84635"/>
                  <a:pt x="66308" y="84882"/>
                  <a:pt x="65864" y="84882"/>
                </a:cubicBezTo>
                <a:cubicBezTo>
                  <a:pt x="65420" y="84882"/>
                  <a:pt x="65013" y="84635"/>
                  <a:pt x="64810" y="84240"/>
                </a:cubicBezTo>
                <a:cubicBezTo>
                  <a:pt x="64415" y="83318"/>
                  <a:pt x="59673" y="73899"/>
                  <a:pt x="59673" y="73899"/>
                </a:cubicBezTo>
                <a:cubicBezTo>
                  <a:pt x="58814" y="72205"/>
                  <a:pt x="56915" y="71310"/>
                  <a:pt x="55062" y="71726"/>
                </a:cubicBezTo>
                <a:cubicBezTo>
                  <a:pt x="53197" y="72158"/>
                  <a:pt x="51882" y="73829"/>
                  <a:pt x="51901" y="75744"/>
                </a:cubicBezTo>
                <a:lnTo>
                  <a:pt x="51901" y="115262"/>
                </a:lnTo>
                <a:cubicBezTo>
                  <a:pt x="51901" y="117517"/>
                  <a:pt x="53729" y="119346"/>
                  <a:pt x="55984" y="119346"/>
                </a:cubicBezTo>
                <a:cubicBezTo>
                  <a:pt x="58240" y="119346"/>
                  <a:pt x="60068" y="117517"/>
                  <a:pt x="60068" y="115262"/>
                </a:cubicBezTo>
                <a:lnTo>
                  <a:pt x="60068" y="95766"/>
                </a:lnTo>
                <a:cubicBezTo>
                  <a:pt x="60068" y="94976"/>
                  <a:pt x="61056" y="94910"/>
                  <a:pt x="61451" y="95766"/>
                </a:cubicBezTo>
                <a:lnTo>
                  <a:pt x="62175" y="97149"/>
                </a:lnTo>
                <a:cubicBezTo>
                  <a:pt x="62969" y="98422"/>
                  <a:pt x="64364" y="99196"/>
                  <a:pt x="65864" y="99196"/>
                </a:cubicBezTo>
                <a:cubicBezTo>
                  <a:pt x="67364" y="99196"/>
                  <a:pt x="68758" y="98422"/>
                  <a:pt x="69552" y="97149"/>
                </a:cubicBezTo>
                <a:lnTo>
                  <a:pt x="70145" y="95964"/>
                </a:lnTo>
                <a:cubicBezTo>
                  <a:pt x="70672" y="95108"/>
                  <a:pt x="71660" y="94976"/>
                  <a:pt x="71660" y="95964"/>
                </a:cubicBezTo>
                <a:lnTo>
                  <a:pt x="71660" y="115262"/>
                </a:lnTo>
                <a:cubicBezTo>
                  <a:pt x="71660" y="117517"/>
                  <a:pt x="73488" y="119346"/>
                  <a:pt x="75744" y="119346"/>
                </a:cubicBezTo>
                <a:cubicBezTo>
                  <a:pt x="77999" y="119346"/>
                  <a:pt x="79827" y="117517"/>
                  <a:pt x="79827" y="115262"/>
                </a:cubicBezTo>
                <a:close/>
                <a:moveTo>
                  <a:pt x="112759" y="85623"/>
                </a:moveTo>
                <a:cubicBezTo>
                  <a:pt x="112758" y="77912"/>
                  <a:pt x="106507" y="71662"/>
                  <a:pt x="98796" y="71662"/>
                </a:cubicBezTo>
                <a:cubicBezTo>
                  <a:pt x="91085" y="71662"/>
                  <a:pt x="84834" y="77912"/>
                  <a:pt x="84833" y="85623"/>
                </a:cubicBezTo>
                <a:lnTo>
                  <a:pt x="84833" y="105382"/>
                </a:lnTo>
                <a:cubicBezTo>
                  <a:pt x="84831" y="113095"/>
                  <a:pt x="91083" y="119348"/>
                  <a:pt x="98796" y="119348"/>
                </a:cubicBezTo>
                <a:cubicBezTo>
                  <a:pt x="106509" y="119348"/>
                  <a:pt x="112761" y="113095"/>
                  <a:pt x="112759" y="105382"/>
                </a:cubicBezTo>
                <a:lnTo>
                  <a:pt x="112759" y="102089"/>
                </a:lnTo>
                <a:cubicBezTo>
                  <a:pt x="112759" y="99834"/>
                  <a:pt x="110931" y="98006"/>
                  <a:pt x="108676" y="98006"/>
                </a:cubicBezTo>
                <a:lnTo>
                  <a:pt x="102089" y="98006"/>
                </a:lnTo>
                <a:cubicBezTo>
                  <a:pt x="100016" y="98268"/>
                  <a:pt x="98462" y="100032"/>
                  <a:pt x="98462" y="102122"/>
                </a:cubicBezTo>
                <a:cubicBezTo>
                  <a:pt x="98462" y="104212"/>
                  <a:pt x="100016" y="105976"/>
                  <a:pt x="102089" y="106239"/>
                </a:cubicBezTo>
                <a:lnTo>
                  <a:pt x="103802" y="106239"/>
                </a:lnTo>
                <a:cubicBezTo>
                  <a:pt x="104329" y="106239"/>
                  <a:pt x="104329" y="106963"/>
                  <a:pt x="104329" y="106963"/>
                </a:cubicBezTo>
                <a:cubicBezTo>
                  <a:pt x="103646" y="109455"/>
                  <a:pt x="101380" y="111181"/>
                  <a:pt x="98796" y="111179"/>
                </a:cubicBezTo>
                <a:cubicBezTo>
                  <a:pt x="95610" y="111143"/>
                  <a:pt x="93036" y="108569"/>
                  <a:pt x="93000" y="105382"/>
                </a:cubicBezTo>
                <a:lnTo>
                  <a:pt x="93000" y="85623"/>
                </a:lnTo>
                <a:cubicBezTo>
                  <a:pt x="93000" y="82422"/>
                  <a:pt x="95595" y="79828"/>
                  <a:pt x="98796" y="79828"/>
                </a:cubicBezTo>
                <a:cubicBezTo>
                  <a:pt x="101997" y="79828"/>
                  <a:pt x="104592" y="82422"/>
                  <a:pt x="104592" y="85623"/>
                </a:cubicBezTo>
                <a:lnTo>
                  <a:pt x="104592" y="88916"/>
                </a:lnTo>
                <a:cubicBezTo>
                  <a:pt x="104592" y="91172"/>
                  <a:pt x="106420" y="93000"/>
                  <a:pt x="108676" y="93000"/>
                </a:cubicBezTo>
                <a:cubicBezTo>
                  <a:pt x="110931" y="93000"/>
                  <a:pt x="112759" y="91172"/>
                  <a:pt x="112759" y="88916"/>
                </a:cubicBezTo>
                <a:close/>
              </a:path>
            </a:pathLst>
          </a:custGeom>
          <a:solidFill>
            <a:schemeClr val="accent5">
              <a:lumMod val="75000"/>
            </a:schemeClr>
          </a:solidFill>
          <a:ln>
            <a:solidFill>
              <a:schemeClr val="accent5">
                <a:lumMod val="50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4" name="TextBox 110">
            <a:extLst>
              <a:ext uri="{FF2B5EF4-FFF2-40B4-BE49-F238E27FC236}">
                <a16:creationId xmlns:a16="http://schemas.microsoft.com/office/drawing/2014/main" id="{6B02A326-00D2-413E-EA01-9B11F58D0426}"/>
              </a:ext>
            </a:extLst>
          </p:cNvPr>
          <p:cNvSpPr txBox="1"/>
          <p:nvPr/>
        </p:nvSpPr>
        <p:spPr>
          <a:xfrm>
            <a:off x="9041902" y="3122722"/>
            <a:ext cx="2937351" cy="30675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000" b="0" dirty="0">
                <a:solidFill>
                  <a:schemeClr val="accent5">
                    <a:lumMod val="75000"/>
                  </a:schemeClr>
                </a:solidFill>
                <a:latin typeface="Shantell Sans"/>
              </a:rPr>
              <a:t>DML Commands</a:t>
            </a:r>
          </a:p>
        </p:txBody>
      </p:sp>
      <p:grpSp>
        <p:nvGrpSpPr>
          <p:cNvPr id="95" name="Group 94">
            <a:extLst>
              <a:ext uri="{FF2B5EF4-FFF2-40B4-BE49-F238E27FC236}">
                <a16:creationId xmlns:a16="http://schemas.microsoft.com/office/drawing/2014/main" id="{5152C6B1-0526-A563-C4F4-04DEEF4A57FF}"/>
              </a:ext>
            </a:extLst>
          </p:cNvPr>
          <p:cNvGrpSpPr/>
          <p:nvPr/>
        </p:nvGrpSpPr>
        <p:grpSpPr>
          <a:xfrm>
            <a:off x="9961246" y="4337819"/>
            <a:ext cx="2862431" cy="828167"/>
            <a:chOff x="8392795" y="1484393"/>
            <a:chExt cx="2862431" cy="828167"/>
          </a:xfrm>
        </p:grpSpPr>
        <p:grpSp>
          <p:nvGrpSpPr>
            <p:cNvPr id="96" name="Group 95">
              <a:extLst>
                <a:ext uri="{FF2B5EF4-FFF2-40B4-BE49-F238E27FC236}">
                  <a16:creationId xmlns:a16="http://schemas.microsoft.com/office/drawing/2014/main" id="{097F7FA7-EACA-694E-B3E9-B586B269FB4F}"/>
                </a:ext>
              </a:extLst>
            </p:cNvPr>
            <p:cNvGrpSpPr/>
            <p:nvPr/>
          </p:nvGrpSpPr>
          <p:grpSpPr>
            <a:xfrm>
              <a:off x="8392795" y="1484393"/>
              <a:ext cx="2862431" cy="507926"/>
              <a:chOff x="2360578" y="790372"/>
              <a:chExt cx="1138136" cy="284534"/>
            </a:xfrm>
          </p:grpSpPr>
          <p:sp>
            <p:nvSpPr>
              <p:cNvPr id="101" name="Rounded Rectangle 16">
                <a:extLst>
                  <a:ext uri="{FF2B5EF4-FFF2-40B4-BE49-F238E27FC236}">
                    <a16:creationId xmlns:a16="http://schemas.microsoft.com/office/drawing/2014/main" id="{65AD4036-EECD-6FFA-DA79-827E3D055C87}"/>
                  </a:ext>
                </a:extLst>
              </p:cNvPr>
              <p:cNvSpPr/>
              <p:nvPr/>
            </p:nvSpPr>
            <p:spPr>
              <a:xfrm>
                <a:off x="2360578" y="790372"/>
                <a:ext cx="1138136" cy="284534"/>
              </a:xfrm>
              <a:custGeom>
                <a:avLst/>
                <a:gdLst/>
                <a:ahLst/>
                <a:cxnLst/>
                <a:rect l="0" t="0" r="0" b="0"/>
                <a:pathLst>
                  <a:path w="1138136" h="284534">
                    <a:moveTo>
                      <a:pt x="63229" y="0"/>
                    </a:moveTo>
                    <a:lnTo>
                      <a:pt x="1074906" y="0"/>
                    </a:lnTo>
                    <a:cubicBezTo>
                      <a:pt x="1074906" y="0"/>
                      <a:pt x="1138136" y="0"/>
                      <a:pt x="1138136" y="63229"/>
                    </a:cubicBezTo>
                    <a:lnTo>
                      <a:pt x="1138136" y="221304"/>
                    </a:lnTo>
                    <a:cubicBezTo>
                      <a:pt x="1138136" y="221304"/>
                      <a:pt x="1138136" y="284534"/>
                      <a:pt x="1074906" y="284534"/>
                    </a:cubicBezTo>
                    <a:lnTo>
                      <a:pt x="63229" y="284534"/>
                    </a:lnTo>
                    <a:cubicBezTo>
                      <a:pt x="63229" y="284534"/>
                      <a:pt x="0" y="284534"/>
                      <a:pt x="0" y="221304"/>
                    </a:cubicBezTo>
                    <a:lnTo>
                      <a:pt x="0" y="63229"/>
                    </a:lnTo>
                    <a:cubicBezTo>
                      <a:pt x="0" y="63229"/>
                      <a:pt x="0" y="0"/>
                      <a:pt x="63229" y="0"/>
                    </a:cubicBezTo>
                  </a:path>
                </a:pathLst>
              </a:custGeom>
              <a:solidFill>
                <a:schemeClr val="accent5">
                  <a:lumMod val="40000"/>
                  <a:lumOff val="60000"/>
                </a:schemeClr>
              </a:solid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2" name="Rounded Rectangle 17">
                <a:extLst>
                  <a:ext uri="{FF2B5EF4-FFF2-40B4-BE49-F238E27FC236}">
                    <a16:creationId xmlns:a16="http://schemas.microsoft.com/office/drawing/2014/main" id="{D2381718-81F5-DE92-81C6-2FEC3E09FC5B}"/>
                  </a:ext>
                </a:extLst>
              </p:cNvPr>
              <p:cNvSpPr/>
              <p:nvPr/>
            </p:nvSpPr>
            <p:spPr>
              <a:xfrm>
                <a:off x="2360578" y="790372"/>
                <a:ext cx="1138136" cy="284534"/>
              </a:xfrm>
              <a:custGeom>
                <a:avLst/>
                <a:gdLst/>
                <a:ahLst/>
                <a:cxnLst/>
                <a:rect l="0" t="0" r="0" b="0"/>
                <a:pathLst>
                  <a:path w="1138136" h="284534">
                    <a:moveTo>
                      <a:pt x="63229" y="0"/>
                    </a:moveTo>
                    <a:lnTo>
                      <a:pt x="1074906" y="0"/>
                    </a:lnTo>
                    <a:cubicBezTo>
                      <a:pt x="1074906" y="0"/>
                      <a:pt x="1138136" y="0"/>
                      <a:pt x="1138136" y="63229"/>
                    </a:cubicBezTo>
                    <a:lnTo>
                      <a:pt x="1138136" y="221304"/>
                    </a:lnTo>
                    <a:cubicBezTo>
                      <a:pt x="1138136" y="221304"/>
                      <a:pt x="1138136" y="284534"/>
                      <a:pt x="1074906" y="284534"/>
                    </a:cubicBezTo>
                    <a:lnTo>
                      <a:pt x="63229" y="284534"/>
                    </a:lnTo>
                    <a:cubicBezTo>
                      <a:pt x="63229" y="284534"/>
                      <a:pt x="0" y="284534"/>
                      <a:pt x="0" y="221304"/>
                    </a:cubicBezTo>
                    <a:lnTo>
                      <a:pt x="0" y="63229"/>
                    </a:lnTo>
                    <a:cubicBezTo>
                      <a:pt x="0" y="63229"/>
                      <a:pt x="0" y="0"/>
                      <a:pt x="63229" y="0"/>
                    </a:cubicBezTo>
                  </a:path>
                </a:pathLst>
              </a:custGeom>
              <a:noFill/>
              <a:ln w="7903">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97" name="TextBox 32">
              <a:extLst>
                <a:ext uri="{FF2B5EF4-FFF2-40B4-BE49-F238E27FC236}">
                  <a16:creationId xmlns:a16="http://schemas.microsoft.com/office/drawing/2014/main" id="{45BE0030-3C39-6C19-30E9-8E209F78DFF6}"/>
                </a:ext>
              </a:extLst>
            </p:cNvPr>
            <p:cNvSpPr txBox="1"/>
            <p:nvPr/>
          </p:nvSpPr>
          <p:spPr>
            <a:xfrm>
              <a:off x="9382514" y="2097830"/>
              <a:ext cx="883783"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IN" sz="1400" b="0" dirty="0">
                  <a:solidFill>
                    <a:srgbClr val="484848"/>
                  </a:solidFill>
                  <a:latin typeface="Shantell Sans"/>
                </a:rPr>
                <a:t>SELECT</a:t>
              </a:r>
            </a:p>
          </p:txBody>
        </p:sp>
        <p:sp>
          <p:nvSpPr>
            <p:cNvPr id="98" name="Rounded Rectangle 63">
              <a:extLst>
                <a:ext uri="{FF2B5EF4-FFF2-40B4-BE49-F238E27FC236}">
                  <a16:creationId xmlns:a16="http://schemas.microsoft.com/office/drawing/2014/main" id="{F3F4F335-349C-0053-1665-8190B309FE1F}"/>
                </a:ext>
              </a:extLst>
            </p:cNvPr>
            <p:cNvSpPr/>
            <p:nvPr/>
          </p:nvSpPr>
          <p:spPr>
            <a:xfrm>
              <a:off x="8867860" y="1994093"/>
              <a:ext cx="356296" cy="162406"/>
            </a:xfrm>
            <a:custGeom>
              <a:avLst/>
              <a:gdLst/>
              <a:ahLst/>
              <a:cxnLst/>
              <a:rect l="0" t="0" r="0" b="0"/>
              <a:pathLst>
                <a:path w="94844" h="126459">
                  <a:moveTo>
                    <a:pt x="94844" y="126459"/>
                  </a:moveTo>
                  <a:lnTo>
                    <a:pt x="63756" y="126459"/>
                  </a:lnTo>
                  <a:lnTo>
                    <a:pt x="63229" y="126459"/>
                  </a:lnTo>
                  <a:cubicBezTo>
                    <a:pt x="28308" y="126459"/>
                    <a:pt x="0" y="98150"/>
                    <a:pt x="0" y="63229"/>
                  </a:cubicBezTo>
                  <a:lnTo>
                    <a:pt x="0" y="15807"/>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99" name="Rounded Rectangle 102">
              <a:extLst>
                <a:ext uri="{FF2B5EF4-FFF2-40B4-BE49-F238E27FC236}">
                  <a16:creationId xmlns:a16="http://schemas.microsoft.com/office/drawing/2014/main" id="{11F43C90-9E5D-D501-6794-4D8018036A5E}"/>
                </a:ext>
              </a:extLst>
            </p:cNvPr>
            <p:cNvSpPr/>
            <p:nvPr/>
          </p:nvSpPr>
          <p:spPr>
            <a:xfrm>
              <a:off x="8628885" y="1608071"/>
              <a:ext cx="595269" cy="304818"/>
            </a:xfrm>
            <a:custGeom>
              <a:avLst/>
              <a:gdLst/>
              <a:ahLst/>
              <a:cxnLst/>
              <a:rect l="0" t="0" r="0" b="0"/>
              <a:pathLst>
                <a:path w="158074" h="158074">
                  <a:moveTo>
                    <a:pt x="158074" y="42219"/>
                  </a:moveTo>
                  <a:lnTo>
                    <a:pt x="158074" y="144901"/>
                  </a:lnTo>
                  <a:cubicBezTo>
                    <a:pt x="158074" y="152176"/>
                    <a:pt x="152176" y="158074"/>
                    <a:pt x="144901" y="158074"/>
                  </a:cubicBezTo>
                  <a:lnTo>
                    <a:pt x="39518" y="158074"/>
                  </a:lnTo>
                  <a:cubicBezTo>
                    <a:pt x="32243" y="158074"/>
                    <a:pt x="26345" y="152176"/>
                    <a:pt x="26345" y="144901"/>
                  </a:cubicBezTo>
                  <a:lnTo>
                    <a:pt x="26345" y="139961"/>
                  </a:lnTo>
                  <a:cubicBezTo>
                    <a:pt x="26345" y="139052"/>
                    <a:pt x="27082" y="138315"/>
                    <a:pt x="27992" y="138315"/>
                  </a:cubicBezTo>
                  <a:lnTo>
                    <a:pt x="37872" y="138315"/>
                  </a:lnTo>
                  <a:cubicBezTo>
                    <a:pt x="38781" y="138315"/>
                    <a:pt x="39518" y="139052"/>
                    <a:pt x="39518" y="139961"/>
                  </a:cubicBezTo>
                  <a:lnTo>
                    <a:pt x="39518" y="143254"/>
                  </a:lnTo>
                  <a:cubicBezTo>
                    <a:pt x="39518" y="144164"/>
                    <a:pt x="40255" y="144901"/>
                    <a:pt x="41165" y="144901"/>
                  </a:cubicBezTo>
                  <a:lnTo>
                    <a:pt x="141608" y="144901"/>
                  </a:lnTo>
                  <a:cubicBezTo>
                    <a:pt x="143427" y="144901"/>
                    <a:pt x="144901" y="143427"/>
                    <a:pt x="144901" y="141608"/>
                  </a:cubicBezTo>
                  <a:lnTo>
                    <a:pt x="144901" y="47751"/>
                  </a:lnTo>
                  <a:cubicBezTo>
                    <a:pt x="144901" y="46842"/>
                    <a:pt x="144164" y="46105"/>
                    <a:pt x="143254" y="46105"/>
                  </a:cubicBezTo>
                  <a:lnTo>
                    <a:pt x="125142" y="46105"/>
                  </a:lnTo>
                  <a:cubicBezTo>
                    <a:pt x="117867" y="46105"/>
                    <a:pt x="111969" y="40207"/>
                    <a:pt x="111969" y="32932"/>
                  </a:cubicBezTo>
                  <a:lnTo>
                    <a:pt x="111969" y="14819"/>
                  </a:lnTo>
                  <a:cubicBezTo>
                    <a:pt x="111969" y="13910"/>
                    <a:pt x="111232" y="13172"/>
                    <a:pt x="110322" y="13172"/>
                  </a:cubicBezTo>
                  <a:lnTo>
                    <a:pt x="42811" y="13172"/>
                  </a:lnTo>
                  <a:cubicBezTo>
                    <a:pt x="40993" y="13172"/>
                    <a:pt x="39518" y="14647"/>
                    <a:pt x="39518" y="16466"/>
                  </a:cubicBezTo>
                  <a:lnTo>
                    <a:pt x="39518" y="51044"/>
                  </a:lnTo>
                  <a:cubicBezTo>
                    <a:pt x="39518" y="51954"/>
                    <a:pt x="38781" y="52691"/>
                    <a:pt x="37872" y="52691"/>
                  </a:cubicBezTo>
                  <a:lnTo>
                    <a:pt x="27992" y="52691"/>
                  </a:lnTo>
                  <a:cubicBezTo>
                    <a:pt x="27082" y="52691"/>
                    <a:pt x="26345" y="51954"/>
                    <a:pt x="26345" y="51044"/>
                  </a:cubicBezTo>
                  <a:lnTo>
                    <a:pt x="26345" y="13172"/>
                  </a:lnTo>
                  <a:cubicBezTo>
                    <a:pt x="26345" y="5897"/>
                    <a:pt x="32243" y="0"/>
                    <a:pt x="39518" y="0"/>
                  </a:cubicBezTo>
                  <a:lnTo>
                    <a:pt x="115855" y="0"/>
                  </a:lnTo>
                  <a:cubicBezTo>
                    <a:pt x="117583" y="7"/>
                    <a:pt x="119239" y="693"/>
                    <a:pt x="120465" y="1910"/>
                  </a:cubicBezTo>
                  <a:lnTo>
                    <a:pt x="156164" y="37608"/>
                  </a:lnTo>
                  <a:cubicBezTo>
                    <a:pt x="157381" y="38835"/>
                    <a:pt x="158067" y="40491"/>
                    <a:pt x="158074" y="42219"/>
                  </a:cubicBezTo>
                  <a:close/>
                  <a:moveTo>
                    <a:pt x="45314" y="85623"/>
                  </a:moveTo>
                  <a:lnTo>
                    <a:pt x="45314" y="102089"/>
                  </a:lnTo>
                  <a:cubicBezTo>
                    <a:pt x="45315" y="105291"/>
                    <a:pt x="42719" y="107886"/>
                    <a:pt x="39518" y="107886"/>
                  </a:cubicBezTo>
                  <a:cubicBezTo>
                    <a:pt x="36317" y="107886"/>
                    <a:pt x="33722" y="105291"/>
                    <a:pt x="33722" y="102089"/>
                  </a:cubicBezTo>
                  <a:lnTo>
                    <a:pt x="33722" y="85623"/>
                  </a:lnTo>
                  <a:cubicBezTo>
                    <a:pt x="33758" y="82437"/>
                    <a:pt x="36332" y="79863"/>
                    <a:pt x="39518" y="79827"/>
                  </a:cubicBezTo>
                  <a:cubicBezTo>
                    <a:pt x="42704" y="79863"/>
                    <a:pt x="45279" y="82437"/>
                    <a:pt x="45314" y="85623"/>
                  </a:cubicBezTo>
                  <a:close/>
                  <a:moveTo>
                    <a:pt x="111969" y="131728"/>
                  </a:moveTo>
                  <a:lnTo>
                    <a:pt x="6586" y="131728"/>
                  </a:lnTo>
                  <a:cubicBezTo>
                    <a:pt x="2948" y="131728"/>
                    <a:pt x="0" y="128779"/>
                    <a:pt x="0" y="125142"/>
                  </a:cubicBezTo>
                  <a:lnTo>
                    <a:pt x="0" y="65864"/>
                  </a:lnTo>
                  <a:cubicBezTo>
                    <a:pt x="0" y="62226"/>
                    <a:pt x="2948" y="59277"/>
                    <a:pt x="6586" y="59277"/>
                  </a:cubicBezTo>
                  <a:lnTo>
                    <a:pt x="111969" y="59277"/>
                  </a:lnTo>
                  <a:cubicBezTo>
                    <a:pt x="115607" y="59277"/>
                    <a:pt x="118555" y="62226"/>
                    <a:pt x="118555" y="65864"/>
                  </a:cubicBezTo>
                  <a:lnTo>
                    <a:pt x="118555" y="125142"/>
                  </a:lnTo>
                  <a:cubicBezTo>
                    <a:pt x="118555" y="128779"/>
                    <a:pt x="115607" y="131728"/>
                    <a:pt x="111969" y="131728"/>
                  </a:cubicBezTo>
                  <a:close/>
                  <a:moveTo>
                    <a:pt x="53481" y="85623"/>
                  </a:moveTo>
                  <a:cubicBezTo>
                    <a:pt x="53480" y="77912"/>
                    <a:pt x="47229" y="71662"/>
                    <a:pt x="39518" y="71662"/>
                  </a:cubicBezTo>
                  <a:cubicBezTo>
                    <a:pt x="31807" y="71662"/>
                    <a:pt x="25556" y="77912"/>
                    <a:pt x="25555" y="85623"/>
                  </a:cubicBezTo>
                  <a:lnTo>
                    <a:pt x="25555" y="101826"/>
                  </a:lnTo>
                  <a:cubicBezTo>
                    <a:pt x="25452" y="107553"/>
                    <a:pt x="28842" y="112768"/>
                    <a:pt x="34117" y="114999"/>
                  </a:cubicBezTo>
                  <a:lnTo>
                    <a:pt x="46961" y="125208"/>
                  </a:lnTo>
                  <a:cubicBezTo>
                    <a:pt x="48780" y="126626"/>
                    <a:pt x="51404" y="126302"/>
                    <a:pt x="52823" y="124483"/>
                  </a:cubicBezTo>
                  <a:cubicBezTo>
                    <a:pt x="54241" y="122664"/>
                    <a:pt x="53917" y="120040"/>
                    <a:pt x="52098" y="118621"/>
                  </a:cubicBezTo>
                  <a:lnTo>
                    <a:pt x="47422" y="114867"/>
                  </a:lnTo>
                  <a:cubicBezTo>
                    <a:pt x="46697" y="114340"/>
                    <a:pt x="47422" y="113550"/>
                    <a:pt x="47422" y="113550"/>
                  </a:cubicBezTo>
                  <a:cubicBezTo>
                    <a:pt x="51218" y="110971"/>
                    <a:pt x="53488" y="106678"/>
                    <a:pt x="53481" y="102089"/>
                  </a:cubicBezTo>
                  <a:close/>
                  <a:moveTo>
                    <a:pt x="93000" y="75744"/>
                  </a:moveTo>
                  <a:cubicBezTo>
                    <a:pt x="93000" y="73488"/>
                    <a:pt x="91172" y="71660"/>
                    <a:pt x="88916" y="71660"/>
                  </a:cubicBezTo>
                  <a:lnTo>
                    <a:pt x="62571" y="71660"/>
                  </a:lnTo>
                  <a:cubicBezTo>
                    <a:pt x="60315" y="71660"/>
                    <a:pt x="58487" y="73488"/>
                    <a:pt x="58487" y="75744"/>
                  </a:cubicBezTo>
                  <a:cubicBezTo>
                    <a:pt x="58487" y="77999"/>
                    <a:pt x="60315" y="79827"/>
                    <a:pt x="62571" y="79827"/>
                  </a:cubicBezTo>
                  <a:lnTo>
                    <a:pt x="69947" y="79827"/>
                  </a:lnTo>
                  <a:cubicBezTo>
                    <a:pt x="70893" y="79827"/>
                    <a:pt x="71660" y="80594"/>
                    <a:pt x="71660" y="81540"/>
                  </a:cubicBezTo>
                  <a:lnTo>
                    <a:pt x="71660" y="115262"/>
                  </a:lnTo>
                  <a:cubicBezTo>
                    <a:pt x="71660" y="117517"/>
                    <a:pt x="73488" y="119346"/>
                    <a:pt x="75744" y="119346"/>
                  </a:cubicBezTo>
                  <a:cubicBezTo>
                    <a:pt x="77999" y="119346"/>
                    <a:pt x="79827" y="117517"/>
                    <a:pt x="79827" y="115262"/>
                  </a:cubicBezTo>
                  <a:lnTo>
                    <a:pt x="79827" y="81540"/>
                  </a:lnTo>
                  <a:cubicBezTo>
                    <a:pt x="79827" y="80594"/>
                    <a:pt x="80594" y="79827"/>
                    <a:pt x="81540" y="79827"/>
                  </a:cubicBezTo>
                  <a:lnTo>
                    <a:pt x="88916" y="79827"/>
                  </a:lnTo>
                  <a:cubicBezTo>
                    <a:pt x="91172" y="79827"/>
                    <a:pt x="93000" y="77999"/>
                    <a:pt x="93000" y="75744"/>
                  </a:cubicBezTo>
                  <a:close/>
                </a:path>
              </a:pathLst>
            </a:custGeom>
            <a:solidFill>
              <a:schemeClr val="accent5">
                <a:lumMod val="75000"/>
              </a:schemeClr>
            </a:solidFill>
            <a:ln>
              <a:solidFill>
                <a:schemeClr val="accent5">
                  <a:lumMod val="50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00" name="TextBox 116">
              <a:extLst>
                <a:ext uri="{FF2B5EF4-FFF2-40B4-BE49-F238E27FC236}">
                  <a16:creationId xmlns:a16="http://schemas.microsoft.com/office/drawing/2014/main" id="{BB5DDA08-0D60-A991-B480-7B4B4919A213}"/>
                </a:ext>
              </a:extLst>
            </p:cNvPr>
            <p:cNvSpPr txBox="1"/>
            <p:nvPr/>
          </p:nvSpPr>
          <p:spPr>
            <a:xfrm>
              <a:off x="9378794" y="1608070"/>
              <a:ext cx="1729473" cy="3077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000" b="0" dirty="0">
                  <a:solidFill>
                    <a:schemeClr val="accent5">
                      <a:lumMod val="75000"/>
                    </a:schemeClr>
                  </a:solidFill>
                  <a:latin typeface="Shantell Sans"/>
                </a:rPr>
                <a:t>DQL Commands</a:t>
              </a:r>
            </a:p>
          </p:txBody>
        </p:sp>
      </p:grpSp>
      <p:grpSp>
        <p:nvGrpSpPr>
          <p:cNvPr id="103" name="Group 102">
            <a:extLst>
              <a:ext uri="{FF2B5EF4-FFF2-40B4-BE49-F238E27FC236}">
                <a16:creationId xmlns:a16="http://schemas.microsoft.com/office/drawing/2014/main" id="{9D1C1FD0-7378-24C9-AB4A-4CD7B4764A19}"/>
              </a:ext>
            </a:extLst>
          </p:cNvPr>
          <p:cNvGrpSpPr/>
          <p:nvPr/>
        </p:nvGrpSpPr>
        <p:grpSpPr>
          <a:xfrm>
            <a:off x="9534806" y="5536060"/>
            <a:ext cx="3004012" cy="1719686"/>
            <a:chOff x="9976341" y="2338747"/>
            <a:chExt cx="3004012" cy="1719686"/>
          </a:xfrm>
        </p:grpSpPr>
        <p:grpSp>
          <p:nvGrpSpPr>
            <p:cNvPr id="104" name="Group 103">
              <a:extLst>
                <a:ext uri="{FF2B5EF4-FFF2-40B4-BE49-F238E27FC236}">
                  <a16:creationId xmlns:a16="http://schemas.microsoft.com/office/drawing/2014/main" id="{1F802609-D44E-4A08-714A-FBE643C6644B}"/>
                </a:ext>
              </a:extLst>
            </p:cNvPr>
            <p:cNvGrpSpPr/>
            <p:nvPr/>
          </p:nvGrpSpPr>
          <p:grpSpPr>
            <a:xfrm>
              <a:off x="9976341" y="2338747"/>
              <a:ext cx="3004012" cy="1719686"/>
              <a:chOff x="9976341" y="2338747"/>
              <a:chExt cx="3004012" cy="1719686"/>
            </a:xfrm>
          </p:grpSpPr>
          <p:grpSp>
            <p:nvGrpSpPr>
              <p:cNvPr id="106" name="Group 105">
                <a:extLst>
                  <a:ext uri="{FF2B5EF4-FFF2-40B4-BE49-F238E27FC236}">
                    <a16:creationId xmlns:a16="http://schemas.microsoft.com/office/drawing/2014/main" id="{99A7A5A7-F638-890D-C3B6-F71485C3F66C}"/>
                  </a:ext>
                </a:extLst>
              </p:cNvPr>
              <p:cNvGrpSpPr/>
              <p:nvPr/>
            </p:nvGrpSpPr>
            <p:grpSpPr>
              <a:xfrm>
                <a:off x="9976341" y="2338747"/>
                <a:ext cx="2459499" cy="452471"/>
                <a:chOff x="2782110" y="1391055"/>
                <a:chExt cx="948446" cy="284534"/>
              </a:xfrm>
            </p:grpSpPr>
            <p:sp>
              <p:nvSpPr>
                <p:cNvPr id="232" name="Rounded Rectangle 22">
                  <a:extLst>
                    <a:ext uri="{FF2B5EF4-FFF2-40B4-BE49-F238E27FC236}">
                      <a16:creationId xmlns:a16="http://schemas.microsoft.com/office/drawing/2014/main" id="{9057C4BE-76FD-05A0-5D87-38B6C1C36015}"/>
                    </a:ext>
                  </a:extLst>
                </p:cNvPr>
                <p:cNvSpPr/>
                <p:nvPr/>
              </p:nvSpPr>
              <p:spPr>
                <a:xfrm>
                  <a:off x="2782110" y="1391055"/>
                  <a:ext cx="948446" cy="284534"/>
                </a:xfrm>
                <a:custGeom>
                  <a:avLst/>
                  <a:gdLst/>
                  <a:ahLst/>
                  <a:cxnLst/>
                  <a:rect l="0" t="0" r="0" b="0"/>
                  <a:pathLst>
                    <a:path w="948446" h="284534">
                      <a:moveTo>
                        <a:pt x="63229" y="0"/>
                      </a:moveTo>
                      <a:lnTo>
                        <a:pt x="885217" y="0"/>
                      </a:lnTo>
                      <a:cubicBezTo>
                        <a:pt x="885217" y="0"/>
                        <a:pt x="948446" y="0"/>
                        <a:pt x="948446" y="63229"/>
                      </a:cubicBezTo>
                      <a:lnTo>
                        <a:pt x="948446" y="221304"/>
                      </a:lnTo>
                      <a:cubicBezTo>
                        <a:pt x="948446" y="221304"/>
                        <a:pt x="948446" y="284534"/>
                        <a:pt x="885217" y="284534"/>
                      </a:cubicBezTo>
                      <a:lnTo>
                        <a:pt x="63229" y="284534"/>
                      </a:lnTo>
                      <a:cubicBezTo>
                        <a:pt x="63229" y="284534"/>
                        <a:pt x="0" y="284534"/>
                        <a:pt x="0" y="221304"/>
                      </a:cubicBezTo>
                      <a:lnTo>
                        <a:pt x="0" y="63229"/>
                      </a:lnTo>
                      <a:cubicBezTo>
                        <a:pt x="0" y="63229"/>
                        <a:pt x="0" y="0"/>
                        <a:pt x="63229" y="0"/>
                      </a:cubicBezTo>
                    </a:path>
                  </a:pathLst>
                </a:custGeom>
                <a:solidFill>
                  <a:schemeClr val="accent5">
                    <a:lumMod val="40000"/>
                    <a:lumOff val="60000"/>
                  </a:schemeClr>
                </a:solid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34" name="Rounded Rectangle 23">
                  <a:extLst>
                    <a:ext uri="{FF2B5EF4-FFF2-40B4-BE49-F238E27FC236}">
                      <a16:creationId xmlns:a16="http://schemas.microsoft.com/office/drawing/2014/main" id="{E087293C-8C0A-5DBE-D56B-BAFDCA09CB1D}"/>
                    </a:ext>
                  </a:extLst>
                </p:cNvPr>
                <p:cNvSpPr/>
                <p:nvPr/>
              </p:nvSpPr>
              <p:spPr>
                <a:xfrm>
                  <a:off x="2782110" y="1391055"/>
                  <a:ext cx="948446" cy="284534"/>
                </a:xfrm>
                <a:custGeom>
                  <a:avLst/>
                  <a:gdLst/>
                  <a:ahLst/>
                  <a:cxnLst/>
                  <a:rect l="0" t="0" r="0" b="0"/>
                  <a:pathLst>
                    <a:path w="948446" h="284534">
                      <a:moveTo>
                        <a:pt x="63229" y="0"/>
                      </a:moveTo>
                      <a:lnTo>
                        <a:pt x="885217" y="0"/>
                      </a:lnTo>
                      <a:cubicBezTo>
                        <a:pt x="885217" y="0"/>
                        <a:pt x="948446" y="0"/>
                        <a:pt x="948446" y="63229"/>
                      </a:cubicBezTo>
                      <a:lnTo>
                        <a:pt x="948446" y="221304"/>
                      </a:lnTo>
                      <a:cubicBezTo>
                        <a:pt x="948446" y="221304"/>
                        <a:pt x="948446" y="284534"/>
                        <a:pt x="885217" y="284534"/>
                      </a:cubicBezTo>
                      <a:lnTo>
                        <a:pt x="63229" y="284534"/>
                      </a:lnTo>
                      <a:cubicBezTo>
                        <a:pt x="63229" y="284534"/>
                        <a:pt x="0" y="284534"/>
                        <a:pt x="0" y="221304"/>
                      </a:cubicBezTo>
                      <a:lnTo>
                        <a:pt x="0" y="63229"/>
                      </a:lnTo>
                      <a:cubicBezTo>
                        <a:pt x="0" y="63229"/>
                        <a:pt x="0" y="0"/>
                        <a:pt x="63229" y="0"/>
                      </a:cubicBezTo>
                    </a:path>
                  </a:pathLst>
                </a:custGeom>
                <a:noFill/>
                <a:ln w="7903">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107" name="TextBox 35">
                <a:extLst>
                  <a:ext uri="{FF2B5EF4-FFF2-40B4-BE49-F238E27FC236}">
                    <a16:creationId xmlns:a16="http://schemas.microsoft.com/office/drawing/2014/main" id="{6D52A79C-24C1-BB67-492B-9A7520D120B6}"/>
                  </a:ext>
                </a:extLst>
              </p:cNvPr>
              <p:cNvSpPr txBox="1"/>
              <p:nvPr/>
            </p:nvSpPr>
            <p:spPr>
              <a:xfrm>
                <a:off x="10966060" y="2869263"/>
                <a:ext cx="1687700"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IN" sz="1400" b="0" dirty="0">
                    <a:solidFill>
                      <a:srgbClr val="484848"/>
                    </a:solidFill>
                    <a:latin typeface="Shantell Sans"/>
                  </a:rPr>
                  <a:t>PRIMARY KEY</a:t>
                </a:r>
              </a:p>
            </p:txBody>
          </p:sp>
          <p:sp>
            <p:nvSpPr>
              <p:cNvPr id="108" name="TextBox 38">
                <a:extLst>
                  <a:ext uri="{FF2B5EF4-FFF2-40B4-BE49-F238E27FC236}">
                    <a16:creationId xmlns:a16="http://schemas.microsoft.com/office/drawing/2014/main" id="{0C65D42A-1C78-9910-6438-13B5E5BA5259}"/>
                  </a:ext>
                </a:extLst>
              </p:cNvPr>
              <p:cNvSpPr txBox="1"/>
              <p:nvPr/>
            </p:nvSpPr>
            <p:spPr>
              <a:xfrm>
                <a:off x="10966060" y="3356484"/>
                <a:ext cx="1264350"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IN" sz="1400" b="0" dirty="0">
                    <a:solidFill>
                      <a:srgbClr val="484848"/>
                    </a:solidFill>
                    <a:latin typeface="Shantell Sans"/>
                  </a:rPr>
                  <a:t>NOT NULL</a:t>
                </a:r>
              </a:p>
            </p:txBody>
          </p:sp>
          <p:sp>
            <p:nvSpPr>
              <p:cNvPr id="109" name="TextBox 40">
                <a:extLst>
                  <a:ext uri="{FF2B5EF4-FFF2-40B4-BE49-F238E27FC236}">
                    <a16:creationId xmlns:a16="http://schemas.microsoft.com/office/drawing/2014/main" id="{FF2F00E1-68AF-0D5B-0ECA-33F63C1FACC3}"/>
                  </a:ext>
                </a:extLst>
              </p:cNvPr>
              <p:cNvSpPr txBox="1"/>
              <p:nvPr/>
            </p:nvSpPr>
            <p:spPr>
              <a:xfrm>
                <a:off x="10966060" y="3600093"/>
                <a:ext cx="827394"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IN" sz="1400" b="0" dirty="0">
                    <a:solidFill>
                      <a:srgbClr val="484848"/>
                    </a:solidFill>
                    <a:latin typeface="Shantell Sans"/>
                  </a:rPr>
                  <a:t>CHECK</a:t>
                </a:r>
              </a:p>
            </p:txBody>
          </p:sp>
          <p:sp>
            <p:nvSpPr>
              <p:cNvPr id="110" name="TextBox 43">
                <a:extLst>
                  <a:ext uri="{FF2B5EF4-FFF2-40B4-BE49-F238E27FC236}">
                    <a16:creationId xmlns:a16="http://schemas.microsoft.com/office/drawing/2014/main" id="{71BD4771-9737-4682-F573-86CF8E712A15}"/>
                  </a:ext>
                </a:extLst>
              </p:cNvPr>
              <p:cNvSpPr txBox="1"/>
              <p:nvPr/>
            </p:nvSpPr>
            <p:spPr>
              <a:xfrm>
                <a:off x="10966060" y="3843703"/>
                <a:ext cx="1025740"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IN" sz="1400" b="0" dirty="0">
                    <a:solidFill>
                      <a:srgbClr val="484848"/>
                    </a:solidFill>
                    <a:latin typeface="Shantell Sans"/>
                  </a:rPr>
                  <a:t>UNIQUE</a:t>
                </a:r>
              </a:p>
            </p:txBody>
          </p:sp>
          <p:sp>
            <p:nvSpPr>
              <p:cNvPr id="111" name="TextBox 59">
                <a:extLst>
                  <a:ext uri="{FF2B5EF4-FFF2-40B4-BE49-F238E27FC236}">
                    <a16:creationId xmlns:a16="http://schemas.microsoft.com/office/drawing/2014/main" id="{0A48585D-D5F0-DF8E-B51B-8135E5F10C51}"/>
                  </a:ext>
                </a:extLst>
              </p:cNvPr>
              <p:cNvSpPr txBox="1"/>
              <p:nvPr/>
            </p:nvSpPr>
            <p:spPr>
              <a:xfrm>
                <a:off x="10966060" y="3112872"/>
                <a:ext cx="1656544"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IN" sz="1400" b="0" dirty="0">
                    <a:solidFill>
                      <a:srgbClr val="484848"/>
                    </a:solidFill>
                    <a:latin typeface="Shantell Sans"/>
                  </a:rPr>
                  <a:t>FOREIGN KEY</a:t>
                </a:r>
              </a:p>
            </p:txBody>
          </p:sp>
          <p:sp>
            <p:nvSpPr>
              <p:cNvPr id="112" name="Rounded Rectangle 68">
                <a:extLst>
                  <a:ext uri="{FF2B5EF4-FFF2-40B4-BE49-F238E27FC236}">
                    <a16:creationId xmlns:a16="http://schemas.microsoft.com/office/drawing/2014/main" id="{65207DCC-9F3F-0B6E-A347-5EBA43CFE8E4}"/>
                  </a:ext>
                </a:extLst>
              </p:cNvPr>
              <p:cNvSpPr/>
              <p:nvPr/>
            </p:nvSpPr>
            <p:spPr>
              <a:xfrm>
                <a:off x="10451408" y="2765525"/>
                <a:ext cx="356296" cy="162406"/>
              </a:xfrm>
              <a:custGeom>
                <a:avLst/>
                <a:gdLst/>
                <a:ahLst/>
                <a:cxnLst/>
                <a:rect l="0" t="0" r="0" b="0"/>
                <a:pathLst>
                  <a:path w="94844" h="126459">
                    <a:moveTo>
                      <a:pt x="94844" y="126459"/>
                    </a:moveTo>
                    <a:lnTo>
                      <a:pt x="47422" y="126459"/>
                    </a:lnTo>
                    <a:lnTo>
                      <a:pt x="0" y="126459"/>
                    </a:lnTo>
                    <a:lnTo>
                      <a:pt x="0" y="63229"/>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13" name="Rounded Rectangle 69">
                <a:extLst>
                  <a:ext uri="{FF2B5EF4-FFF2-40B4-BE49-F238E27FC236}">
                    <a16:creationId xmlns:a16="http://schemas.microsoft.com/office/drawing/2014/main" id="{066D5284-B1D7-A762-DDB0-3B54B9D9A7B0}"/>
                  </a:ext>
                </a:extLst>
              </p:cNvPr>
              <p:cNvSpPr/>
              <p:nvPr/>
            </p:nvSpPr>
            <p:spPr>
              <a:xfrm>
                <a:off x="10451408" y="2765525"/>
                <a:ext cx="356296" cy="406016"/>
              </a:xfrm>
              <a:custGeom>
                <a:avLst/>
                <a:gdLst/>
                <a:ahLst/>
                <a:cxnLst/>
                <a:rect l="0" t="0" r="0" b="0"/>
                <a:pathLst>
                  <a:path w="94844" h="316148">
                    <a:moveTo>
                      <a:pt x="94844" y="316148"/>
                    </a:moveTo>
                    <a:lnTo>
                      <a:pt x="47422" y="316148"/>
                    </a:lnTo>
                    <a:lnTo>
                      <a:pt x="0" y="316148"/>
                    </a:lnTo>
                    <a:lnTo>
                      <a:pt x="0" y="158074"/>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14" name="Rounded Rectangle 71">
                <a:extLst>
                  <a:ext uri="{FF2B5EF4-FFF2-40B4-BE49-F238E27FC236}">
                    <a16:creationId xmlns:a16="http://schemas.microsoft.com/office/drawing/2014/main" id="{4C72E454-284A-AF04-2A21-BAD5C68E793D}"/>
                  </a:ext>
                </a:extLst>
              </p:cNvPr>
              <p:cNvSpPr/>
              <p:nvPr/>
            </p:nvSpPr>
            <p:spPr>
              <a:xfrm>
                <a:off x="10451408" y="2765525"/>
                <a:ext cx="356296" cy="893237"/>
              </a:xfrm>
              <a:custGeom>
                <a:avLst/>
                <a:gdLst/>
                <a:ahLst/>
                <a:cxnLst/>
                <a:rect l="0" t="0" r="0" b="0"/>
                <a:pathLst>
                  <a:path w="94844" h="695527">
                    <a:moveTo>
                      <a:pt x="94844" y="695527"/>
                    </a:moveTo>
                    <a:lnTo>
                      <a:pt x="47422" y="695527"/>
                    </a:lnTo>
                    <a:lnTo>
                      <a:pt x="0" y="695527"/>
                    </a:lnTo>
                    <a:lnTo>
                      <a:pt x="0" y="347763"/>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15" name="Rounded Rectangle 72">
                <a:extLst>
                  <a:ext uri="{FF2B5EF4-FFF2-40B4-BE49-F238E27FC236}">
                    <a16:creationId xmlns:a16="http://schemas.microsoft.com/office/drawing/2014/main" id="{8F648A29-A8FF-18BF-81FD-CFD431C388F8}"/>
                  </a:ext>
                </a:extLst>
              </p:cNvPr>
              <p:cNvSpPr/>
              <p:nvPr/>
            </p:nvSpPr>
            <p:spPr>
              <a:xfrm>
                <a:off x="10451408" y="2765525"/>
                <a:ext cx="356296" cy="1136847"/>
              </a:xfrm>
              <a:custGeom>
                <a:avLst/>
                <a:gdLst/>
                <a:ahLst/>
                <a:cxnLst/>
                <a:rect l="0" t="0" r="0" b="0"/>
                <a:pathLst>
                  <a:path w="94844" h="885217">
                    <a:moveTo>
                      <a:pt x="94844" y="885217"/>
                    </a:moveTo>
                    <a:lnTo>
                      <a:pt x="63756" y="885217"/>
                    </a:lnTo>
                    <a:lnTo>
                      <a:pt x="63229" y="885217"/>
                    </a:lnTo>
                    <a:cubicBezTo>
                      <a:pt x="28308" y="885217"/>
                      <a:pt x="0" y="856908"/>
                      <a:pt x="0" y="821987"/>
                    </a:cubicBezTo>
                    <a:lnTo>
                      <a:pt x="0" y="110652"/>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16" name="Rounded Rectangle 100">
                <a:extLst>
                  <a:ext uri="{FF2B5EF4-FFF2-40B4-BE49-F238E27FC236}">
                    <a16:creationId xmlns:a16="http://schemas.microsoft.com/office/drawing/2014/main" id="{8592C488-7A26-984C-19F2-3C6EDF7A9529}"/>
                  </a:ext>
                </a:extLst>
              </p:cNvPr>
              <p:cNvSpPr/>
              <p:nvPr/>
            </p:nvSpPr>
            <p:spPr>
              <a:xfrm>
                <a:off x="10213874" y="2389346"/>
                <a:ext cx="593830" cy="343056"/>
              </a:xfrm>
              <a:custGeom>
                <a:avLst/>
                <a:gdLst/>
                <a:ahLst/>
                <a:cxnLst/>
                <a:rect l="0" t="0" r="0" b="0"/>
                <a:pathLst>
                  <a:path w="158074" h="158066">
                    <a:moveTo>
                      <a:pt x="83977" y="55976"/>
                    </a:moveTo>
                    <a:cubicBezTo>
                      <a:pt x="83977" y="58704"/>
                      <a:pt x="81765" y="60916"/>
                      <a:pt x="79037" y="60916"/>
                    </a:cubicBezTo>
                    <a:lnTo>
                      <a:pt x="39518" y="60916"/>
                    </a:lnTo>
                    <a:cubicBezTo>
                      <a:pt x="36790" y="60916"/>
                      <a:pt x="34578" y="58704"/>
                      <a:pt x="34578" y="55976"/>
                    </a:cubicBezTo>
                    <a:cubicBezTo>
                      <a:pt x="34578" y="53248"/>
                      <a:pt x="36790" y="51036"/>
                      <a:pt x="39518" y="51036"/>
                    </a:cubicBezTo>
                    <a:lnTo>
                      <a:pt x="79037" y="51036"/>
                    </a:lnTo>
                    <a:cubicBezTo>
                      <a:pt x="81765" y="51036"/>
                      <a:pt x="83977" y="53248"/>
                      <a:pt x="83977" y="55976"/>
                    </a:cubicBezTo>
                    <a:close/>
                    <a:moveTo>
                      <a:pt x="83977" y="79029"/>
                    </a:moveTo>
                    <a:cubicBezTo>
                      <a:pt x="83977" y="81757"/>
                      <a:pt x="81765" y="83969"/>
                      <a:pt x="79037" y="83969"/>
                    </a:cubicBezTo>
                    <a:lnTo>
                      <a:pt x="39518" y="83969"/>
                    </a:lnTo>
                    <a:cubicBezTo>
                      <a:pt x="36790" y="83969"/>
                      <a:pt x="34578" y="81757"/>
                      <a:pt x="34578" y="79029"/>
                    </a:cubicBezTo>
                    <a:cubicBezTo>
                      <a:pt x="34578" y="76301"/>
                      <a:pt x="36790" y="74089"/>
                      <a:pt x="39518" y="74089"/>
                    </a:cubicBezTo>
                    <a:lnTo>
                      <a:pt x="79037" y="74089"/>
                    </a:lnTo>
                    <a:cubicBezTo>
                      <a:pt x="81765" y="74089"/>
                      <a:pt x="83977" y="76301"/>
                      <a:pt x="83977" y="79029"/>
                    </a:cubicBezTo>
                    <a:close/>
                    <a:moveTo>
                      <a:pt x="39518" y="107021"/>
                    </a:moveTo>
                    <a:cubicBezTo>
                      <a:pt x="36790" y="107021"/>
                      <a:pt x="34578" y="104810"/>
                      <a:pt x="34578" y="102081"/>
                    </a:cubicBezTo>
                    <a:cubicBezTo>
                      <a:pt x="34578" y="99353"/>
                      <a:pt x="36790" y="97141"/>
                      <a:pt x="39518" y="97141"/>
                    </a:cubicBezTo>
                    <a:lnTo>
                      <a:pt x="65864" y="97141"/>
                    </a:lnTo>
                    <a:cubicBezTo>
                      <a:pt x="68592" y="97141"/>
                      <a:pt x="70804" y="99353"/>
                      <a:pt x="70804" y="102081"/>
                    </a:cubicBezTo>
                    <a:cubicBezTo>
                      <a:pt x="70804" y="104810"/>
                      <a:pt x="68592" y="107021"/>
                      <a:pt x="65864" y="107021"/>
                    </a:cubicBezTo>
                    <a:close/>
                    <a:moveTo>
                      <a:pt x="82330" y="126780"/>
                    </a:moveTo>
                    <a:lnTo>
                      <a:pt x="82330" y="143247"/>
                    </a:lnTo>
                    <a:cubicBezTo>
                      <a:pt x="82330" y="144156"/>
                      <a:pt x="81593" y="144893"/>
                      <a:pt x="80683" y="144893"/>
                    </a:cubicBezTo>
                    <a:lnTo>
                      <a:pt x="9879" y="144893"/>
                    </a:lnTo>
                    <a:cubicBezTo>
                      <a:pt x="4423" y="144893"/>
                      <a:pt x="0" y="140470"/>
                      <a:pt x="0" y="135013"/>
                    </a:cubicBezTo>
                    <a:lnTo>
                      <a:pt x="0" y="23044"/>
                    </a:lnTo>
                    <a:cubicBezTo>
                      <a:pt x="0" y="17588"/>
                      <a:pt x="4423" y="13164"/>
                      <a:pt x="9879" y="13164"/>
                    </a:cubicBezTo>
                    <a:lnTo>
                      <a:pt x="36225" y="13164"/>
                    </a:lnTo>
                    <a:cubicBezTo>
                      <a:pt x="36785" y="13134"/>
                      <a:pt x="37297" y="12841"/>
                      <a:pt x="37608" y="12374"/>
                    </a:cubicBezTo>
                    <a:cubicBezTo>
                      <a:pt x="42133" y="4706"/>
                      <a:pt x="50374" y="0"/>
                      <a:pt x="59277" y="0"/>
                    </a:cubicBezTo>
                    <a:cubicBezTo>
                      <a:pt x="68181" y="0"/>
                      <a:pt x="76422" y="4705"/>
                      <a:pt x="80947" y="12374"/>
                    </a:cubicBezTo>
                    <a:cubicBezTo>
                      <a:pt x="81257" y="12841"/>
                      <a:pt x="81770" y="13134"/>
                      <a:pt x="82330" y="13164"/>
                    </a:cubicBezTo>
                    <a:lnTo>
                      <a:pt x="108676" y="13164"/>
                    </a:lnTo>
                    <a:cubicBezTo>
                      <a:pt x="114132" y="13164"/>
                      <a:pt x="118555" y="17588"/>
                      <a:pt x="118555" y="23044"/>
                    </a:cubicBezTo>
                    <a:lnTo>
                      <a:pt x="118555" y="63748"/>
                    </a:lnTo>
                    <a:cubicBezTo>
                      <a:pt x="118535" y="64473"/>
                      <a:pt x="118060" y="65106"/>
                      <a:pt x="117370" y="65329"/>
                    </a:cubicBezTo>
                    <a:cubicBezTo>
                      <a:pt x="111149" y="67029"/>
                      <a:pt x="105662" y="70733"/>
                      <a:pt x="101760" y="75867"/>
                    </a:cubicBezTo>
                    <a:cubicBezTo>
                      <a:pt x="101335" y="76434"/>
                      <a:pt x="100594" y="76666"/>
                      <a:pt x="99922" y="76441"/>
                    </a:cubicBezTo>
                    <a:cubicBezTo>
                      <a:pt x="99250" y="76217"/>
                      <a:pt x="98796" y="75588"/>
                      <a:pt x="98796" y="74879"/>
                    </a:cubicBezTo>
                    <a:lnTo>
                      <a:pt x="98796" y="36217"/>
                    </a:lnTo>
                    <a:cubicBezTo>
                      <a:pt x="98796" y="34398"/>
                      <a:pt x="97322" y="32924"/>
                      <a:pt x="95503" y="32924"/>
                    </a:cubicBezTo>
                    <a:lnTo>
                      <a:pt x="23052" y="32924"/>
                    </a:lnTo>
                    <a:cubicBezTo>
                      <a:pt x="21233" y="32924"/>
                      <a:pt x="19759" y="34398"/>
                      <a:pt x="19759" y="36217"/>
                    </a:cubicBezTo>
                    <a:lnTo>
                      <a:pt x="19759" y="121841"/>
                    </a:lnTo>
                    <a:cubicBezTo>
                      <a:pt x="19759" y="123659"/>
                      <a:pt x="21233" y="125134"/>
                      <a:pt x="23052" y="125134"/>
                    </a:cubicBezTo>
                    <a:lnTo>
                      <a:pt x="80683" y="125134"/>
                    </a:lnTo>
                    <a:cubicBezTo>
                      <a:pt x="81593" y="125134"/>
                      <a:pt x="82330" y="125871"/>
                      <a:pt x="82330" y="126780"/>
                    </a:cubicBezTo>
                    <a:close/>
                    <a:moveTo>
                      <a:pt x="158074" y="111961"/>
                    </a:moveTo>
                    <a:lnTo>
                      <a:pt x="158074" y="148186"/>
                    </a:lnTo>
                    <a:cubicBezTo>
                      <a:pt x="158074" y="153643"/>
                      <a:pt x="153651" y="158066"/>
                      <a:pt x="148194" y="158066"/>
                    </a:cubicBezTo>
                    <a:lnTo>
                      <a:pt x="102089" y="158066"/>
                    </a:lnTo>
                    <a:cubicBezTo>
                      <a:pt x="96633" y="158066"/>
                      <a:pt x="92210" y="153643"/>
                      <a:pt x="92210" y="148186"/>
                    </a:cubicBezTo>
                    <a:lnTo>
                      <a:pt x="92210" y="111961"/>
                    </a:lnTo>
                    <a:cubicBezTo>
                      <a:pt x="92230" y="106801"/>
                      <a:pt x="96218" y="102526"/>
                      <a:pt x="101365" y="102147"/>
                    </a:cubicBezTo>
                    <a:cubicBezTo>
                      <a:pt x="101575" y="102130"/>
                      <a:pt x="101769" y="102031"/>
                      <a:pt x="101905" y="101870"/>
                    </a:cubicBezTo>
                    <a:cubicBezTo>
                      <a:pt x="102041" y="101709"/>
                      <a:pt x="102107" y="101501"/>
                      <a:pt x="102089" y="101291"/>
                    </a:cubicBezTo>
                    <a:lnTo>
                      <a:pt x="102089" y="93848"/>
                    </a:lnTo>
                    <a:cubicBezTo>
                      <a:pt x="102089" y="81117"/>
                      <a:pt x="112410" y="70796"/>
                      <a:pt x="125142" y="70796"/>
                    </a:cubicBezTo>
                    <a:cubicBezTo>
                      <a:pt x="137873" y="70796"/>
                      <a:pt x="148194" y="81117"/>
                      <a:pt x="148194" y="93848"/>
                    </a:cubicBezTo>
                    <a:lnTo>
                      <a:pt x="148194" y="101357"/>
                    </a:lnTo>
                    <a:cubicBezTo>
                      <a:pt x="148193" y="101769"/>
                      <a:pt x="148508" y="102113"/>
                      <a:pt x="148919" y="102147"/>
                    </a:cubicBezTo>
                    <a:cubicBezTo>
                      <a:pt x="154065" y="102526"/>
                      <a:pt x="158053" y="106801"/>
                      <a:pt x="158074" y="111961"/>
                    </a:cubicBezTo>
                    <a:close/>
                    <a:moveTo>
                      <a:pt x="131728" y="133367"/>
                    </a:moveTo>
                    <a:cubicBezTo>
                      <a:pt x="131728" y="129729"/>
                      <a:pt x="128779" y="126780"/>
                      <a:pt x="125142" y="126780"/>
                    </a:cubicBezTo>
                    <a:cubicBezTo>
                      <a:pt x="121504" y="126780"/>
                      <a:pt x="118555" y="129729"/>
                      <a:pt x="118555" y="133367"/>
                    </a:cubicBezTo>
                    <a:cubicBezTo>
                      <a:pt x="118555" y="137004"/>
                      <a:pt x="121504" y="139953"/>
                      <a:pt x="125142" y="139953"/>
                    </a:cubicBezTo>
                    <a:cubicBezTo>
                      <a:pt x="128779" y="139953"/>
                      <a:pt x="131728" y="137004"/>
                      <a:pt x="131728" y="133367"/>
                    </a:cubicBezTo>
                    <a:close/>
                    <a:moveTo>
                      <a:pt x="135021" y="93848"/>
                    </a:moveTo>
                    <a:cubicBezTo>
                      <a:pt x="135021" y="88392"/>
                      <a:pt x="130598" y="83969"/>
                      <a:pt x="125142" y="83969"/>
                    </a:cubicBezTo>
                    <a:cubicBezTo>
                      <a:pt x="119685" y="83969"/>
                      <a:pt x="115262" y="88392"/>
                      <a:pt x="115262" y="93848"/>
                    </a:cubicBezTo>
                    <a:lnTo>
                      <a:pt x="115262" y="101291"/>
                    </a:lnTo>
                    <a:cubicBezTo>
                      <a:pt x="115288" y="101692"/>
                      <a:pt x="115590" y="102020"/>
                      <a:pt x="115987" y="102081"/>
                    </a:cubicBezTo>
                    <a:lnTo>
                      <a:pt x="134297" y="102081"/>
                    </a:lnTo>
                    <a:cubicBezTo>
                      <a:pt x="134694" y="102020"/>
                      <a:pt x="134995" y="101692"/>
                      <a:pt x="135021" y="101291"/>
                    </a:cubicBezTo>
                    <a:close/>
                  </a:path>
                </a:pathLst>
              </a:custGeom>
              <a:solidFill>
                <a:schemeClr val="accent5">
                  <a:lumMod val="75000"/>
                </a:schemeClr>
              </a:solidFill>
              <a:ln>
                <a:solidFill>
                  <a:schemeClr val="accent5">
                    <a:lumMod val="50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53" name="TextBox 115">
                <a:extLst>
                  <a:ext uri="{FF2B5EF4-FFF2-40B4-BE49-F238E27FC236}">
                    <a16:creationId xmlns:a16="http://schemas.microsoft.com/office/drawing/2014/main" id="{2ECE5BAE-A33F-5EA1-E3DD-0E37E6E93A9C}"/>
                  </a:ext>
                </a:extLst>
              </p:cNvPr>
              <p:cNvSpPr txBox="1"/>
              <p:nvPr/>
            </p:nvSpPr>
            <p:spPr>
              <a:xfrm>
                <a:off x="10966060" y="2400111"/>
                <a:ext cx="2014293" cy="30675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000" b="0" dirty="0">
                    <a:solidFill>
                      <a:schemeClr val="accent5">
                        <a:lumMod val="75000"/>
                      </a:schemeClr>
                    </a:solidFill>
                    <a:latin typeface="Shantell Sans"/>
                  </a:rPr>
                  <a:t>Constraints</a:t>
                </a:r>
              </a:p>
            </p:txBody>
          </p:sp>
        </p:grpSp>
        <p:sp>
          <p:nvSpPr>
            <p:cNvPr id="105" name="Rounded Rectangle 70">
              <a:extLst>
                <a:ext uri="{FF2B5EF4-FFF2-40B4-BE49-F238E27FC236}">
                  <a16:creationId xmlns:a16="http://schemas.microsoft.com/office/drawing/2014/main" id="{4C6F7BD1-C43E-F8FF-C937-B0D26DCF8FBA}"/>
                </a:ext>
              </a:extLst>
            </p:cNvPr>
            <p:cNvSpPr/>
            <p:nvPr/>
          </p:nvSpPr>
          <p:spPr>
            <a:xfrm>
              <a:off x="10451408" y="2765525"/>
              <a:ext cx="356296" cy="649626"/>
            </a:xfrm>
            <a:custGeom>
              <a:avLst/>
              <a:gdLst/>
              <a:ahLst/>
              <a:cxnLst/>
              <a:rect l="0" t="0" r="0" b="0"/>
              <a:pathLst>
                <a:path w="94844" h="505838">
                  <a:moveTo>
                    <a:pt x="94844" y="505838"/>
                  </a:moveTo>
                  <a:lnTo>
                    <a:pt x="47422" y="505838"/>
                  </a:lnTo>
                  <a:lnTo>
                    <a:pt x="0" y="505838"/>
                  </a:lnTo>
                  <a:lnTo>
                    <a:pt x="0" y="252919"/>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236" name="Group 235">
            <a:extLst>
              <a:ext uri="{FF2B5EF4-FFF2-40B4-BE49-F238E27FC236}">
                <a16:creationId xmlns:a16="http://schemas.microsoft.com/office/drawing/2014/main" id="{2C3D677F-28E7-FE29-7D42-B92D821B5E96}"/>
              </a:ext>
            </a:extLst>
          </p:cNvPr>
          <p:cNvGrpSpPr/>
          <p:nvPr/>
        </p:nvGrpSpPr>
        <p:grpSpPr>
          <a:xfrm>
            <a:off x="3089630" y="5884179"/>
            <a:ext cx="2394932" cy="462798"/>
            <a:chOff x="2360578" y="4236392"/>
            <a:chExt cx="885217" cy="284535"/>
          </a:xfrm>
        </p:grpSpPr>
        <p:sp>
          <p:nvSpPr>
            <p:cNvPr id="237" name="Rounded Rectangle 25">
              <a:extLst>
                <a:ext uri="{FF2B5EF4-FFF2-40B4-BE49-F238E27FC236}">
                  <a16:creationId xmlns:a16="http://schemas.microsoft.com/office/drawing/2014/main" id="{9763A926-200B-16B2-A981-5B79894C64A2}"/>
                </a:ext>
              </a:extLst>
            </p:cNvPr>
            <p:cNvSpPr/>
            <p:nvPr/>
          </p:nvSpPr>
          <p:spPr>
            <a:xfrm>
              <a:off x="2360578" y="4236392"/>
              <a:ext cx="885217" cy="284534"/>
            </a:xfrm>
            <a:custGeom>
              <a:avLst/>
              <a:gdLst/>
              <a:ahLst/>
              <a:cxnLst/>
              <a:rect l="0" t="0" r="0" b="0"/>
              <a:pathLst>
                <a:path w="885217" h="284534">
                  <a:moveTo>
                    <a:pt x="63229" y="0"/>
                  </a:moveTo>
                  <a:lnTo>
                    <a:pt x="821987" y="0"/>
                  </a:lnTo>
                  <a:cubicBezTo>
                    <a:pt x="821987" y="0"/>
                    <a:pt x="885217" y="0"/>
                    <a:pt x="885217" y="63229"/>
                  </a:cubicBezTo>
                  <a:lnTo>
                    <a:pt x="885217" y="221304"/>
                  </a:lnTo>
                  <a:cubicBezTo>
                    <a:pt x="885217" y="221304"/>
                    <a:pt x="885217" y="284534"/>
                    <a:pt x="821987" y="284534"/>
                  </a:cubicBezTo>
                  <a:lnTo>
                    <a:pt x="63229" y="284534"/>
                  </a:lnTo>
                  <a:cubicBezTo>
                    <a:pt x="63229" y="284534"/>
                    <a:pt x="0" y="284534"/>
                    <a:pt x="0" y="221304"/>
                  </a:cubicBezTo>
                  <a:lnTo>
                    <a:pt x="0" y="63229"/>
                  </a:lnTo>
                  <a:cubicBezTo>
                    <a:pt x="0" y="63229"/>
                    <a:pt x="0" y="0"/>
                    <a:pt x="63229" y="0"/>
                  </a:cubicBezTo>
                </a:path>
              </a:pathLst>
            </a:custGeom>
            <a:solidFill>
              <a:schemeClr val="accent5">
                <a:lumMod val="40000"/>
                <a:lumOff val="60000"/>
              </a:schemeClr>
            </a:solid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38" name="Rounded Rectangle 26">
              <a:extLst>
                <a:ext uri="{FF2B5EF4-FFF2-40B4-BE49-F238E27FC236}">
                  <a16:creationId xmlns:a16="http://schemas.microsoft.com/office/drawing/2014/main" id="{6F2E52C6-910E-769F-5FD3-9B8FDC93C156}"/>
                </a:ext>
              </a:extLst>
            </p:cNvPr>
            <p:cNvSpPr/>
            <p:nvPr/>
          </p:nvSpPr>
          <p:spPr>
            <a:xfrm>
              <a:off x="2360578" y="4236393"/>
              <a:ext cx="885217" cy="284534"/>
            </a:xfrm>
            <a:custGeom>
              <a:avLst/>
              <a:gdLst/>
              <a:ahLst/>
              <a:cxnLst/>
              <a:rect l="0" t="0" r="0" b="0"/>
              <a:pathLst>
                <a:path w="885217" h="284534">
                  <a:moveTo>
                    <a:pt x="63229" y="0"/>
                  </a:moveTo>
                  <a:lnTo>
                    <a:pt x="821987" y="0"/>
                  </a:lnTo>
                  <a:cubicBezTo>
                    <a:pt x="821987" y="0"/>
                    <a:pt x="885217" y="0"/>
                    <a:pt x="885217" y="63229"/>
                  </a:cubicBezTo>
                  <a:lnTo>
                    <a:pt x="885217" y="221304"/>
                  </a:lnTo>
                  <a:cubicBezTo>
                    <a:pt x="885217" y="221304"/>
                    <a:pt x="885217" y="284534"/>
                    <a:pt x="821987" y="284534"/>
                  </a:cubicBezTo>
                  <a:lnTo>
                    <a:pt x="63229" y="284534"/>
                  </a:lnTo>
                  <a:cubicBezTo>
                    <a:pt x="63229" y="284534"/>
                    <a:pt x="0" y="284534"/>
                    <a:pt x="0" y="221304"/>
                  </a:cubicBezTo>
                  <a:lnTo>
                    <a:pt x="0" y="63229"/>
                  </a:lnTo>
                  <a:cubicBezTo>
                    <a:pt x="0" y="63229"/>
                    <a:pt x="0" y="0"/>
                    <a:pt x="63229" y="0"/>
                  </a:cubicBezTo>
                </a:path>
              </a:pathLst>
            </a:custGeom>
            <a:noFill/>
            <a:ln w="7903">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292" name="Group 291">
            <a:extLst>
              <a:ext uri="{FF2B5EF4-FFF2-40B4-BE49-F238E27FC236}">
                <a16:creationId xmlns:a16="http://schemas.microsoft.com/office/drawing/2014/main" id="{7467A37F-DB01-7270-079C-1E46A1DFB6DF}"/>
              </a:ext>
            </a:extLst>
          </p:cNvPr>
          <p:cNvGrpSpPr/>
          <p:nvPr/>
        </p:nvGrpSpPr>
        <p:grpSpPr>
          <a:xfrm>
            <a:off x="2956440" y="6371458"/>
            <a:ext cx="1656868" cy="724352"/>
            <a:chOff x="4595117" y="6463702"/>
            <a:chExt cx="1656868" cy="724352"/>
          </a:xfrm>
        </p:grpSpPr>
        <p:sp>
          <p:nvSpPr>
            <p:cNvPr id="239" name="TextBox 34">
              <a:extLst>
                <a:ext uri="{FF2B5EF4-FFF2-40B4-BE49-F238E27FC236}">
                  <a16:creationId xmlns:a16="http://schemas.microsoft.com/office/drawing/2014/main" id="{4B4693BB-244F-399C-659F-07AF7E79EDA1}"/>
                </a:ext>
              </a:extLst>
            </p:cNvPr>
            <p:cNvSpPr txBox="1"/>
            <p:nvPr/>
          </p:nvSpPr>
          <p:spPr>
            <a:xfrm>
              <a:off x="4595117" y="6463702"/>
              <a:ext cx="1648978"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sz="1400" b="0" dirty="0">
                  <a:solidFill>
                    <a:srgbClr val="484848"/>
                  </a:solidFill>
                  <a:latin typeface="Shantell Sans"/>
                </a:rPr>
                <a:t>Comparison Operators</a:t>
              </a:r>
            </a:p>
          </p:txBody>
        </p:sp>
        <p:sp>
          <p:nvSpPr>
            <p:cNvPr id="240" name="TextBox 47">
              <a:extLst>
                <a:ext uri="{FF2B5EF4-FFF2-40B4-BE49-F238E27FC236}">
                  <a16:creationId xmlns:a16="http://schemas.microsoft.com/office/drawing/2014/main" id="{EDE0DCE8-2247-D3AE-6079-ACC27CCB062C}"/>
                </a:ext>
              </a:extLst>
            </p:cNvPr>
            <p:cNvSpPr txBox="1"/>
            <p:nvPr/>
          </p:nvSpPr>
          <p:spPr>
            <a:xfrm>
              <a:off x="5873801" y="6719116"/>
              <a:ext cx="370294"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1400" b="0" dirty="0">
                  <a:solidFill>
                    <a:srgbClr val="484848"/>
                  </a:solidFill>
                  <a:latin typeface="Shantell Sans"/>
                </a:rPr>
                <a:t>CASE</a:t>
              </a:r>
            </a:p>
          </p:txBody>
        </p:sp>
        <p:sp>
          <p:nvSpPr>
            <p:cNvPr id="241" name="TextBox 57">
              <a:extLst>
                <a:ext uri="{FF2B5EF4-FFF2-40B4-BE49-F238E27FC236}">
                  <a16:creationId xmlns:a16="http://schemas.microsoft.com/office/drawing/2014/main" id="{49DCD1EE-9449-C8FC-2E70-8BAF167A62C4}"/>
                </a:ext>
              </a:extLst>
            </p:cNvPr>
            <p:cNvSpPr txBox="1"/>
            <p:nvPr/>
          </p:nvSpPr>
          <p:spPr>
            <a:xfrm>
              <a:off x="5525824" y="6972610"/>
              <a:ext cx="726161"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1400" b="0" dirty="0">
                  <a:solidFill>
                    <a:srgbClr val="484848"/>
                  </a:solidFill>
                  <a:latin typeface="Shantell Sans"/>
                </a:rPr>
                <a:t>BETWEEN</a:t>
              </a:r>
            </a:p>
          </p:txBody>
        </p:sp>
      </p:grpSp>
      <p:grpSp>
        <p:nvGrpSpPr>
          <p:cNvPr id="291" name="Group 290">
            <a:extLst>
              <a:ext uri="{FF2B5EF4-FFF2-40B4-BE49-F238E27FC236}">
                <a16:creationId xmlns:a16="http://schemas.microsoft.com/office/drawing/2014/main" id="{AD4BE84A-600F-819A-CF76-EFE505F25BA8}"/>
              </a:ext>
            </a:extLst>
          </p:cNvPr>
          <p:cNvGrpSpPr/>
          <p:nvPr/>
        </p:nvGrpSpPr>
        <p:grpSpPr>
          <a:xfrm flipH="1">
            <a:off x="4679571" y="6338462"/>
            <a:ext cx="356296" cy="649626"/>
            <a:chOff x="3564694" y="6359965"/>
            <a:chExt cx="356296" cy="649626"/>
          </a:xfrm>
        </p:grpSpPr>
        <p:sp>
          <p:nvSpPr>
            <p:cNvPr id="242" name="Rounded Rectangle 65">
              <a:extLst>
                <a:ext uri="{FF2B5EF4-FFF2-40B4-BE49-F238E27FC236}">
                  <a16:creationId xmlns:a16="http://schemas.microsoft.com/office/drawing/2014/main" id="{480247FE-48F6-E9FF-1ED7-10688F451DD2}"/>
                </a:ext>
              </a:extLst>
            </p:cNvPr>
            <p:cNvSpPr/>
            <p:nvPr/>
          </p:nvSpPr>
          <p:spPr>
            <a:xfrm>
              <a:off x="3564694" y="6359965"/>
              <a:ext cx="356296" cy="649626"/>
            </a:xfrm>
            <a:custGeom>
              <a:avLst/>
              <a:gdLst/>
              <a:ahLst/>
              <a:cxnLst/>
              <a:rect l="0" t="0" r="0" b="0"/>
              <a:pathLst>
                <a:path w="94844" h="505838">
                  <a:moveTo>
                    <a:pt x="94844" y="505838"/>
                  </a:moveTo>
                  <a:lnTo>
                    <a:pt x="63756" y="505838"/>
                  </a:lnTo>
                  <a:lnTo>
                    <a:pt x="63229" y="505838"/>
                  </a:lnTo>
                  <a:cubicBezTo>
                    <a:pt x="28308" y="505838"/>
                    <a:pt x="0" y="477529"/>
                    <a:pt x="0" y="442608"/>
                  </a:cubicBezTo>
                  <a:lnTo>
                    <a:pt x="0" y="63229"/>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43" name="Rounded Rectangle 97">
              <a:extLst>
                <a:ext uri="{FF2B5EF4-FFF2-40B4-BE49-F238E27FC236}">
                  <a16:creationId xmlns:a16="http://schemas.microsoft.com/office/drawing/2014/main" id="{6094986E-1364-9CDB-4CC6-1F8525792471}"/>
                </a:ext>
              </a:extLst>
            </p:cNvPr>
            <p:cNvSpPr/>
            <p:nvPr/>
          </p:nvSpPr>
          <p:spPr>
            <a:xfrm>
              <a:off x="3564694" y="6359965"/>
              <a:ext cx="356296" cy="162406"/>
            </a:xfrm>
            <a:custGeom>
              <a:avLst/>
              <a:gdLst/>
              <a:ahLst/>
              <a:cxnLst/>
              <a:rect l="0" t="0" r="0" b="0"/>
              <a:pathLst>
                <a:path w="94844" h="126459">
                  <a:moveTo>
                    <a:pt x="94844" y="126459"/>
                  </a:moveTo>
                  <a:lnTo>
                    <a:pt x="47422" y="126459"/>
                  </a:lnTo>
                  <a:lnTo>
                    <a:pt x="0" y="126459"/>
                  </a:lnTo>
                  <a:lnTo>
                    <a:pt x="0" y="63229"/>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44" name="Rounded Rectangle 98">
              <a:extLst>
                <a:ext uri="{FF2B5EF4-FFF2-40B4-BE49-F238E27FC236}">
                  <a16:creationId xmlns:a16="http://schemas.microsoft.com/office/drawing/2014/main" id="{2F9B6509-BEF4-4C54-74EE-B2E4FBBF782A}"/>
                </a:ext>
              </a:extLst>
            </p:cNvPr>
            <p:cNvSpPr/>
            <p:nvPr/>
          </p:nvSpPr>
          <p:spPr>
            <a:xfrm>
              <a:off x="3564694" y="6359965"/>
              <a:ext cx="356296" cy="406016"/>
            </a:xfrm>
            <a:custGeom>
              <a:avLst/>
              <a:gdLst/>
              <a:ahLst/>
              <a:cxnLst/>
              <a:rect l="0" t="0" r="0" b="0"/>
              <a:pathLst>
                <a:path w="94844" h="316148">
                  <a:moveTo>
                    <a:pt x="94844" y="316148"/>
                  </a:moveTo>
                  <a:lnTo>
                    <a:pt x="47422" y="316148"/>
                  </a:lnTo>
                  <a:lnTo>
                    <a:pt x="0" y="316148"/>
                  </a:lnTo>
                  <a:lnTo>
                    <a:pt x="0" y="158074"/>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245" name="Rounded Rectangle 108">
            <a:extLst>
              <a:ext uri="{FF2B5EF4-FFF2-40B4-BE49-F238E27FC236}">
                <a16:creationId xmlns:a16="http://schemas.microsoft.com/office/drawing/2014/main" id="{E741227D-E4A8-9D4A-CD50-E59CEDE920AC}"/>
              </a:ext>
            </a:extLst>
          </p:cNvPr>
          <p:cNvSpPr/>
          <p:nvPr/>
        </p:nvSpPr>
        <p:spPr>
          <a:xfrm>
            <a:off x="3325719" y="5934182"/>
            <a:ext cx="596661" cy="344577"/>
          </a:xfrm>
          <a:custGeom>
            <a:avLst/>
            <a:gdLst/>
            <a:ahLst/>
            <a:cxnLst/>
            <a:rect l="0" t="0" r="0" b="0"/>
            <a:pathLst>
              <a:path w="158828" h="158074">
                <a:moveTo>
                  <a:pt x="383" y="0"/>
                </a:moveTo>
                <a:moveTo>
                  <a:pt x="99180" y="158074"/>
                </a:moveTo>
                <a:lnTo>
                  <a:pt x="72834" y="158074"/>
                </a:lnTo>
                <a:lnTo>
                  <a:pt x="99180" y="125142"/>
                </a:lnTo>
                <a:lnTo>
                  <a:pt x="72834" y="92210"/>
                </a:lnTo>
                <a:lnTo>
                  <a:pt x="99180" y="92210"/>
                </a:lnTo>
                <a:lnTo>
                  <a:pt x="115646" y="111969"/>
                </a:lnTo>
                <a:lnTo>
                  <a:pt x="132112" y="92210"/>
                </a:lnTo>
                <a:lnTo>
                  <a:pt x="158458" y="92210"/>
                </a:lnTo>
                <a:lnTo>
                  <a:pt x="132112" y="125142"/>
                </a:lnTo>
                <a:lnTo>
                  <a:pt x="158458" y="158074"/>
                </a:lnTo>
                <a:lnTo>
                  <a:pt x="132112" y="158074"/>
                </a:lnTo>
                <a:lnTo>
                  <a:pt x="115646" y="138315"/>
                </a:lnTo>
                <a:close/>
                <a:moveTo>
                  <a:pt x="53075" y="139961"/>
                </a:moveTo>
                <a:cubicBezTo>
                  <a:pt x="53075" y="142689"/>
                  <a:pt x="50863" y="144901"/>
                  <a:pt x="48135" y="144901"/>
                </a:cubicBezTo>
                <a:cubicBezTo>
                  <a:pt x="32774" y="144872"/>
                  <a:pt x="19697" y="133719"/>
                  <a:pt x="17244" y="118555"/>
                </a:cubicBezTo>
                <a:lnTo>
                  <a:pt x="5323" y="118555"/>
                </a:lnTo>
                <a:cubicBezTo>
                  <a:pt x="3326" y="118554"/>
                  <a:pt x="1527" y="117350"/>
                  <a:pt x="763" y="115505"/>
                </a:cubicBezTo>
                <a:cubicBezTo>
                  <a:pt x="0" y="113661"/>
                  <a:pt x="421" y="111537"/>
                  <a:pt x="1832" y="110125"/>
                </a:cubicBezTo>
                <a:lnTo>
                  <a:pt x="18298" y="93659"/>
                </a:lnTo>
                <a:cubicBezTo>
                  <a:pt x="19216" y="92717"/>
                  <a:pt x="20475" y="92186"/>
                  <a:pt x="21789" y="92186"/>
                </a:cubicBezTo>
                <a:cubicBezTo>
                  <a:pt x="23104" y="92186"/>
                  <a:pt x="24363" y="92717"/>
                  <a:pt x="25280" y="93659"/>
                </a:cubicBezTo>
                <a:lnTo>
                  <a:pt x="41746" y="110125"/>
                </a:lnTo>
                <a:cubicBezTo>
                  <a:pt x="43157" y="111537"/>
                  <a:pt x="43579" y="113661"/>
                  <a:pt x="42815" y="115505"/>
                </a:cubicBezTo>
                <a:cubicBezTo>
                  <a:pt x="42051" y="117350"/>
                  <a:pt x="40252" y="118554"/>
                  <a:pt x="38255" y="118555"/>
                </a:cubicBezTo>
                <a:lnTo>
                  <a:pt x="27322" y="118555"/>
                </a:lnTo>
                <a:cubicBezTo>
                  <a:pt x="29631" y="128188"/>
                  <a:pt x="38230" y="134990"/>
                  <a:pt x="48135" y="135021"/>
                </a:cubicBezTo>
                <a:cubicBezTo>
                  <a:pt x="50863" y="135021"/>
                  <a:pt x="53075" y="137233"/>
                  <a:pt x="53075" y="139961"/>
                </a:cubicBezTo>
                <a:close/>
                <a:moveTo>
                  <a:pt x="157009" y="40045"/>
                </a:moveTo>
                <a:lnTo>
                  <a:pt x="140543" y="56511"/>
                </a:lnTo>
                <a:cubicBezTo>
                  <a:pt x="138614" y="58437"/>
                  <a:pt x="135490" y="58437"/>
                  <a:pt x="133561" y="56511"/>
                </a:cubicBezTo>
                <a:lnTo>
                  <a:pt x="117095" y="40045"/>
                </a:lnTo>
                <a:cubicBezTo>
                  <a:pt x="115692" y="38646"/>
                  <a:pt x="115275" y="36537"/>
                  <a:pt x="116041" y="34710"/>
                </a:cubicBezTo>
                <a:cubicBezTo>
                  <a:pt x="116789" y="32852"/>
                  <a:pt x="118583" y="31630"/>
                  <a:pt x="120586" y="31614"/>
                </a:cubicBezTo>
                <a:lnTo>
                  <a:pt x="132112" y="31614"/>
                </a:lnTo>
                <a:cubicBezTo>
                  <a:pt x="131219" y="20455"/>
                  <a:pt x="121901" y="11854"/>
                  <a:pt x="110706" y="11855"/>
                </a:cubicBezTo>
                <a:cubicBezTo>
                  <a:pt x="107978" y="11855"/>
                  <a:pt x="105766" y="9643"/>
                  <a:pt x="105766" y="6915"/>
                </a:cubicBezTo>
                <a:cubicBezTo>
                  <a:pt x="105766" y="4187"/>
                  <a:pt x="107978" y="1975"/>
                  <a:pt x="110706" y="1975"/>
                </a:cubicBezTo>
                <a:cubicBezTo>
                  <a:pt x="127336" y="1987"/>
                  <a:pt x="141050" y="15007"/>
                  <a:pt x="141926" y="31614"/>
                </a:cubicBezTo>
                <a:lnTo>
                  <a:pt x="153518" y="31614"/>
                </a:lnTo>
                <a:cubicBezTo>
                  <a:pt x="155520" y="31630"/>
                  <a:pt x="157315" y="32852"/>
                  <a:pt x="158062" y="34710"/>
                </a:cubicBezTo>
                <a:cubicBezTo>
                  <a:pt x="158828" y="36537"/>
                  <a:pt x="158412" y="38646"/>
                  <a:pt x="157009" y="40045"/>
                </a:cubicBezTo>
                <a:close/>
                <a:moveTo>
                  <a:pt x="96282" y="14094"/>
                </a:moveTo>
                <a:lnTo>
                  <a:pt x="96282" y="67181"/>
                </a:lnTo>
                <a:cubicBezTo>
                  <a:pt x="96282" y="74966"/>
                  <a:pt x="89971" y="81276"/>
                  <a:pt x="82187" y="81276"/>
                </a:cubicBezTo>
                <a:lnTo>
                  <a:pt x="14478" y="81276"/>
                </a:lnTo>
                <a:cubicBezTo>
                  <a:pt x="6694" y="81276"/>
                  <a:pt x="383" y="74966"/>
                  <a:pt x="383" y="67181"/>
                </a:cubicBezTo>
                <a:lnTo>
                  <a:pt x="383" y="14094"/>
                </a:lnTo>
                <a:cubicBezTo>
                  <a:pt x="383" y="6310"/>
                  <a:pt x="6694" y="0"/>
                  <a:pt x="14478" y="0"/>
                </a:cubicBezTo>
                <a:lnTo>
                  <a:pt x="82187" y="0"/>
                </a:lnTo>
                <a:cubicBezTo>
                  <a:pt x="89971" y="0"/>
                  <a:pt x="96282" y="6310"/>
                  <a:pt x="96282" y="14094"/>
                </a:cubicBezTo>
                <a:close/>
                <a:moveTo>
                  <a:pt x="61505" y="42745"/>
                </a:moveTo>
                <a:lnTo>
                  <a:pt x="61505" y="22986"/>
                </a:lnTo>
                <a:lnTo>
                  <a:pt x="45698" y="22986"/>
                </a:lnTo>
                <a:lnTo>
                  <a:pt x="45698" y="42745"/>
                </a:lnTo>
                <a:close/>
                <a:moveTo>
                  <a:pt x="45698" y="52691"/>
                </a:moveTo>
                <a:lnTo>
                  <a:pt x="45698" y="71462"/>
                </a:lnTo>
                <a:lnTo>
                  <a:pt x="61505" y="71462"/>
                </a:lnTo>
                <a:lnTo>
                  <a:pt x="61505" y="52691"/>
                </a:lnTo>
                <a:close/>
                <a:moveTo>
                  <a:pt x="10263" y="23118"/>
                </a:moveTo>
                <a:lnTo>
                  <a:pt x="10263" y="42877"/>
                </a:lnTo>
                <a:lnTo>
                  <a:pt x="35818" y="42877"/>
                </a:lnTo>
                <a:lnTo>
                  <a:pt x="35818" y="23118"/>
                </a:lnTo>
                <a:close/>
                <a:moveTo>
                  <a:pt x="71385" y="42877"/>
                </a:moveTo>
                <a:lnTo>
                  <a:pt x="86402" y="42877"/>
                </a:lnTo>
                <a:lnTo>
                  <a:pt x="86402" y="23118"/>
                </a:lnTo>
                <a:lnTo>
                  <a:pt x="71385" y="23118"/>
                </a:lnTo>
                <a:close/>
                <a:moveTo>
                  <a:pt x="11474" y="70204"/>
                </a:moveTo>
                <a:cubicBezTo>
                  <a:pt x="12266" y="71009"/>
                  <a:pt x="13349" y="71462"/>
                  <a:pt x="14478" y="71462"/>
                </a:cubicBezTo>
                <a:lnTo>
                  <a:pt x="35818" y="71462"/>
                </a:lnTo>
                <a:lnTo>
                  <a:pt x="35818" y="52691"/>
                </a:lnTo>
                <a:lnTo>
                  <a:pt x="10263" y="52691"/>
                </a:lnTo>
                <a:lnTo>
                  <a:pt x="10263" y="67181"/>
                </a:lnTo>
                <a:cubicBezTo>
                  <a:pt x="10245" y="68310"/>
                  <a:pt x="10681" y="69400"/>
                  <a:pt x="11474" y="70204"/>
                </a:cubicBezTo>
                <a:close/>
                <a:moveTo>
                  <a:pt x="86402" y="67181"/>
                </a:moveTo>
                <a:lnTo>
                  <a:pt x="86402" y="52691"/>
                </a:lnTo>
                <a:lnTo>
                  <a:pt x="71385" y="52691"/>
                </a:lnTo>
                <a:lnTo>
                  <a:pt x="71385" y="71396"/>
                </a:lnTo>
                <a:lnTo>
                  <a:pt x="82187" y="71396"/>
                </a:lnTo>
                <a:cubicBezTo>
                  <a:pt x="84515" y="71396"/>
                  <a:pt x="86402" y="69509"/>
                  <a:pt x="86402" y="67181"/>
                </a:cubicBezTo>
                <a:close/>
              </a:path>
            </a:pathLst>
          </a:custGeom>
          <a:solidFill>
            <a:schemeClr val="accent5">
              <a:lumMod val="75000"/>
            </a:schemeClr>
          </a:solidFill>
          <a:ln>
            <a:solidFill>
              <a:schemeClr val="accent5">
                <a:lumMod val="50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46" name="TextBox 109">
            <a:extLst>
              <a:ext uri="{FF2B5EF4-FFF2-40B4-BE49-F238E27FC236}">
                <a16:creationId xmlns:a16="http://schemas.microsoft.com/office/drawing/2014/main" id="{39D2B15A-92A8-3D53-5495-806AE4DDFF28}"/>
              </a:ext>
            </a:extLst>
          </p:cNvPr>
          <p:cNvSpPr txBox="1"/>
          <p:nvPr/>
        </p:nvSpPr>
        <p:spPr>
          <a:xfrm>
            <a:off x="4166723" y="6005981"/>
            <a:ext cx="1785337" cy="30675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000" b="0" dirty="0">
                <a:solidFill>
                  <a:schemeClr val="accent5">
                    <a:lumMod val="75000"/>
                  </a:schemeClr>
                </a:solidFill>
                <a:latin typeface="Shantell Sans"/>
              </a:rPr>
              <a:t>Operators</a:t>
            </a:r>
          </a:p>
        </p:txBody>
      </p:sp>
      <p:grpSp>
        <p:nvGrpSpPr>
          <p:cNvPr id="289" name="Group 288">
            <a:extLst>
              <a:ext uri="{FF2B5EF4-FFF2-40B4-BE49-F238E27FC236}">
                <a16:creationId xmlns:a16="http://schemas.microsoft.com/office/drawing/2014/main" id="{A936FEAE-0600-1FFB-4214-23E2E0B72DC6}"/>
              </a:ext>
            </a:extLst>
          </p:cNvPr>
          <p:cNvGrpSpPr/>
          <p:nvPr/>
        </p:nvGrpSpPr>
        <p:grpSpPr>
          <a:xfrm>
            <a:off x="6352310" y="6215392"/>
            <a:ext cx="2845639" cy="1935705"/>
            <a:chOff x="1905000" y="2439448"/>
            <a:chExt cx="2845639" cy="1935705"/>
          </a:xfrm>
        </p:grpSpPr>
        <p:grpSp>
          <p:nvGrpSpPr>
            <p:cNvPr id="272" name="Group 271">
              <a:extLst>
                <a:ext uri="{FF2B5EF4-FFF2-40B4-BE49-F238E27FC236}">
                  <a16:creationId xmlns:a16="http://schemas.microsoft.com/office/drawing/2014/main" id="{855B87A2-7E55-8EF0-FF85-9552505046C1}"/>
                </a:ext>
              </a:extLst>
            </p:cNvPr>
            <p:cNvGrpSpPr/>
            <p:nvPr/>
          </p:nvGrpSpPr>
          <p:grpSpPr>
            <a:xfrm>
              <a:off x="1905000" y="2439448"/>
              <a:ext cx="2845639" cy="465299"/>
              <a:chOff x="126459" y="1485900"/>
              <a:chExt cx="1264596" cy="284534"/>
            </a:xfrm>
          </p:grpSpPr>
          <p:sp>
            <p:nvSpPr>
              <p:cNvPr id="273" name="Rounded Rectangle 7">
                <a:extLst>
                  <a:ext uri="{FF2B5EF4-FFF2-40B4-BE49-F238E27FC236}">
                    <a16:creationId xmlns:a16="http://schemas.microsoft.com/office/drawing/2014/main" id="{4310079B-30D4-13B3-6810-B77602AC3E54}"/>
                  </a:ext>
                </a:extLst>
              </p:cNvPr>
              <p:cNvSpPr/>
              <p:nvPr/>
            </p:nvSpPr>
            <p:spPr>
              <a:xfrm>
                <a:off x="126459" y="1485900"/>
                <a:ext cx="1264596" cy="284534"/>
              </a:xfrm>
              <a:custGeom>
                <a:avLst/>
                <a:gdLst/>
                <a:ahLst/>
                <a:cxnLst/>
                <a:rect l="0" t="0" r="0" b="0"/>
                <a:pathLst>
                  <a:path w="1264595" h="284534">
                    <a:moveTo>
                      <a:pt x="63229" y="0"/>
                    </a:moveTo>
                    <a:lnTo>
                      <a:pt x="1201365" y="0"/>
                    </a:lnTo>
                    <a:cubicBezTo>
                      <a:pt x="1201365" y="0"/>
                      <a:pt x="1264595" y="0"/>
                      <a:pt x="1264595" y="63229"/>
                    </a:cubicBezTo>
                    <a:lnTo>
                      <a:pt x="1264595" y="221304"/>
                    </a:lnTo>
                    <a:cubicBezTo>
                      <a:pt x="1264595" y="221304"/>
                      <a:pt x="1264595" y="284534"/>
                      <a:pt x="1201365" y="284534"/>
                    </a:cubicBezTo>
                    <a:lnTo>
                      <a:pt x="63229" y="284534"/>
                    </a:lnTo>
                    <a:cubicBezTo>
                      <a:pt x="63229" y="284534"/>
                      <a:pt x="0" y="284534"/>
                      <a:pt x="0" y="221304"/>
                    </a:cubicBezTo>
                    <a:lnTo>
                      <a:pt x="0" y="63229"/>
                    </a:lnTo>
                    <a:cubicBezTo>
                      <a:pt x="0" y="63229"/>
                      <a:pt x="0" y="0"/>
                      <a:pt x="63229" y="0"/>
                    </a:cubicBezTo>
                  </a:path>
                </a:pathLst>
              </a:custGeom>
              <a:solidFill>
                <a:schemeClr val="accent5">
                  <a:lumMod val="40000"/>
                  <a:lumOff val="60000"/>
                </a:schemeClr>
              </a:solid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74" name="Rounded Rectangle 8">
                <a:extLst>
                  <a:ext uri="{FF2B5EF4-FFF2-40B4-BE49-F238E27FC236}">
                    <a16:creationId xmlns:a16="http://schemas.microsoft.com/office/drawing/2014/main" id="{8DDDE203-52B2-B203-6FC8-B175ED0CCE56}"/>
                  </a:ext>
                </a:extLst>
              </p:cNvPr>
              <p:cNvSpPr/>
              <p:nvPr/>
            </p:nvSpPr>
            <p:spPr>
              <a:xfrm>
                <a:off x="126459" y="1485900"/>
                <a:ext cx="1264595" cy="284534"/>
              </a:xfrm>
              <a:custGeom>
                <a:avLst/>
                <a:gdLst/>
                <a:ahLst/>
                <a:cxnLst/>
                <a:rect l="0" t="0" r="0" b="0"/>
                <a:pathLst>
                  <a:path w="1264595" h="284534">
                    <a:moveTo>
                      <a:pt x="63229" y="0"/>
                    </a:moveTo>
                    <a:lnTo>
                      <a:pt x="1201365" y="0"/>
                    </a:lnTo>
                    <a:cubicBezTo>
                      <a:pt x="1201365" y="0"/>
                      <a:pt x="1264595" y="0"/>
                      <a:pt x="1264595" y="63229"/>
                    </a:cubicBezTo>
                    <a:lnTo>
                      <a:pt x="1264595" y="221304"/>
                    </a:lnTo>
                    <a:cubicBezTo>
                      <a:pt x="1264595" y="221304"/>
                      <a:pt x="1264595" y="284534"/>
                      <a:pt x="1201365" y="284534"/>
                    </a:cubicBezTo>
                    <a:lnTo>
                      <a:pt x="63229" y="284534"/>
                    </a:lnTo>
                    <a:cubicBezTo>
                      <a:pt x="63229" y="284534"/>
                      <a:pt x="0" y="284534"/>
                      <a:pt x="0" y="221304"/>
                    </a:cubicBezTo>
                    <a:lnTo>
                      <a:pt x="0" y="63229"/>
                    </a:lnTo>
                    <a:cubicBezTo>
                      <a:pt x="0" y="63229"/>
                      <a:pt x="0" y="0"/>
                      <a:pt x="63229" y="0"/>
                    </a:cubicBezTo>
                  </a:path>
                </a:pathLst>
              </a:custGeom>
              <a:noFill/>
              <a:ln w="7903">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275" name="TextBox 36">
              <a:extLst>
                <a:ext uri="{FF2B5EF4-FFF2-40B4-BE49-F238E27FC236}">
                  <a16:creationId xmlns:a16="http://schemas.microsoft.com/office/drawing/2014/main" id="{C23F2BB3-B9C9-638C-0765-529012E0C22A}"/>
                </a:ext>
              </a:extLst>
            </p:cNvPr>
            <p:cNvSpPr txBox="1"/>
            <p:nvPr/>
          </p:nvSpPr>
          <p:spPr>
            <a:xfrm>
              <a:off x="2935974" y="2940835"/>
              <a:ext cx="935236"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WHERE</a:t>
              </a:r>
            </a:p>
          </p:txBody>
        </p:sp>
        <p:sp>
          <p:nvSpPr>
            <p:cNvPr id="276" name="TextBox 37">
              <a:extLst>
                <a:ext uri="{FF2B5EF4-FFF2-40B4-BE49-F238E27FC236}">
                  <a16:creationId xmlns:a16="http://schemas.microsoft.com/office/drawing/2014/main" id="{1478F1C9-01DE-93E7-1FF0-26D482660387}"/>
                </a:ext>
              </a:extLst>
            </p:cNvPr>
            <p:cNvSpPr txBox="1"/>
            <p:nvPr/>
          </p:nvSpPr>
          <p:spPr>
            <a:xfrm>
              <a:off x="2574497" y="3185982"/>
              <a:ext cx="1296713"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GROUP BY</a:t>
              </a:r>
            </a:p>
          </p:txBody>
        </p:sp>
        <p:sp>
          <p:nvSpPr>
            <p:cNvPr id="277" name="TextBox 39">
              <a:extLst>
                <a:ext uri="{FF2B5EF4-FFF2-40B4-BE49-F238E27FC236}">
                  <a16:creationId xmlns:a16="http://schemas.microsoft.com/office/drawing/2014/main" id="{20FAB397-052F-8EAF-F854-BC1DF93D6DCD}"/>
                </a:ext>
              </a:extLst>
            </p:cNvPr>
            <p:cNvSpPr txBox="1"/>
            <p:nvPr/>
          </p:nvSpPr>
          <p:spPr>
            <a:xfrm>
              <a:off x="2877034" y="3415709"/>
              <a:ext cx="1001388"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HAVING</a:t>
              </a:r>
            </a:p>
          </p:txBody>
        </p:sp>
        <p:sp>
          <p:nvSpPr>
            <p:cNvPr id="278" name="TextBox 41">
              <a:extLst>
                <a:ext uri="{FF2B5EF4-FFF2-40B4-BE49-F238E27FC236}">
                  <a16:creationId xmlns:a16="http://schemas.microsoft.com/office/drawing/2014/main" id="{18F64BA1-0595-A9FF-F00B-84A8BB3EB41C}"/>
                </a:ext>
              </a:extLst>
            </p:cNvPr>
            <p:cNvSpPr txBox="1"/>
            <p:nvPr/>
          </p:nvSpPr>
          <p:spPr>
            <a:xfrm>
              <a:off x="2615417" y="3669853"/>
              <a:ext cx="1255793"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ORDER BY</a:t>
              </a:r>
            </a:p>
          </p:txBody>
        </p:sp>
        <p:sp>
          <p:nvSpPr>
            <p:cNvPr id="279" name="TextBox 44">
              <a:extLst>
                <a:ext uri="{FF2B5EF4-FFF2-40B4-BE49-F238E27FC236}">
                  <a16:creationId xmlns:a16="http://schemas.microsoft.com/office/drawing/2014/main" id="{D18F6F56-648E-72E3-8786-E9B9ABAE349F}"/>
                </a:ext>
              </a:extLst>
            </p:cNvPr>
            <p:cNvSpPr txBox="1"/>
            <p:nvPr/>
          </p:nvSpPr>
          <p:spPr>
            <a:xfrm>
              <a:off x="2732553" y="3916813"/>
              <a:ext cx="1145869"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DISTINCT</a:t>
              </a:r>
            </a:p>
          </p:txBody>
        </p:sp>
        <p:sp>
          <p:nvSpPr>
            <p:cNvPr id="280" name="TextBox 46">
              <a:extLst>
                <a:ext uri="{FF2B5EF4-FFF2-40B4-BE49-F238E27FC236}">
                  <a16:creationId xmlns:a16="http://schemas.microsoft.com/office/drawing/2014/main" id="{65564E8F-3FAD-8BAA-FCE7-A5666B2E53EE}"/>
                </a:ext>
              </a:extLst>
            </p:cNvPr>
            <p:cNvSpPr txBox="1"/>
            <p:nvPr/>
          </p:nvSpPr>
          <p:spPr>
            <a:xfrm>
              <a:off x="3181793" y="4160423"/>
              <a:ext cx="696629" cy="2147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LIMIT</a:t>
              </a:r>
            </a:p>
          </p:txBody>
        </p:sp>
        <p:sp>
          <p:nvSpPr>
            <p:cNvPr id="281" name="Rounded Rectangle 73">
              <a:extLst>
                <a:ext uri="{FF2B5EF4-FFF2-40B4-BE49-F238E27FC236}">
                  <a16:creationId xmlns:a16="http://schemas.microsoft.com/office/drawing/2014/main" id="{7084E80A-0860-4A1F-CFC4-01772D96D836}"/>
                </a:ext>
              </a:extLst>
            </p:cNvPr>
            <p:cNvSpPr/>
            <p:nvPr/>
          </p:nvSpPr>
          <p:spPr>
            <a:xfrm>
              <a:off x="3919279" y="2887331"/>
              <a:ext cx="356296" cy="162406"/>
            </a:xfrm>
            <a:custGeom>
              <a:avLst/>
              <a:gdLst/>
              <a:ahLst/>
              <a:cxnLst/>
              <a:rect l="0" t="0" r="0" b="0"/>
              <a:pathLst>
                <a:path w="94844" h="126459">
                  <a:moveTo>
                    <a:pt x="94844" y="0"/>
                  </a:moveTo>
                  <a:lnTo>
                    <a:pt x="94844" y="63229"/>
                  </a:lnTo>
                  <a:lnTo>
                    <a:pt x="94844" y="126459"/>
                  </a:lnTo>
                  <a:lnTo>
                    <a:pt x="47422" y="126459"/>
                  </a:lnTo>
                  <a:lnTo>
                    <a:pt x="0" y="126459"/>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82" name="Rounded Rectangle 74">
              <a:extLst>
                <a:ext uri="{FF2B5EF4-FFF2-40B4-BE49-F238E27FC236}">
                  <a16:creationId xmlns:a16="http://schemas.microsoft.com/office/drawing/2014/main" id="{CFBD2902-40D1-ABDD-8BCA-E0D048BD7F0F}"/>
                </a:ext>
              </a:extLst>
            </p:cNvPr>
            <p:cNvSpPr/>
            <p:nvPr/>
          </p:nvSpPr>
          <p:spPr>
            <a:xfrm>
              <a:off x="3919279" y="2887331"/>
              <a:ext cx="356296" cy="406016"/>
            </a:xfrm>
            <a:custGeom>
              <a:avLst/>
              <a:gdLst/>
              <a:ahLst/>
              <a:cxnLst/>
              <a:rect l="0" t="0" r="0" b="0"/>
              <a:pathLst>
                <a:path w="94844" h="316148">
                  <a:moveTo>
                    <a:pt x="94844" y="0"/>
                  </a:moveTo>
                  <a:lnTo>
                    <a:pt x="94844" y="158074"/>
                  </a:lnTo>
                  <a:lnTo>
                    <a:pt x="94844" y="316148"/>
                  </a:lnTo>
                  <a:lnTo>
                    <a:pt x="47422" y="316148"/>
                  </a:lnTo>
                  <a:lnTo>
                    <a:pt x="0" y="316148"/>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83" name="Rounded Rectangle 75">
              <a:extLst>
                <a:ext uri="{FF2B5EF4-FFF2-40B4-BE49-F238E27FC236}">
                  <a16:creationId xmlns:a16="http://schemas.microsoft.com/office/drawing/2014/main" id="{EF2132FA-FC8D-8DD2-D506-24187871B300}"/>
                </a:ext>
              </a:extLst>
            </p:cNvPr>
            <p:cNvSpPr/>
            <p:nvPr/>
          </p:nvSpPr>
          <p:spPr>
            <a:xfrm>
              <a:off x="3919279" y="2887331"/>
              <a:ext cx="356296" cy="649626"/>
            </a:xfrm>
            <a:custGeom>
              <a:avLst/>
              <a:gdLst/>
              <a:ahLst/>
              <a:cxnLst/>
              <a:rect l="0" t="0" r="0" b="0"/>
              <a:pathLst>
                <a:path w="94844" h="505838">
                  <a:moveTo>
                    <a:pt x="94844" y="0"/>
                  </a:moveTo>
                  <a:lnTo>
                    <a:pt x="94844" y="252919"/>
                  </a:lnTo>
                  <a:lnTo>
                    <a:pt x="94844" y="505838"/>
                  </a:lnTo>
                  <a:lnTo>
                    <a:pt x="47422" y="505838"/>
                  </a:lnTo>
                  <a:lnTo>
                    <a:pt x="0" y="505838"/>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84" name="Rounded Rectangle 76">
              <a:extLst>
                <a:ext uri="{FF2B5EF4-FFF2-40B4-BE49-F238E27FC236}">
                  <a16:creationId xmlns:a16="http://schemas.microsoft.com/office/drawing/2014/main" id="{6B0C45A2-10B3-2220-CFB5-74C05DFFA505}"/>
                </a:ext>
              </a:extLst>
            </p:cNvPr>
            <p:cNvSpPr/>
            <p:nvPr/>
          </p:nvSpPr>
          <p:spPr>
            <a:xfrm>
              <a:off x="3919279" y="2887331"/>
              <a:ext cx="356296" cy="893237"/>
            </a:xfrm>
            <a:custGeom>
              <a:avLst/>
              <a:gdLst/>
              <a:ahLst/>
              <a:cxnLst/>
              <a:rect l="0" t="0" r="0" b="0"/>
              <a:pathLst>
                <a:path w="94844" h="695527">
                  <a:moveTo>
                    <a:pt x="94844" y="0"/>
                  </a:moveTo>
                  <a:lnTo>
                    <a:pt x="94844" y="347763"/>
                  </a:lnTo>
                  <a:lnTo>
                    <a:pt x="94844" y="695527"/>
                  </a:lnTo>
                  <a:lnTo>
                    <a:pt x="47422" y="695527"/>
                  </a:lnTo>
                  <a:lnTo>
                    <a:pt x="0" y="695527"/>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85" name="Rounded Rectangle 77">
              <a:extLst>
                <a:ext uri="{FF2B5EF4-FFF2-40B4-BE49-F238E27FC236}">
                  <a16:creationId xmlns:a16="http://schemas.microsoft.com/office/drawing/2014/main" id="{844FA22E-1A66-408A-3BFB-8A79283890B2}"/>
                </a:ext>
              </a:extLst>
            </p:cNvPr>
            <p:cNvSpPr/>
            <p:nvPr/>
          </p:nvSpPr>
          <p:spPr>
            <a:xfrm>
              <a:off x="3919279" y="2887331"/>
              <a:ext cx="356296" cy="1136847"/>
            </a:xfrm>
            <a:custGeom>
              <a:avLst/>
              <a:gdLst/>
              <a:ahLst/>
              <a:cxnLst/>
              <a:rect l="0" t="0" r="0" b="0"/>
              <a:pathLst>
                <a:path w="94844" h="885217">
                  <a:moveTo>
                    <a:pt x="94844" y="0"/>
                  </a:moveTo>
                  <a:lnTo>
                    <a:pt x="94844" y="442608"/>
                  </a:lnTo>
                  <a:lnTo>
                    <a:pt x="94844" y="885217"/>
                  </a:lnTo>
                  <a:lnTo>
                    <a:pt x="47422" y="885217"/>
                  </a:lnTo>
                  <a:lnTo>
                    <a:pt x="0" y="885217"/>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86" name="Rounded Rectangle 78">
              <a:extLst>
                <a:ext uri="{FF2B5EF4-FFF2-40B4-BE49-F238E27FC236}">
                  <a16:creationId xmlns:a16="http://schemas.microsoft.com/office/drawing/2014/main" id="{4512AA51-66ED-8D15-8C5E-5151F2DE9592}"/>
                </a:ext>
              </a:extLst>
            </p:cNvPr>
            <p:cNvSpPr/>
            <p:nvPr/>
          </p:nvSpPr>
          <p:spPr>
            <a:xfrm>
              <a:off x="3919279" y="2887331"/>
              <a:ext cx="356296" cy="1380457"/>
            </a:xfrm>
            <a:custGeom>
              <a:avLst/>
              <a:gdLst/>
              <a:ahLst/>
              <a:cxnLst/>
              <a:rect l="0" t="0" r="0" b="0"/>
              <a:pathLst>
                <a:path w="94844" h="1074906">
                  <a:moveTo>
                    <a:pt x="94844" y="0"/>
                  </a:moveTo>
                  <a:lnTo>
                    <a:pt x="94844" y="134363"/>
                  </a:lnTo>
                  <a:lnTo>
                    <a:pt x="94844" y="1011676"/>
                  </a:lnTo>
                  <a:cubicBezTo>
                    <a:pt x="94844" y="1046597"/>
                    <a:pt x="66535" y="1074906"/>
                    <a:pt x="31614" y="1074906"/>
                  </a:cubicBezTo>
                  <a:lnTo>
                    <a:pt x="31087" y="1074906"/>
                  </a:lnTo>
                  <a:lnTo>
                    <a:pt x="0" y="1074906"/>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87" name="Rounded Rectangle 101">
              <a:extLst>
                <a:ext uri="{FF2B5EF4-FFF2-40B4-BE49-F238E27FC236}">
                  <a16:creationId xmlns:a16="http://schemas.microsoft.com/office/drawing/2014/main" id="{CCD21F79-810C-32A7-388A-5B1E92D82534}"/>
                </a:ext>
              </a:extLst>
            </p:cNvPr>
            <p:cNvSpPr/>
            <p:nvPr/>
          </p:nvSpPr>
          <p:spPr>
            <a:xfrm>
              <a:off x="3919279" y="2523918"/>
              <a:ext cx="593827" cy="282207"/>
            </a:xfrm>
            <a:custGeom>
              <a:avLst/>
              <a:gdLst/>
              <a:ahLst/>
              <a:cxnLst/>
              <a:rect l="0" t="0" r="0" b="0"/>
              <a:pathLst>
                <a:path w="158074" h="158074">
                  <a:moveTo>
                    <a:pt x="71660" y="82330"/>
                  </a:moveTo>
                  <a:lnTo>
                    <a:pt x="71660" y="98796"/>
                  </a:lnTo>
                  <a:cubicBezTo>
                    <a:pt x="71659" y="101997"/>
                    <a:pt x="69065" y="104591"/>
                    <a:pt x="65864" y="104591"/>
                  </a:cubicBezTo>
                  <a:cubicBezTo>
                    <a:pt x="62663" y="104591"/>
                    <a:pt x="60068" y="101997"/>
                    <a:pt x="60068" y="98796"/>
                  </a:cubicBezTo>
                  <a:lnTo>
                    <a:pt x="60068" y="82330"/>
                  </a:lnTo>
                  <a:cubicBezTo>
                    <a:pt x="60104" y="79155"/>
                    <a:pt x="62688" y="76600"/>
                    <a:pt x="65864" y="76600"/>
                  </a:cubicBezTo>
                  <a:cubicBezTo>
                    <a:pt x="69039" y="76600"/>
                    <a:pt x="71624" y="79155"/>
                    <a:pt x="71660" y="82330"/>
                  </a:cubicBezTo>
                  <a:close/>
                  <a:moveTo>
                    <a:pt x="125142" y="131728"/>
                  </a:moveTo>
                  <a:lnTo>
                    <a:pt x="6586" y="131728"/>
                  </a:lnTo>
                  <a:cubicBezTo>
                    <a:pt x="2948" y="131728"/>
                    <a:pt x="0" y="128779"/>
                    <a:pt x="0" y="125142"/>
                  </a:cubicBezTo>
                  <a:lnTo>
                    <a:pt x="0" y="65864"/>
                  </a:lnTo>
                  <a:cubicBezTo>
                    <a:pt x="0" y="62226"/>
                    <a:pt x="2948" y="59277"/>
                    <a:pt x="6586" y="59277"/>
                  </a:cubicBezTo>
                  <a:lnTo>
                    <a:pt x="125142" y="59277"/>
                  </a:lnTo>
                  <a:cubicBezTo>
                    <a:pt x="128779" y="59277"/>
                    <a:pt x="131728" y="62226"/>
                    <a:pt x="131728" y="65864"/>
                  </a:cubicBezTo>
                  <a:lnTo>
                    <a:pt x="131728" y="125142"/>
                  </a:lnTo>
                  <a:cubicBezTo>
                    <a:pt x="131728" y="128779"/>
                    <a:pt x="128779" y="131728"/>
                    <a:pt x="125142" y="131728"/>
                  </a:cubicBezTo>
                  <a:close/>
                  <a:moveTo>
                    <a:pt x="27136" y="81013"/>
                  </a:moveTo>
                  <a:cubicBezTo>
                    <a:pt x="27172" y="78565"/>
                    <a:pt x="29166" y="76599"/>
                    <a:pt x="31614" y="76600"/>
                  </a:cubicBezTo>
                  <a:lnTo>
                    <a:pt x="42811" y="76600"/>
                  </a:lnTo>
                  <a:cubicBezTo>
                    <a:pt x="44885" y="76337"/>
                    <a:pt x="46439" y="74573"/>
                    <a:pt x="46439" y="72483"/>
                  </a:cubicBezTo>
                  <a:cubicBezTo>
                    <a:pt x="46439" y="70393"/>
                    <a:pt x="44885" y="68629"/>
                    <a:pt x="42811" y="68367"/>
                  </a:cubicBezTo>
                  <a:lnTo>
                    <a:pt x="31614" y="68367"/>
                  </a:lnTo>
                  <a:cubicBezTo>
                    <a:pt x="24630" y="68367"/>
                    <a:pt x="18968" y="74029"/>
                    <a:pt x="18968" y="81013"/>
                  </a:cubicBezTo>
                  <a:cubicBezTo>
                    <a:pt x="18957" y="85258"/>
                    <a:pt x="21055" y="89232"/>
                    <a:pt x="24567" y="91617"/>
                  </a:cubicBezTo>
                  <a:lnTo>
                    <a:pt x="36686" y="99652"/>
                  </a:lnTo>
                  <a:cubicBezTo>
                    <a:pt x="38347" y="100733"/>
                    <a:pt x="39101" y="102777"/>
                    <a:pt x="38538" y="104678"/>
                  </a:cubicBezTo>
                  <a:cubicBezTo>
                    <a:pt x="37976" y="106578"/>
                    <a:pt x="36231" y="107883"/>
                    <a:pt x="34249" y="107885"/>
                  </a:cubicBezTo>
                  <a:lnTo>
                    <a:pt x="23052" y="107885"/>
                  </a:lnTo>
                  <a:cubicBezTo>
                    <a:pt x="20979" y="108148"/>
                    <a:pt x="19424" y="109912"/>
                    <a:pt x="19424" y="112002"/>
                  </a:cubicBezTo>
                  <a:cubicBezTo>
                    <a:pt x="19424" y="114092"/>
                    <a:pt x="20979" y="115855"/>
                    <a:pt x="23052" y="116118"/>
                  </a:cubicBezTo>
                  <a:lnTo>
                    <a:pt x="34249" y="116118"/>
                  </a:lnTo>
                  <a:cubicBezTo>
                    <a:pt x="39816" y="116041"/>
                    <a:pt x="44693" y="112368"/>
                    <a:pt x="46304" y="107039"/>
                  </a:cubicBezTo>
                  <a:cubicBezTo>
                    <a:pt x="47914" y="101709"/>
                    <a:pt x="45889" y="95950"/>
                    <a:pt x="41296" y="92802"/>
                  </a:cubicBezTo>
                  <a:lnTo>
                    <a:pt x="29177" y="84767"/>
                  </a:lnTo>
                  <a:cubicBezTo>
                    <a:pt x="27914" y="83933"/>
                    <a:pt x="27149" y="82526"/>
                    <a:pt x="27136" y="81013"/>
                  </a:cubicBezTo>
                  <a:close/>
                  <a:moveTo>
                    <a:pt x="79827" y="82330"/>
                  </a:moveTo>
                  <a:cubicBezTo>
                    <a:pt x="79826" y="74619"/>
                    <a:pt x="73575" y="68369"/>
                    <a:pt x="65864" y="68369"/>
                  </a:cubicBezTo>
                  <a:cubicBezTo>
                    <a:pt x="58153" y="68369"/>
                    <a:pt x="51902" y="74619"/>
                    <a:pt x="51901" y="82330"/>
                  </a:cubicBezTo>
                  <a:lnTo>
                    <a:pt x="51901" y="98796"/>
                  </a:lnTo>
                  <a:cubicBezTo>
                    <a:pt x="51798" y="104523"/>
                    <a:pt x="55187" y="109738"/>
                    <a:pt x="60463" y="111969"/>
                  </a:cubicBezTo>
                  <a:lnTo>
                    <a:pt x="73175" y="121783"/>
                  </a:lnTo>
                  <a:cubicBezTo>
                    <a:pt x="74961" y="123187"/>
                    <a:pt x="77545" y="122894"/>
                    <a:pt x="78971" y="121124"/>
                  </a:cubicBezTo>
                  <a:cubicBezTo>
                    <a:pt x="80339" y="119328"/>
                    <a:pt x="80049" y="116772"/>
                    <a:pt x="78312" y="115328"/>
                  </a:cubicBezTo>
                  <a:lnTo>
                    <a:pt x="73833" y="111771"/>
                  </a:lnTo>
                  <a:cubicBezTo>
                    <a:pt x="72977" y="111047"/>
                    <a:pt x="73833" y="110256"/>
                    <a:pt x="74360" y="109861"/>
                  </a:cubicBezTo>
                  <a:cubicBezTo>
                    <a:pt x="77827" y="107242"/>
                    <a:pt x="79853" y="103140"/>
                    <a:pt x="79827" y="98796"/>
                  </a:cubicBezTo>
                  <a:close/>
                  <a:moveTo>
                    <a:pt x="108676" y="116118"/>
                  </a:moveTo>
                  <a:cubicBezTo>
                    <a:pt x="110749" y="115856"/>
                    <a:pt x="112303" y="114092"/>
                    <a:pt x="112303" y="112002"/>
                  </a:cubicBezTo>
                  <a:cubicBezTo>
                    <a:pt x="112303" y="109912"/>
                    <a:pt x="110749" y="108148"/>
                    <a:pt x="108676" y="107885"/>
                  </a:cubicBezTo>
                  <a:lnTo>
                    <a:pt x="95503" y="107885"/>
                  </a:lnTo>
                  <a:cubicBezTo>
                    <a:pt x="94121" y="107885"/>
                    <a:pt x="93000" y="106765"/>
                    <a:pt x="93000" y="105382"/>
                  </a:cubicBezTo>
                  <a:lnTo>
                    <a:pt x="93000" y="72450"/>
                  </a:lnTo>
                  <a:cubicBezTo>
                    <a:pt x="93000" y="70195"/>
                    <a:pt x="91172" y="68367"/>
                    <a:pt x="88916" y="68367"/>
                  </a:cubicBezTo>
                  <a:cubicBezTo>
                    <a:pt x="86661" y="68367"/>
                    <a:pt x="84833" y="70195"/>
                    <a:pt x="84833" y="72450"/>
                  </a:cubicBezTo>
                  <a:lnTo>
                    <a:pt x="84833" y="105382"/>
                  </a:lnTo>
                  <a:cubicBezTo>
                    <a:pt x="84815" y="108224"/>
                    <a:pt x="85932" y="110955"/>
                    <a:pt x="87935" y="112970"/>
                  </a:cubicBezTo>
                  <a:cubicBezTo>
                    <a:pt x="89937" y="114985"/>
                    <a:pt x="92661" y="116118"/>
                    <a:pt x="95503" y="116118"/>
                  </a:cubicBezTo>
                  <a:lnTo>
                    <a:pt x="108676" y="116118"/>
                  </a:lnTo>
                  <a:close/>
                  <a:moveTo>
                    <a:pt x="158074" y="42219"/>
                  </a:moveTo>
                  <a:lnTo>
                    <a:pt x="158074" y="144901"/>
                  </a:lnTo>
                  <a:cubicBezTo>
                    <a:pt x="158074" y="152176"/>
                    <a:pt x="152176" y="158074"/>
                    <a:pt x="144901" y="158074"/>
                  </a:cubicBezTo>
                  <a:lnTo>
                    <a:pt x="39518" y="158074"/>
                  </a:lnTo>
                  <a:cubicBezTo>
                    <a:pt x="32243" y="158074"/>
                    <a:pt x="26345" y="152176"/>
                    <a:pt x="26345" y="144901"/>
                  </a:cubicBezTo>
                  <a:lnTo>
                    <a:pt x="26345" y="139961"/>
                  </a:lnTo>
                  <a:cubicBezTo>
                    <a:pt x="26345" y="139052"/>
                    <a:pt x="27082" y="138315"/>
                    <a:pt x="27992" y="138315"/>
                  </a:cubicBezTo>
                  <a:lnTo>
                    <a:pt x="37872" y="138315"/>
                  </a:lnTo>
                  <a:cubicBezTo>
                    <a:pt x="38781" y="138315"/>
                    <a:pt x="39518" y="139052"/>
                    <a:pt x="39518" y="139961"/>
                  </a:cubicBezTo>
                  <a:lnTo>
                    <a:pt x="39518" y="143254"/>
                  </a:lnTo>
                  <a:cubicBezTo>
                    <a:pt x="39518" y="144164"/>
                    <a:pt x="40255" y="144901"/>
                    <a:pt x="41165" y="144901"/>
                  </a:cubicBezTo>
                  <a:lnTo>
                    <a:pt x="141608" y="144901"/>
                  </a:lnTo>
                  <a:cubicBezTo>
                    <a:pt x="143427" y="144901"/>
                    <a:pt x="144901" y="143427"/>
                    <a:pt x="144901" y="141608"/>
                  </a:cubicBezTo>
                  <a:lnTo>
                    <a:pt x="144901" y="47751"/>
                  </a:lnTo>
                  <a:cubicBezTo>
                    <a:pt x="144901" y="46842"/>
                    <a:pt x="144164" y="46105"/>
                    <a:pt x="143254" y="46105"/>
                  </a:cubicBezTo>
                  <a:lnTo>
                    <a:pt x="125142" y="46105"/>
                  </a:lnTo>
                  <a:cubicBezTo>
                    <a:pt x="117867" y="46105"/>
                    <a:pt x="111969" y="40207"/>
                    <a:pt x="111969" y="32932"/>
                  </a:cubicBezTo>
                  <a:lnTo>
                    <a:pt x="111969" y="14819"/>
                  </a:lnTo>
                  <a:cubicBezTo>
                    <a:pt x="111969" y="13910"/>
                    <a:pt x="111232" y="13172"/>
                    <a:pt x="110322" y="13172"/>
                  </a:cubicBezTo>
                  <a:lnTo>
                    <a:pt x="42811" y="13172"/>
                  </a:lnTo>
                  <a:cubicBezTo>
                    <a:pt x="40993" y="13172"/>
                    <a:pt x="39518" y="14647"/>
                    <a:pt x="39518" y="16466"/>
                  </a:cubicBezTo>
                  <a:lnTo>
                    <a:pt x="39518" y="51044"/>
                  </a:lnTo>
                  <a:cubicBezTo>
                    <a:pt x="39518" y="51954"/>
                    <a:pt x="38781" y="52691"/>
                    <a:pt x="37872" y="52691"/>
                  </a:cubicBezTo>
                  <a:lnTo>
                    <a:pt x="27992" y="52691"/>
                  </a:lnTo>
                  <a:cubicBezTo>
                    <a:pt x="27082" y="52691"/>
                    <a:pt x="26345" y="51954"/>
                    <a:pt x="26345" y="51044"/>
                  </a:cubicBezTo>
                  <a:lnTo>
                    <a:pt x="26345" y="13172"/>
                  </a:lnTo>
                  <a:cubicBezTo>
                    <a:pt x="26345" y="5897"/>
                    <a:pt x="32243" y="0"/>
                    <a:pt x="39518" y="0"/>
                  </a:cubicBezTo>
                  <a:lnTo>
                    <a:pt x="115855" y="0"/>
                  </a:lnTo>
                  <a:cubicBezTo>
                    <a:pt x="117583" y="7"/>
                    <a:pt x="119239" y="693"/>
                    <a:pt x="120465" y="1910"/>
                  </a:cubicBezTo>
                  <a:lnTo>
                    <a:pt x="156164" y="37608"/>
                  </a:lnTo>
                  <a:cubicBezTo>
                    <a:pt x="157381" y="38835"/>
                    <a:pt x="158067" y="40491"/>
                    <a:pt x="158074" y="42219"/>
                  </a:cubicBezTo>
                  <a:close/>
                </a:path>
              </a:pathLst>
            </a:custGeom>
            <a:solidFill>
              <a:schemeClr val="accent5">
                <a:lumMod val="75000"/>
              </a:schemeClr>
            </a:solidFill>
            <a:ln>
              <a:solidFill>
                <a:schemeClr val="accent5">
                  <a:lumMod val="50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88" name="TextBox 114">
              <a:extLst>
                <a:ext uri="{FF2B5EF4-FFF2-40B4-BE49-F238E27FC236}">
                  <a16:creationId xmlns:a16="http://schemas.microsoft.com/office/drawing/2014/main" id="{04BC8208-1B79-F281-7707-E0715C85D213}"/>
                </a:ext>
              </a:extLst>
            </p:cNvPr>
            <p:cNvSpPr txBox="1"/>
            <p:nvPr/>
          </p:nvSpPr>
          <p:spPr>
            <a:xfrm>
              <a:off x="2396067" y="2551245"/>
              <a:ext cx="1368452" cy="3077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2000" b="0" dirty="0">
                  <a:solidFill>
                    <a:schemeClr val="accent5">
                      <a:lumMod val="75000"/>
                    </a:schemeClr>
                  </a:solidFill>
                  <a:latin typeface="Shantell Sans"/>
                </a:rPr>
                <a:t>SQL Clauses</a:t>
              </a:r>
            </a:p>
          </p:txBody>
        </p:sp>
      </p:grpSp>
      <p:grpSp>
        <p:nvGrpSpPr>
          <p:cNvPr id="312" name="Group 311">
            <a:extLst>
              <a:ext uri="{FF2B5EF4-FFF2-40B4-BE49-F238E27FC236}">
                <a16:creationId xmlns:a16="http://schemas.microsoft.com/office/drawing/2014/main" id="{D85CB0BE-B09F-9590-A163-CE8BDB14923B}"/>
              </a:ext>
            </a:extLst>
          </p:cNvPr>
          <p:cNvGrpSpPr/>
          <p:nvPr/>
        </p:nvGrpSpPr>
        <p:grpSpPr>
          <a:xfrm>
            <a:off x="1686996" y="3989682"/>
            <a:ext cx="3491389" cy="1705582"/>
            <a:chOff x="813113" y="5106616"/>
            <a:chExt cx="3491389" cy="1705582"/>
          </a:xfrm>
        </p:grpSpPr>
        <p:grpSp>
          <p:nvGrpSpPr>
            <p:cNvPr id="295" name="Group 294">
              <a:extLst>
                <a:ext uri="{FF2B5EF4-FFF2-40B4-BE49-F238E27FC236}">
                  <a16:creationId xmlns:a16="http://schemas.microsoft.com/office/drawing/2014/main" id="{22BF9350-9C21-6DB2-FDDB-2B5EC951CC17}"/>
                </a:ext>
              </a:extLst>
            </p:cNvPr>
            <p:cNvGrpSpPr/>
            <p:nvPr/>
          </p:nvGrpSpPr>
          <p:grpSpPr>
            <a:xfrm>
              <a:off x="813113" y="5106616"/>
              <a:ext cx="2786758" cy="477404"/>
              <a:chOff x="2782110" y="2876955"/>
              <a:chExt cx="1074906" cy="284534"/>
            </a:xfrm>
          </p:grpSpPr>
          <p:sp>
            <p:nvSpPr>
              <p:cNvPr id="296" name="Rounded Rectangle 19">
                <a:extLst>
                  <a:ext uri="{FF2B5EF4-FFF2-40B4-BE49-F238E27FC236}">
                    <a16:creationId xmlns:a16="http://schemas.microsoft.com/office/drawing/2014/main" id="{0ADEEDA1-1E05-608C-01AA-89C89948994E}"/>
                  </a:ext>
                </a:extLst>
              </p:cNvPr>
              <p:cNvSpPr/>
              <p:nvPr/>
            </p:nvSpPr>
            <p:spPr>
              <a:xfrm>
                <a:off x="2782110" y="2876955"/>
                <a:ext cx="1074906" cy="284534"/>
              </a:xfrm>
              <a:custGeom>
                <a:avLst/>
                <a:gdLst/>
                <a:ahLst/>
                <a:cxnLst/>
                <a:rect l="0" t="0" r="0" b="0"/>
                <a:pathLst>
                  <a:path w="1074906" h="284534">
                    <a:moveTo>
                      <a:pt x="63229" y="0"/>
                    </a:moveTo>
                    <a:lnTo>
                      <a:pt x="1011676" y="0"/>
                    </a:lnTo>
                    <a:cubicBezTo>
                      <a:pt x="1011676" y="0"/>
                      <a:pt x="1074906" y="0"/>
                      <a:pt x="1074906" y="63229"/>
                    </a:cubicBezTo>
                    <a:lnTo>
                      <a:pt x="1074906" y="221304"/>
                    </a:lnTo>
                    <a:cubicBezTo>
                      <a:pt x="1074906" y="221304"/>
                      <a:pt x="1074906" y="284534"/>
                      <a:pt x="1011676" y="284534"/>
                    </a:cubicBezTo>
                    <a:lnTo>
                      <a:pt x="63229" y="284534"/>
                    </a:lnTo>
                    <a:cubicBezTo>
                      <a:pt x="63229" y="284534"/>
                      <a:pt x="0" y="284534"/>
                      <a:pt x="0" y="221304"/>
                    </a:cubicBezTo>
                    <a:lnTo>
                      <a:pt x="0" y="63229"/>
                    </a:lnTo>
                    <a:cubicBezTo>
                      <a:pt x="0" y="63229"/>
                      <a:pt x="0" y="0"/>
                      <a:pt x="63229" y="0"/>
                    </a:cubicBezTo>
                  </a:path>
                </a:pathLst>
              </a:custGeom>
              <a:solidFill>
                <a:schemeClr val="accent5">
                  <a:lumMod val="40000"/>
                  <a:lumOff val="60000"/>
                </a:schemeClr>
              </a:solidFill>
              <a:ln>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97" name="Rounded Rectangle 20">
                <a:extLst>
                  <a:ext uri="{FF2B5EF4-FFF2-40B4-BE49-F238E27FC236}">
                    <a16:creationId xmlns:a16="http://schemas.microsoft.com/office/drawing/2014/main" id="{D62549C0-727F-4493-01C3-9392108F01F4}"/>
                  </a:ext>
                </a:extLst>
              </p:cNvPr>
              <p:cNvSpPr/>
              <p:nvPr/>
            </p:nvSpPr>
            <p:spPr>
              <a:xfrm>
                <a:off x="2782110" y="2876955"/>
                <a:ext cx="1074906" cy="284534"/>
              </a:xfrm>
              <a:custGeom>
                <a:avLst/>
                <a:gdLst/>
                <a:ahLst/>
                <a:cxnLst/>
                <a:rect l="0" t="0" r="0" b="0"/>
                <a:pathLst>
                  <a:path w="1074906" h="284534">
                    <a:moveTo>
                      <a:pt x="63229" y="0"/>
                    </a:moveTo>
                    <a:lnTo>
                      <a:pt x="1011676" y="0"/>
                    </a:lnTo>
                    <a:cubicBezTo>
                      <a:pt x="1011676" y="0"/>
                      <a:pt x="1074906" y="0"/>
                      <a:pt x="1074906" y="63229"/>
                    </a:cubicBezTo>
                    <a:lnTo>
                      <a:pt x="1074906" y="221304"/>
                    </a:lnTo>
                    <a:cubicBezTo>
                      <a:pt x="1074906" y="221304"/>
                      <a:pt x="1074906" y="284534"/>
                      <a:pt x="1011676" y="284534"/>
                    </a:cubicBezTo>
                    <a:lnTo>
                      <a:pt x="63229" y="284534"/>
                    </a:lnTo>
                    <a:cubicBezTo>
                      <a:pt x="63229" y="284534"/>
                      <a:pt x="0" y="284534"/>
                      <a:pt x="0" y="221304"/>
                    </a:cubicBezTo>
                    <a:lnTo>
                      <a:pt x="0" y="63229"/>
                    </a:lnTo>
                    <a:cubicBezTo>
                      <a:pt x="0" y="63229"/>
                      <a:pt x="0" y="0"/>
                      <a:pt x="63229" y="0"/>
                    </a:cubicBezTo>
                  </a:path>
                </a:pathLst>
              </a:custGeom>
              <a:noFill/>
              <a:ln w="7903">
                <a:solidFill>
                  <a:schemeClr val="tx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grpSp>
          <p:nvGrpSpPr>
            <p:cNvPr id="298" name="Group 297">
              <a:extLst>
                <a:ext uri="{FF2B5EF4-FFF2-40B4-BE49-F238E27FC236}">
                  <a16:creationId xmlns:a16="http://schemas.microsoft.com/office/drawing/2014/main" id="{7CE41A0C-B0D3-1B2B-5C2B-B3001448CB03}"/>
                </a:ext>
              </a:extLst>
            </p:cNvPr>
            <p:cNvGrpSpPr/>
            <p:nvPr/>
          </p:nvGrpSpPr>
          <p:grpSpPr>
            <a:xfrm>
              <a:off x="1708810" y="5611672"/>
              <a:ext cx="802463" cy="1200526"/>
              <a:chOff x="2301742" y="5628570"/>
              <a:chExt cx="802463" cy="1200526"/>
            </a:xfrm>
          </p:grpSpPr>
          <p:sp>
            <p:nvSpPr>
              <p:cNvPr id="299" name="TextBox 49">
                <a:extLst>
                  <a:ext uri="{FF2B5EF4-FFF2-40B4-BE49-F238E27FC236}">
                    <a16:creationId xmlns:a16="http://schemas.microsoft.com/office/drawing/2014/main" id="{10A19A2B-69E9-2574-4982-11D8FC797472}"/>
                  </a:ext>
                </a:extLst>
              </p:cNvPr>
              <p:cNvSpPr txBox="1"/>
              <p:nvPr/>
            </p:nvSpPr>
            <p:spPr>
              <a:xfrm>
                <a:off x="2614197" y="5628570"/>
                <a:ext cx="460062"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SUM()</a:t>
                </a:r>
              </a:p>
            </p:txBody>
          </p:sp>
          <p:sp>
            <p:nvSpPr>
              <p:cNvPr id="300" name="TextBox 51">
                <a:extLst>
                  <a:ext uri="{FF2B5EF4-FFF2-40B4-BE49-F238E27FC236}">
                    <a16:creationId xmlns:a16="http://schemas.microsoft.com/office/drawing/2014/main" id="{077B737B-3FC3-03CC-AD6D-14BEE8F5669D}"/>
                  </a:ext>
                </a:extLst>
              </p:cNvPr>
              <p:cNvSpPr txBox="1"/>
              <p:nvPr/>
            </p:nvSpPr>
            <p:spPr>
              <a:xfrm>
                <a:off x="2448207" y="5882821"/>
                <a:ext cx="641201"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COUNT()</a:t>
                </a:r>
              </a:p>
            </p:txBody>
          </p:sp>
          <p:sp>
            <p:nvSpPr>
              <p:cNvPr id="301" name="TextBox 52">
                <a:extLst>
                  <a:ext uri="{FF2B5EF4-FFF2-40B4-BE49-F238E27FC236}">
                    <a16:creationId xmlns:a16="http://schemas.microsoft.com/office/drawing/2014/main" id="{4712D423-59CD-108B-8627-FAABE3B9E35E}"/>
                  </a:ext>
                </a:extLst>
              </p:cNvPr>
              <p:cNvSpPr txBox="1"/>
              <p:nvPr/>
            </p:nvSpPr>
            <p:spPr>
              <a:xfrm>
                <a:off x="2672744" y="6139277"/>
                <a:ext cx="419602"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AVG()</a:t>
                </a:r>
              </a:p>
            </p:txBody>
          </p:sp>
          <p:sp>
            <p:nvSpPr>
              <p:cNvPr id="302" name="TextBox 54">
                <a:extLst>
                  <a:ext uri="{FF2B5EF4-FFF2-40B4-BE49-F238E27FC236}">
                    <a16:creationId xmlns:a16="http://schemas.microsoft.com/office/drawing/2014/main" id="{4852FB46-B5FE-F716-1825-A22C99B90C43}"/>
                  </a:ext>
                </a:extLst>
              </p:cNvPr>
              <p:cNvSpPr txBox="1"/>
              <p:nvPr/>
            </p:nvSpPr>
            <p:spPr>
              <a:xfrm>
                <a:off x="2439088" y="6386960"/>
                <a:ext cx="665117"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ROUND()</a:t>
                </a:r>
              </a:p>
            </p:txBody>
          </p:sp>
          <p:sp>
            <p:nvSpPr>
              <p:cNvPr id="303" name="TextBox 56">
                <a:extLst>
                  <a:ext uri="{FF2B5EF4-FFF2-40B4-BE49-F238E27FC236}">
                    <a16:creationId xmlns:a16="http://schemas.microsoft.com/office/drawing/2014/main" id="{F06FBD20-7ACC-D986-9938-4523D3B2EF7D}"/>
                  </a:ext>
                </a:extLst>
              </p:cNvPr>
              <p:cNvSpPr txBox="1"/>
              <p:nvPr/>
            </p:nvSpPr>
            <p:spPr>
              <a:xfrm>
                <a:off x="2301742" y="6613652"/>
                <a:ext cx="802463"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sz="1400" b="0" dirty="0">
                    <a:solidFill>
                      <a:srgbClr val="484848"/>
                    </a:solidFill>
                    <a:latin typeface="Shantell Sans"/>
                  </a:rPr>
                  <a:t>DATEDIFF()</a:t>
                </a:r>
              </a:p>
            </p:txBody>
          </p:sp>
        </p:grpSp>
        <p:grpSp>
          <p:nvGrpSpPr>
            <p:cNvPr id="304" name="Group 303">
              <a:extLst>
                <a:ext uri="{FF2B5EF4-FFF2-40B4-BE49-F238E27FC236}">
                  <a16:creationId xmlns:a16="http://schemas.microsoft.com/office/drawing/2014/main" id="{3E7E18FD-58D0-F0E7-9530-97BAE2EBC38F}"/>
                </a:ext>
              </a:extLst>
            </p:cNvPr>
            <p:cNvGrpSpPr/>
            <p:nvPr/>
          </p:nvGrpSpPr>
          <p:grpSpPr>
            <a:xfrm flipH="1">
              <a:off x="2604215" y="5584020"/>
              <a:ext cx="356296" cy="1136847"/>
              <a:chOff x="1216594" y="5535477"/>
              <a:chExt cx="356296" cy="1136847"/>
            </a:xfrm>
          </p:grpSpPr>
          <p:sp>
            <p:nvSpPr>
              <p:cNvPr id="305" name="Rounded Rectangle 83">
                <a:extLst>
                  <a:ext uri="{FF2B5EF4-FFF2-40B4-BE49-F238E27FC236}">
                    <a16:creationId xmlns:a16="http://schemas.microsoft.com/office/drawing/2014/main" id="{1CDB5B12-3A27-7A35-42FD-FD4F05B09348}"/>
                  </a:ext>
                </a:extLst>
              </p:cNvPr>
              <p:cNvSpPr/>
              <p:nvPr/>
            </p:nvSpPr>
            <p:spPr>
              <a:xfrm>
                <a:off x="1216594" y="5535477"/>
                <a:ext cx="356296" cy="162406"/>
              </a:xfrm>
              <a:custGeom>
                <a:avLst/>
                <a:gdLst/>
                <a:ahLst/>
                <a:cxnLst/>
                <a:rect l="0" t="0" r="0" b="0"/>
                <a:pathLst>
                  <a:path w="94844" h="126459">
                    <a:moveTo>
                      <a:pt x="94844" y="126459"/>
                    </a:moveTo>
                    <a:lnTo>
                      <a:pt x="47422" y="126459"/>
                    </a:lnTo>
                    <a:lnTo>
                      <a:pt x="0" y="126459"/>
                    </a:lnTo>
                    <a:lnTo>
                      <a:pt x="0" y="63229"/>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06" name="Rounded Rectangle 84">
                <a:extLst>
                  <a:ext uri="{FF2B5EF4-FFF2-40B4-BE49-F238E27FC236}">
                    <a16:creationId xmlns:a16="http://schemas.microsoft.com/office/drawing/2014/main" id="{3650B9FC-A909-E48F-65B9-FDC75C567945}"/>
                  </a:ext>
                </a:extLst>
              </p:cNvPr>
              <p:cNvSpPr/>
              <p:nvPr/>
            </p:nvSpPr>
            <p:spPr>
              <a:xfrm>
                <a:off x="1216594" y="5535477"/>
                <a:ext cx="356296" cy="406016"/>
              </a:xfrm>
              <a:custGeom>
                <a:avLst/>
                <a:gdLst/>
                <a:ahLst/>
                <a:cxnLst/>
                <a:rect l="0" t="0" r="0" b="0"/>
                <a:pathLst>
                  <a:path w="94844" h="316148">
                    <a:moveTo>
                      <a:pt x="94844" y="316148"/>
                    </a:moveTo>
                    <a:lnTo>
                      <a:pt x="47422" y="316148"/>
                    </a:lnTo>
                    <a:lnTo>
                      <a:pt x="0" y="316148"/>
                    </a:lnTo>
                    <a:lnTo>
                      <a:pt x="0" y="158074"/>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07" name="Rounded Rectangle 85">
                <a:extLst>
                  <a:ext uri="{FF2B5EF4-FFF2-40B4-BE49-F238E27FC236}">
                    <a16:creationId xmlns:a16="http://schemas.microsoft.com/office/drawing/2014/main" id="{0B0F38FA-3DFE-27BB-E9A1-F66BD7688DE3}"/>
                  </a:ext>
                </a:extLst>
              </p:cNvPr>
              <p:cNvSpPr/>
              <p:nvPr/>
            </p:nvSpPr>
            <p:spPr>
              <a:xfrm>
                <a:off x="1216594" y="5535477"/>
                <a:ext cx="356296" cy="649626"/>
              </a:xfrm>
              <a:custGeom>
                <a:avLst/>
                <a:gdLst/>
                <a:ahLst/>
                <a:cxnLst/>
                <a:rect l="0" t="0" r="0" b="0"/>
                <a:pathLst>
                  <a:path w="94844" h="505838">
                    <a:moveTo>
                      <a:pt x="94844" y="505838"/>
                    </a:moveTo>
                    <a:lnTo>
                      <a:pt x="47422" y="505838"/>
                    </a:lnTo>
                    <a:lnTo>
                      <a:pt x="0" y="505838"/>
                    </a:lnTo>
                    <a:lnTo>
                      <a:pt x="0" y="252919"/>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08" name="Rounded Rectangle 86">
                <a:extLst>
                  <a:ext uri="{FF2B5EF4-FFF2-40B4-BE49-F238E27FC236}">
                    <a16:creationId xmlns:a16="http://schemas.microsoft.com/office/drawing/2014/main" id="{E5C2772E-AF6B-153A-9FB7-FF7E06478BEF}"/>
                  </a:ext>
                </a:extLst>
              </p:cNvPr>
              <p:cNvSpPr/>
              <p:nvPr/>
            </p:nvSpPr>
            <p:spPr>
              <a:xfrm>
                <a:off x="1216594" y="5535477"/>
                <a:ext cx="356296" cy="893237"/>
              </a:xfrm>
              <a:custGeom>
                <a:avLst/>
                <a:gdLst/>
                <a:ahLst/>
                <a:cxnLst/>
                <a:rect l="0" t="0" r="0" b="0"/>
                <a:pathLst>
                  <a:path w="94844" h="695527">
                    <a:moveTo>
                      <a:pt x="94844" y="695527"/>
                    </a:moveTo>
                    <a:lnTo>
                      <a:pt x="47422" y="695527"/>
                    </a:lnTo>
                    <a:lnTo>
                      <a:pt x="0" y="695527"/>
                    </a:lnTo>
                    <a:lnTo>
                      <a:pt x="0" y="347763"/>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09" name="Rounded Rectangle 87">
                <a:extLst>
                  <a:ext uri="{FF2B5EF4-FFF2-40B4-BE49-F238E27FC236}">
                    <a16:creationId xmlns:a16="http://schemas.microsoft.com/office/drawing/2014/main" id="{AF6740C1-5B98-A704-7B39-8472F3DC5280}"/>
                  </a:ext>
                </a:extLst>
              </p:cNvPr>
              <p:cNvSpPr/>
              <p:nvPr/>
            </p:nvSpPr>
            <p:spPr>
              <a:xfrm>
                <a:off x="1216594" y="5535477"/>
                <a:ext cx="356296" cy="1136847"/>
              </a:xfrm>
              <a:custGeom>
                <a:avLst/>
                <a:gdLst/>
                <a:ahLst/>
                <a:cxnLst/>
                <a:rect l="0" t="0" r="0" b="0"/>
                <a:pathLst>
                  <a:path w="94844" h="885217">
                    <a:moveTo>
                      <a:pt x="94844" y="885217"/>
                    </a:moveTo>
                    <a:lnTo>
                      <a:pt x="63756" y="885217"/>
                    </a:lnTo>
                    <a:lnTo>
                      <a:pt x="63229" y="885217"/>
                    </a:lnTo>
                    <a:cubicBezTo>
                      <a:pt x="28308" y="885217"/>
                      <a:pt x="0" y="856908"/>
                      <a:pt x="0" y="821987"/>
                    </a:cubicBezTo>
                    <a:lnTo>
                      <a:pt x="0" y="110652"/>
                    </a:lnTo>
                    <a:lnTo>
                      <a:pt x="0" y="0"/>
                    </a:lnTo>
                  </a:path>
                </a:pathLst>
              </a:custGeom>
              <a:noFill/>
              <a:ln w="7903">
                <a:solidFill>
                  <a:srgbClr val="A3A3A3"/>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310" name="Rounded Rectangle 103">
              <a:extLst>
                <a:ext uri="{FF2B5EF4-FFF2-40B4-BE49-F238E27FC236}">
                  <a16:creationId xmlns:a16="http://schemas.microsoft.com/office/drawing/2014/main" id="{5866F82D-D798-97CE-7CDC-E9EB78B97D4B}"/>
                </a:ext>
              </a:extLst>
            </p:cNvPr>
            <p:cNvSpPr/>
            <p:nvPr/>
          </p:nvSpPr>
          <p:spPr>
            <a:xfrm>
              <a:off x="984180" y="5170097"/>
              <a:ext cx="588709" cy="305269"/>
            </a:xfrm>
            <a:custGeom>
              <a:avLst/>
              <a:gdLst/>
              <a:ahLst/>
              <a:cxnLst/>
              <a:rect l="0" t="0" r="0" b="0"/>
              <a:pathLst>
                <a:path w="155077" h="158074">
                  <a:moveTo>
                    <a:pt x="137043" y="18593"/>
                  </a:moveTo>
                  <a:cubicBezTo>
                    <a:pt x="126393" y="18593"/>
                    <a:pt x="118957" y="13666"/>
                    <a:pt x="118957" y="9300"/>
                  </a:cubicBezTo>
                  <a:cubicBezTo>
                    <a:pt x="118957" y="4926"/>
                    <a:pt x="126400" y="0"/>
                    <a:pt x="137043" y="0"/>
                  </a:cubicBezTo>
                  <a:cubicBezTo>
                    <a:pt x="147687" y="0"/>
                    <a:pt x="155077" y="4926"/>
                    <a:pt x="155077" y="9300"/>
                  </a:cubicBezTo>
                  <a:cubicBezTo>
                    <a:pt x="155077" y="13666"/>
                    <a:pt x="147687" y="18593"/>
                    <a:pt x="137043" y="18593"/>
                  </a:cubicBezTo>
                  <a:close/>
                  <a:moveTo>
                    <a:pt x="81125" y="24369"/>
                  </a:moveTo>
                  <a:cubicBezTo>
                    <a:pt x="81125" y="20732"/>
                    <a:pt x="84073" y="17783"/>
                    <a:pt x="87711" y="17783"/>
                  </a:cubicBezTo>
                  <a:lnTo>
                    <a:pt x="99652" y="17783"/>
                  </a:lnTo>
                  <a:cubicBezTo>
                    <a:pt x="103290" y="17783"/>
                    <a:pt x="106239" y="20732"/>
                    <a:pt x="106239" y="24369"/>
                  </a:cubicBezTo>
                  <a:cubicBezTo>
                    <a:pt x="106239" y="28007"/>
                    <a:pt x="103290" y="30956"/>
                    <a:pt x="99652" y="30956"/>
                  </a:cubicBezTo>
                  <a:lnTo>
                    <a:pt x="94298" y="30956"/>
                  </a:lnTo>
                  <a:lnTo>
                    <a:pt x="94298" y="72450"/>
                  </a:lnTo>
                  <a:lnTo>
                    <a:pt x="99652" y="72450"/>
                  </a:lnTo>
                  <a:cubicBezTo>
                    <a:pt x="103290" y="72450"/>
                    <a:pt x="106239" y="75399"/>
                    <a:pt x="106239" y="79037"/>
                  </a:cubicBezTo>
                  <a:cubicBezTo>
                    <a:pt x="106239" y="82674"/>
                    <a:pt x="103290" y="85623"/>
                    <a:pt x="99652" y="85623"/>
                  </a:cubicBezTo>
                  <a:lnTo>
                    <a:pt x="94298" y="85623"/>
                  </a:lnTo>
                  <a:lnTo>
                    <a:pt x="94298" y="127118"/>
                  </a:lnTo>
                  <a:lnTo>
                    <a:pt x="99652" y="127118"/>
                  </a:lnTo>
                  <a:cubicBezTo>
                    <a:pt x="103290" y="127118"/>
                    <a:pt x="106239" y="130067"/>
                    <a:pt x="106239" y="133704"/>
                  </a:cubicBezTo>
                  <a:cubicBezTo>
                    <a:pt x="106239" y="137342"/>
                    <a:pt x="103290" y="140291"/>
                    <a:pt x="99652" y="140291"/>
                  </a:cubicBezTo>
                  <a:lnTo>
                    <a:pt x="87711" y="140291"/>
                  </a:lnTo>
                  <a:cubicBezTo>
                    <a:pt x="84073" y="140291"/>
                    <a:pt x="81125" y="137342"/>
                    <a:pt x="81125" y="133704"/>
                  </a:cubicBezTo>
                  <a:lnTo>
                    <a:pt x="81125" y="85623"/>
                  </a:lnTo>
                  <a:lnTo>
                    <a:pt x="72799" y="85623"/>
                  </a:lnTo>
                  <a:cubicBezTo>
                    <a:pt x="69162" y="85623"/>
                    <a:pt x="66213" y="82674"/>
                    <a:pt x="66213" y="79037"/>
                  </a:cubicBezTo>
                  <a:cubicBezTo>
                    <a:pt x="66213" y="75399"/>
                    <a:pt x="69162" y="72450"/>
                    <a:pt x="72799" y="72450"/>
                  </a:cubicBezTo>
                  <a:lnTo>
                    <a:pt x="81131" y="72450"/>
                  </a:lnTo>
                  <a:lnTo>
                    <a:pt x="81131" y="24369"/>
                  </a:lnTo>
                  <a:close/>
                  <a:moveTo>
                    <a:pt x="55121" y="104757"/>
                  </a:moveTo>
                  <a:cubicBezTo>
                    <a:pt x="55121" y="110401"/>
                    <a:pt x="42759" y="114992"/>
                    <a:pt x="27564" y="114992"/>
                  </a:cubicBezTo>
                  <a:cubicBezTo>
                    <a:pt x="12362" y="114992"/>
                    <a:pt x="6" y="110401"/>
                    <a:pt x="6" y="104757"/>
                  </a:cubicBezTo>
                  <a:lnTo>
                    <a:pt x="6" y="92552"/>
                  </a:lnTo>
                  <a:cubicBezTo>
                    <a:pt x="6" y="92262"/>
                    <a:pt x="72" y="91986"/>
                    <a:pt x="197" y="91729"/>
                  </a:cubicBezTo>
                  <a:cubicBezTo>
                    <a:pt x="312" y="91484"/>
                    <a:pt x="484" y="91269"/>
                    <a:pt x="698" y="91103"/>
                  </a:cubicBezTo>
                  <a:cubicBezTo>
                    <a:pt x="1170" y="90845"/>
                    <a:pt x="1740" y="90845"/>
                    <a:pt x="2213" y="91103"/>
                  </a:cubicBezTo>
                  <a:cubicBezTo>
                    <a:pt x="10146" y="94768"/>
                    <a:pt x="18829" y="96521"/>
                    <a:pt x="27564" y="96221"/>
                  </a:cubicBezTo>
                  <a:cubicBezTo>
                    <a:pt x="36298" y="96521"/>
                    <a:pt x="44981" y="94768"/>
                    <a:pt x="52915" y="91103"/>
                  </a:cubicBezTo>
                  <a:cubicBezTo>
                    <a:pt x="53385" y="90848"/>
                    <a:pt x="53953" y="90848"/>
                    <a:pt x="54423" y="91103"/>
                  </a:cubicBezTo>
                  <a:cubicBezTo>
                    <a:pt x="54640" y="91268"/>
                    <a:pt x="54813" y="91483"/>
                    <a:pt x="54930" y="91729"/>
                  </a:cubicBezTo>
                  <a:cubicBezTo>
                    <a:pt x="55050" y="91987"/>
                    <a:pt x="55115" y="92267"/>
                    <a:pt x="55121" y="92552"/>
                  </a:cubicBezTo>
                  <a:close/>
                  <a:moveTo>
                    <a:pt x="0" y="79037"/>
                  </a:moveTo>
                  <a:lnTo>
                    <a:pt x="0" y="66825"/>
                  </a:lnTo>
                  <a:cubicBezTo>
                    <a:pt x="5" y="66542"/>
                    <a:pt x="73" y="66263"/>
                    <a:pt x="197" y="66009"/>
                  </a:cubicBezTo>
                  <a:cubicBezTo>
                    <a:pt x="312" y="65764"/>
                    <a:pt x="484" y="65549"/>
                    <a:pt x="698" y="65383"/>
                  </a:cubicBezTo>
                  <a:cubicBezTo>
                    <a:pt x="1160" y="65096"/>
                    <a:pt x="1744" y="65096"/>
                    <a:pt x="2206" y="65383"/>
                  </a:cubicBezTo>
                  <a:cubicBezTo>
                    <a:pt x="10152" y="69018"/>
                    <a:pt x="18830" y="70770"/>
                    <a:pt x="27564" y="70501"/>
                  </a:cubicBezTo>
                  <a:cubicBezTo>
                    <a:pt x="36293" y="70768"/>
                    <a:pt x="44966" y="69016"/>
                    <a:pt x="52908" y="65383"/>
                  </a:cubicBezTo>
                  <a:cubicBezTo>
                    <a:pt x="53372" y="65093"/>
                    <a:pt x="53960" y="65093"/>
                    <a:pt x="54423" y="65383"/>
                  </a:cubicBezTo>
                  <a:cubicBezTo>
                    <a:pt x="54637" y="65549"/>
                    <a:pt x="54809" y="65764"/>
                    <a:pt x="54924" y="66009"/>
                  </a:cubicBezTo>
                  <a:cubicBezTo>
                    <a:pt x="55048" y="66263"/>
                    <a:pt x="55115" y="66542"/>
                    <a:pt x="55121" y="66825"/>
                  </a:cubicBezTo>
                  <a:lnTo>
                    <a:pt x="55121" y="79037"/>
                  </a:lnTo>
                  <a:cubicBezTo>
                    <a:pt x="55121" y="84681"/>
                    <a:pt x="42759" y="89272"/>
                    <a:pt x="27564" y="89272"/>
                  </a:cubicBezTo>
                  <a:cubicBezTo>
                    <a:pt x="12362" y="89272"/>
                    <a:pt x="0" y="84681"/>
                    <a:pt x="0" y="79037"/>
                  </a:cubicBezTo>
                  <a:close/>
                  <a:moveTo>
                    <a:pt x="55121" y="53310"/>
                  </a:moveTo>
                  <a:cubicBezTo>
                    <a:pt x="55121" y="58968"/>
                    <a:pt x="42778" y="63545"/>
                    <a:pt x="27564" y="63545"/>
                  </a:cubicBezTo>
                  <a:cubicBezTo>
                    <a:pt x="12342" y="63545"/>
                    <a:pt x="6" y="58968"/>
                    <a:pt x="6" y="53317"/>
                  </a:cubicBezTo>
                  <a:cubicBezTo>
                    <a:pt x="6" y="47666"/>
                    <a:pt x="12336" y="43075"/>
                    <a:pt x="27564" y="43075"/>
                  </a:cubicBezTo>
                  <a:cubicBezTo>
                    <a:pt x="42778" y="43075"/>
                    <a:pt x="55121" y="47659"/>
                    <a:pt x="55121" y="53310"/>
                  </a:cubicBezTo>
                  <a:close/>
                  <a:moveTo>
                    <a:pt x="155077" y="37193"/>
                  </a:moveTo>
                  <a:cubicBezTo>
                    <a:pt x="155077" y="41843"/>
                    <a:pt x="147687" y="46493"/>
                    <a:pt x="137043" y="46493"/>
                  </a:cubicBezTo>
                  <a:cubicBezTo>
                    <a:pt x="126400" y="46493"/>
                    <a:pt x="118957" y="41560"/>
                    <a:pt x="118957" y="37193"/>
                  </a:cubicBezTo>
                  <a:lnTo>
                    <a:pt x="118957" y="22130"/>
                  </a:lnTo>
                  <a:cubicBezTo>
                    <a:pt x="118967" y="21707"/>
                    <a:pt x="119197" y="21320"/>
                    <a:pt x="119563" y="21109"/>
                  </a:cubicBezTo>
                  <a:cubicBezTo>
                    <a:pt x="119940" y="20900"/>
                    <a:pt x="120398" y="20900"/>
                    <a:pt x="120775" y="21109"/>
                  </a:cubicBezTo>
                  <a:cubicBezTo>
                    <a:pt x="125709" y="23976"/>
                    <a:pt x="131339" y="25423"/>
                    <a:pt x="137043" y="25291"/>
                  </a:cubicBezTo>
                  <a:cubicBezTo>
                    <a:pt x="142747" y="25416"/>
                    <a:pt x="148375" y="23969"/>
                    <a:pt x="153312" y="21109"/>
                  </a:cubicBezTo>
                  <a:cubicBezTo>
                    <a:pt x="153668" y="20891"/>
                    <a:pt x="154113" y="20881"/>
                    <a:pt x="154478" y="21082"/>
                  </a:cubicBezTo>
                  <a:cubicBezTo>
                    <a:pt x="154844" y="21284"/>
                    <a:pt x="155072" y="21667"/>
                    <a:pt x="155077" y="22084"/>
                  </a:cubicBezTo>
                  <a:close/>
                  <a:moveTo>
                    <a:pt x="154912" y="77278"/>
                  </a:moveTo>
                  <a:cubicBezTo>
                    <a:pt x="155017" y="77453"/>
                    <a:pt x="155074" y="77653"/>
                    <a:pt x="155077" y="77858"/>
                  </a:cubicBezTo>
                  <a:lnTo>
                    <a:pt x="155077" y="92967"/>
                  </a:lnTo>
                  <a:cubicBezTo>
                    <a:pt x="155077" y="97617"/>
                    <a:pt x="147687" y="102267"/>
                    <a:pt x="137043" y="102267"/>
                  </a:cubicBezTo>
                  <a:cubicBezTo>
                    <a:pt x="126393" y="102267"/>
                    <a:pt x="118957" y="97334"/>
                    <a:pt x="118957" y="92967"/>
                  </a:cubicBezTo>
                  <a:lnTo>
                    <a:pt x="118957" y="77904"/>
                  </a:lnTo>
                  <a:cubicBezTo>
                    <a:pt x="118967" y="77481"/>
                    <a:pt x="119197" y="77094"/>
                    <a:pt x="119563" y="76883"/>
                  </a:cubicBezTo>
                  <a:cubicBezTo>
                    <a:pt x="119939" y="76678"/>
                    <a:pt x="120393" y="76678"/>
                    <a:pt x="120768" y="76883"/>
                  </a:cubicBezTo>
                  <a:cubicBezTo>
                    <a:pt x="125708" y="79748"/>
                    <a:pt x="131333" y="81197"/>
                    <a:pt x="137037" y="81065"/>
                  </a:cubicBezTo>
                  <a:cubicBezTo>
                    <a:pt x="142744" y="81191"/>
                    <a:pt x="148375" y="79741"/>
                    <a:pt x="153312" y="76876"/>
                  </a:cubicBezTo>
                  <a:cubicBezTo>
                    <a:pt x="153576" y="76715"/>
                    <a:pt x="153894" y="76666"/>
                    <a:pt x="154195" y="76740"/>
                  </a:cubicBezTo>
                  <a:cubicBezTo>
                    <a:pt x="154495" y="76814"/>
                    <a:pt x="154754" y="77006"/>
                    <a:pt x="154912" y="77272"/>
                  </a:cubicBezTo>
                  <a:close/>
                  <a:moveTo>
                    <a:pt x="155077" y="148774"/>
                  </a:moveTo>
                  <a:cubicBezTo>
                    <a:pt x="155077" y="153424"/>
                    <a:pt x="147687" y="158074"/>
                    <a:pt x="137043" y="158074"/>
                  </a:cubicBezTo>
                  <a:cubicBezTo>
                    <a:pt x="126400" y="158074"/>
                    <a:pt x="118957" y="153147"/>
                    <a:pt x="118957" y="148774"/>
                  </a:cubicBezTo>
                  <a:lnTo>
                    <a:pt x="118957" y="133711"/>
                  </a:lnTo>
                  <a:cubicBezTo>
                    <a:pt x="118967" y="133288"/>
                    <a:pt x="119197" y="132901"/>
                    <a:pt x="119563" y="132690"/>
                  </a:cubicBezTo>
                  <a:cubicBezTo>
                    <a:pt x="119940" y="132482"/>
                    <a:pt x="120398" y="132482"/>
                    <a:pt x="120775" y="132690"/>
                  </a:cubicBezTo>
                  <a:cubicBezTo>
                    <a:pt x="125709" y="135557"/>
                    <a:pt x="131339" y="137004"/>
                    <a:pt x="137043" y="136872"/>
                  </a:cubicBezTo>
                  <a:cubicBezTo>
                    <a:pt x="142747" y="136997"/>
                    <a:pt x="148375" y="135550"/>
                    <a:pt x="153312" y="132690"/>
                  </a:cubicBezTo>
                  <a:cubicBezTo>
                    <a:pt x="153668" y="132472"/>
                    <a:pt x="154113" y="132462"/>
                    <a:pt x="154478" y="132663"/>
                  </a:cubicBezTo>
                  <a:cubicBezTo>
                    <a:pt x="154844" y="132865"/>
                    <a:pt x="155072" y="133247"/>
                    <a:pt x="155077" y="133665"/>
                  </a:cubicBezTo>
                  <a:close/>
                  <a:moveTo>
                    <a:pt x="137043" y="55773"/>
                  </a:moveTo>
                  <a:cubicBezTo>
                    <a:pt x="147687" y="55773"/>
                    <a:pt x="155077" y="60700"/>
                    <a:pt x="155077" y="65073"/>
                  </a:cubicBezTo>
                  <a:cubicBezTo>
                    <a:pt x="155077" y="69440"/>
                    <a:pt x="147687" y="74367"/>
                    <a:pt x="137043" y="74367"/>
                  </a:cubicBezTo>
                  <a:cubicBezTo>
                    <a:pt x="126400" y="74367"/>
                    <a:pt x="118957" y="69440"/>
                    <a:pt x="118957" y="65073"/>
                  </a:cubicBezTo>
                  <a:cubicBezTo>
                    <a:pt x="118957" y="60700"/>
                    <a:pt x="126393" y="55773"/>
                    <a:pt x="137043" y="55773"/>
                  </a:cubicBezTo>
                  <a:close/>
                  <a:moveTo>
                    <a:pt x="137043" y="130180"/>
                  </a:moveTo>
                  <a:cubicBezTo>
                    <a:pt x="126393" y="130180"/>
                    <a:pt x="118957" y="125254"/>
                    <a:pt x="118957" y="120880"/>
                  </a:cubicBezTo>
                  <a:cubicBezTo>
                    <a:pt x="118957" y="116514"/>
                    <a:pt x="126400" y="111580"/>
                    <a:pt x="137043" y="111580"/>
                  </a:cubicBezTo>
                  <a:cubicBezTo>
                    <a:pt x="147687" y="111580"/>
                    <a:pt x="155077" y="116514"/>
                    <a:pt x="155077" y="120880"/>
                  </a:cubicBezTo>
                  <a:cubicBezTo>
                    <a:pt x="155077" y="125254"/>
                    <a:pt x="147687" y="130180"/>
                    <a:pt x="137043" y="130180"/>
                  </a:cubicBezTo>
                  <a:close/>
                </a:path>
              </a:pathLst>
            </a:custGeom>
            <a:solidFill>
              <a:schemeClr val="accent5">
                <a:lumMod val="75000"/>
              </a:schemeClr>
            </a:solidFill>
            <a:ln>
              <a:solidFill>
                <a:schemeClr val="accent5">
                  <a:lumMod val="50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11" name="TextBox 112">
              <a:extLst>
                <a:ext uri="{FF2B5EF4-FFF2-40B4-BE49-F238E27FC236}">
                  <a16:creationId xmlns:a16="http://schemas.microsoft.com/office/drawing/2014/main" id="{A7C6C4A7-49D1-DEE8-3B2D-9CECE3D20019}"/>
                </a:ext>
              </a:extLst>
            </p:cNvPr>
            <p:cNvSpPr txBox="1"/>
            <p:nvPr/>
          </p:nvSpPr>
          <p:spPr>
            <a:xfrm>
              <a:off x="1789517" y="5183383"/>
              <a:ext cx="2514985" cy="30675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sz="2000" b="0" dirty="0">
                  <a:solidFill>
                    <a:schemeClr val="accent5">
                      <a:lumMod val="75000"/>
                    </a:schemeClr>
                  </a:solidFill>
                  <a:latin typeface="Shantell Sans"/>
                </a:rPr>
                <a:t>SQL Functions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7208709C-0E1B-D1B5-E3D8-725D361CCA8E}"/>
              </a:ext>
            </a:extLst>
          </p:cNvPr>
          <p:cNvPicPr>
            <a:picLocks noChangeAspect="1"/>
          </p:cNvPicPr>
          <p:nvPr/>
        </p:nvPicPr>
        <p:blipFill>
          <a:blip r:embed="rId3"/>
          <a:stretch>
            <a:fillRect/>
          </a:stretch>
        </p:blipFill>
        <p:spPr>
          <a:xfrm>
            <a:off x="0" y="97181"/>
            <a:ext cx="14630400" cy="8238744"/>
          </a:xfrm>
          <a:prstGeom prst="rect">
            <a:avLst/>
          </a:prstGeom>
        </p:spPr>
      </p:pic>
      <p:sp>
        <p:nvSpPr>
          <p:cNvPr id="3" name="Text 1">
            <a:extLst>
              <a:ext uri="{FF2B5EF4-FFF2-40B4-BE49-F238E27FC236}">
                <a16:creationId xmlns:a16="http://schemas.microsoft.com/office/drawing/2014/main" id="{75D66883-1D64-0B73-EC38-40CEEC9AB274}"/>
              </a:ext>
            </a:extLst>
          </p:cNvPr>
          <p:cNvSpPr/>
          <p:nvPr/>
        </p:nvSpPr>
        <p:spPr>
          <a:xfrm>
            <a:off x="1110637" y="2219654"/>
            <a:ext cx="12984480" cy="1655064"/>
          </a:xfrm>
          <a:prstGeom prst="rect">
            <a:avLst/>
          </a:prstGeom>
          <a:noFill/>
          <a:ln/>
        </p:spPr>
        <p:txBody>
          <a:bodyPr wrap="none" lIns="0" tIns="0" rIns="0" bIns="0" rtlCol="0" anchor="ctr"/>
          <a:lstStyle/>
          <a:p>
            <a:pPr marL="0" indent="0" algn="l">
              <a:lnSpc>
                <a:spcPts val="13000"/>
              </a:lnSpc>
              <a:buNone/>
            </a:pPr>
            <a:r>
              <a:rPr lang="en-US" sz="9290" b="1" dirty="0">
                <a:solidFill>
                  <a:srgbClr val="011C2A"/>
                </a:solidFill>
                <a:ea typeface="思源黑体-思源黑体-Bold" pitchFamily="34" charset="-122"/>
                <a:cs typeface="思源黑体-思源黑体-Bold" pitchFamily="34" charset="-120"/>
              </a:rPr>
              <a:t>07 </a:t>
            </a:r>
            <a:r>
              <a:rPr lang="en-US" sz="5400" b="1" dirty="0">
                <a:solidFill>
                  <a:srgbClr val="011C2A"/>
                </a:solidFill>
                <a:ea typeface="思源黑体-思源黑体-Bold" pitchFamily="34" charset="-122"/>
                <a:cs typeface="思源黑体-思源黑体-Bold" pitchFamily="34" charset="-120"/>
              </a:rPr>
              <a:t>Inventory Management System Analysis</a:t>
            </a:r>
            <a:endParaRPr lang="en-US" sz="5400" b="1" dirty="0"/>
          </a:p>
        </p:txBody>
      </p:sp>
      <p:pic>
        <p:nvPicPr>
          <p:cNvPr id="4" name="Image 2" descr="preencoded.png">
            <a:extLst>
              <a:ext uri="{FF2B5EF4-FFF2-40B4-BE49-F238E27FC236}">
                <a16:creationId xmlns:a16="http://schemas.microsoft.com/office/drawing/2014/main" id="{946DE3B9-E4A7-3DDB-2209-10F29F38AE60}"/>
              </a:ext>
            </a:extLst>
          </p:cNvPr>
          <p:cNvPicPr>
            <a:picLocks noChangeAspect="1"/>
          </p:cNvPicPr>
          <p:nvPr/>
        </p:nvPicPr>
        <p:blipFill>
          <a:blip r:embed="rId4"/>
          <a:stretch>
            <a:fillRect/>
          </a:stretch>
        </p:blipFill>
        <p:spPr>
          <a:xfrm>
            <a:off x="1110637" y="3741340"/>
            <a:ext cx="12984480" cy="36576"/>
          </a:xfrm>
          <a:prstGeom prst="rect">
            <a:avLst/>
          </a:prstGeom>
        </p:spPr>
      </p:pic>
      <p:pic>
        <p:nvPicPr>
          <p:cNvPr id="5" name="Image 1">
            <a:extLst>
              <a:ext uri="{FF2B5EF4-FFF2-40B4-BE49-F238E27FC236}">
                <a16:creationId xmlns:a16="http://schemas.microsoft.com/office/drawing/2014/main" id="{772438C7-D62D-3400-18A0-86ED49CA2A23}"/>
              </a:ext>
            </a:extLst>
          </p:cNvPr>
          <p:cNvPicPr>
            <a:picLocks noChangeAspect="1"/>
          </p:cNvPicPr>
          <p:nvPr/>
        </p:nvPicPr>
        <p:blipFill>
          <a:blip r:embed="rId5"/>
          <a:stretch>
            <a:fillRect/>
          </a:stretch>
        </p:blipFill>
        <p:spPr>
          <a:xfrm>
            <a:off x="0" y="-144061"/>
            <a:ext cx="14630400" cy="2807208"/>
          </a:xfrm>
          <a:prstGeom prst="rect">
            <a:avLst/>
          </a:prstGeom>
        </p:spPr>
      </p:pic>
      <p:graphicFrame>
        <p:nvGraphicFramePr>
          <p:cNvPr id="22" name="Diagram 21">
            <a:extLst>
              <a:ext uri="{FF2B5EF4-FFF2-40B4-BE49-F238E27FC236}">
                <a16:creationId xmlns:a16="http://schemas.microsoft.com/office/drawing/2014/main" id="{0DAF1042-6C12-EB51-D3F7-1DA376E7D2BD}"/>
              </a:ext>
            </a:extLst>
          </p:cNvPr>
          <p:cNvGraphicFramePr/>
          <p:nvPr>
            <p:extLst>
              <p:ext uri="{D42A27DB-BD31-4B8C-83A1-F6EECF244321}">
                <p14:modId xmlns:p14="http://schemas.microsoft.com/office/powerpoint/2010/main" val="289958601"/>
              </p:ext>
            </p:extLst>
          </p:nvPr>
        </p:nvGraphicFramePr>
        <p:xfrm>
          <a:off x="800100" y="4151376"/>
          <a:ext cx="13406788" cy="36921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83774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2930</TotalTime>
  <Words>3533</Words>
  <Application>Microsoft Office PowerPoint</Application>
  <PresentationFormat>Custom</PresentationFormat>
  <Paragraphs>395</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Arial-Regular</vt:lpstr>
      <vt:lpstr>Calibri</vt:lpstr>
      <vt:lpstr>Shantell Sans</vt:lpstr>
      <vt:lpstr>思源黑体-思源黑体-Bold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Shamal Kumbhar</cp:lastModifiedBy>
  <cp:revision>57</cp:revision>
  <dcterms:created xsi:type="dcterms:W3CDTF">2025-06-19T11:16:18Z</dcterms:created>
  <dcterms:modified xsi:type="dcterms:W3CDTF">2025-06-23T05:37:05Z</dcterms:modified>
</cp:coreProperties>
</file>